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15"/>
  </p:handoutMasterIdLst>
  <p:sldIdLst>
    <p:sldId id="267" r:id="rId2"/>
    <p:sldId id="266" r:id="rId3"/>
    <p:sldId id="259" r:id="rId4"/>
    <p:sldId id="263" r:id="rId5"/>
    <p:sldId id="264" r:id="rId6"/>
    <p:sldId id="265" r:id="rId7"/>
    <p:sldId id="268" r:id="rId8"/>
    <p:sldId id="269" r:id="rId9"/>
    <p:sldId id="270" r:id="rId10"/>
    <p:sldId id="274" r:id="rId11"/>
    <p:sldId id="275" r:id="rId12"/>
    <p:sldId id="276" r:id="rId13"/>
    <p:sldId id="278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5"/>
  </p:normalViewPr>
  <p:slideViewPr>
    <p:cSldViewPr>
      <p:cViewPr varScale="1">
        <p:scale>
          <a:sx n="99" d="100"/>
          <a:sy n="99" d="100"/>
        </p:scale>
        <p:origin x="1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13ACFD7-E234-A640-B241-1907083E56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Math 308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C2D5780-AF01-3041-832D-152DE6732E2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May 22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242F9F7-38B9-7340-90D7-8A277B586E3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D85BB7D8-6642-BA4C-B89B-1C569B76702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A594EB-064F-A342-9283-E158E1E1D0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131142-C9CB-0E42-8A31-AFDA12B89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A5DB57-984F-1F40-BDAB-08952BF5ED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9E755B-247C-C54C-AEC4-54AFB4473E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13D598-D153-0D43-954E-BB6464FE53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91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F50CD3-6345-1445-BE66-18B24A4E7E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E308EC-39E1-F041-8D3E-CEC10B3E35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28785B-9E62-0041-81A7-9E616F5D8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5982A1-1DD7-4749-92AD-294C1CCCEF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95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81DBA2-A30F-E24A-BA1B-C354B3C24C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018C32-353F-0143-8AB7-F38AFFA3F1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8991C3-060E-8542-8790-C731B8B4E2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4385C-E933-D141-84FB-86E047AD6C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80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74ACB7-9ECE-C94C-B820-AA46706B8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9F3522-5D05-3A4E-AB67-53804B83BA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10DFF9-FF96-9E48-A200-00C8C5596D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54D018-1D86-FD49-ACF8-69365C4836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99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3BB691-2144-F043-BE43-0908CCC357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0E8173-B3DD-E34D-B677-598AD82CEB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78C414-8ED8-D843-A8D9-6F2E6856E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B86471-FBB2-EE43-ABFD-D980C2D630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34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0DCA33-A8CC-AD49-B33B-FCEA24CA1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DF28B7-BDB8-264F-903A-CC1F06CFE2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8655D5-F312-A742-89BB-582267C50C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EF0D97-DBA3-D947-9555-01DD95F4FF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04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4E446E0-238F-2743-B5F7-4FC798722B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E83110-6393-614F-924D-5F49E63441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B809C13-49C2-FA4A-BF2F-BA67540FEB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AE1BDE-CE33-DC47-8667-B944AA7115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748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DA85A17-2A30-4B4D-8524-E68D4E6BCE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DBA807-1883-EA41-81A3-68BF776838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AA88BC5-206A-0F42-8E43-743BC545DD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1117B-968F-C041-9C60-DCC47C0D8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487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E22BF28-877D-7B4F-834C-7997AFA976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07882ED-34A2-DD4F-AE4C-5F5C27250A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8855F49-4764-9C44-A260-2FE64EB855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1AA86E-569C-B047-BD7B-B0BBBED83B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0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D14E29-2666-FA4E-A02C-8DEE31ACE7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9D4612-A7EF-BD42-9971-582B8DE42F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7D3F49-32AB-9D46-80C1-6D367CB8A4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C1A6C6-C2F2-B241-AC7F-3646CFB41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72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733A95-9577-2C43-97C1-CFBAFF9818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10D258-6838-304B-B25B-36F2BCFE50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924638-5CDC-8342-ABD8-30295DC4C7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2808F-5683-B443-AD5D-EEA25FEDFD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55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C21163F-1527-CE4E-AE5C-A98DC1D00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5C1730A-86E4-BA41-8E1A-6D5317C01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C1A213C-FB16-344F-B296-3A9E42CA93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31BEC7-EE25-C749-807F-72F5CFD60E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56F0DB8-019C-C548-B7F6-A23B7C7032D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74E958-9DF8-A347-9951-28368E4C82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901615C-C422-424D-863D-F9D2DE08AA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Integer Programming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73E7AD1-CE80-934A-B6AA-2690677F9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410200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Integer programming is a solution method for many discrete optimization problems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Programming = Planning in this context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Origins go back to military logistics in WWII (1940s).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 a survey of Fortune 500 firms, 85% of those responding said that they had used linear or integer programming.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Why is it so popular?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Many different real-life situations can be modeled as integer programs (IPs).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There are efficient algorithms to solve IPs.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2FE418E-297B-E44C-868C-0E1A91D70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The Facility Location Problem: adding new requirements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358E426-ABAE-A940-98A1-F773012A6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Extra requirement: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  build </a:t>
            </a:r>
            <a:r>
              <a:rPr lang="en-US" altLang="en-US" i="1">
                <a:ea typeface="ＭＳ Ｐゴシック" panose="020B0600070205080204" pitchFamily="34" charset="-128"/>
              </a:rPr>
              <a:t>at most one</a:t>
            </a:r>
            <a:r>
              <a:rPr lang="en-US" altLang="en-US">
                <a:ea typeface="ＭＳ Ｐゴシック" panose="020B0600070205080204" pitchFamily="34" charset="-128"/>
              </a:rPr>
              <a:t> of the two warehouses.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The corresponding constraint is: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		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3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+x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4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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Extra requirement: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  build </a:t>
            </a:r>
            <a:r>
              <a:rPr lang="en-US" altLang="en-US" i="1">
                <a:ea typeface="ＭＳ Ｐゴシック" panose="020B0600070205080204" pitchFamily="34" charset="-128"/>
              </a:rPr>
              <a:t>at least one</a:t>
            </a:r>
            <a:r>
              <a:rPr lang="en-US" altLang="en-US">
                <a:ea typeface="ＭＳ Ｐゴシック" panose="020B0600070205080204" pitchFamily="34" charset="-128"/>
              </a:rPr>
              <a:t> of the two factories.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The corresponding constraint is: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		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+x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≥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>
            <a:extLst>
              <a:ext uri="{FF2B5EF4-FFF2-40B4-BE49-F238E27FC236}">
                <a16:creationId xmlns:a16="http://schemas.microsoft.com/office/drawing/2014/main" id="{875637F5-4C36-8F4C-860F-6F69F25E4D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Modeling Technique: </a:t>
            </a:r>
            <a:b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</a:br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Restrictions on the number of options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4AD71C-C57D-3B44-9621-92FF40418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Suppose in a certain problem, n different options are considered. For 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=1,…,n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		</a:t>
            </a:r>
          </a:p>
          <a:p>
            <a:pPr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i="1">
                <a:ea typeface="ＭＳ Ｐゴシック" panose="020B0600070205080204" pitchFamily="34" charset="-128"/>
              </a:rPr>
              <a:t>Restrictions:</a:t>
            </a:r>
            <a:r>
              <a:rPr lang="en-US" altLang="en-US">
                <a:ea typeface="ＭＳ Ｐゴシック" panose="020B0600070205080204" pitchFamily="34" charset="-128"/>
              </a:rPr>
              <a:t> At least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p</a:t>
            </a:r>
            <a:r>
              <a:rPr lang="en-US" altLang="en-US">
                <a:ea typeface="ＭＳ Ｐゴシック" panose="020B0600070205080204" pitchFamily="34" charset="-128"/>
              </a:rPr>
              <a:t> and at most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q</a:t>
            </a:r>
            <a:r>
              <a:rPr lang="en-US" altLang="en-US">
                <a:ea typeface="ＭＳ Ｐゴシック" panose="020B0600070205080204" pitchFamily="34" charset="-128"/>
              </a:rPr>
              <a:t> of the options can be chosen.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corresponding constraints are: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	</a:t>
            </a:r>
          </a:p>
        </p:txBody>
      </p:sp>
      <p:graphicFrame>
        <p:nvGraphicFramePr>
          <p:cNvPr id="24580" name="Object 2">
            <a:extLst>
              <a:ext uri="{FF2B5EF4-FFF2-40B4-BE49-F238E27FC236}">
                <a16:creationId xmlns:a16="http://schemas.microsoft.com/office/drawing/2014/main" id="{92EDCADD-CA9F-D348-96A4-78BED7DCFF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9663" y="2743200"/>
          <a:ext cx="435451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3" imgW="42418000" imgH="10528300" progId="Equation.3">
                  <p:embed/>
                </p:oleObj>
              </mc:Choice>
              <mc:Fallback>
                <p:oleObj name="Equation" r:id="rId3" imgW="42418000" imgH="10528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2743200"/>
                        <a:ext cx="435451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0DFB5595-1AEF-4C4A-BF6D-F260D5CB7B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62138" y="5410200"/>
          <a:ext cx="1600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5" imgW="14338300" imgH="9944100" progId="Equation.3">
                  <p:embed/>
                </p:oleObj>
              </mc:Choice>
              <mc:Fallback>
                <p:oleObj name="Equation" r:id="rId5" imgW="14338300" imgH="9944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138" y="5410200"/>
                        <a:ext cx="16002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4">
            <a:extLst>
              <a:ext uri="{FF2B5EF4-FFF2-40B4-BE49-F238E27FC236}">
                <a16:creationId xmlns:a16="http://schemas.microsoft.com/office/drawing/2014/main" id="{B8C4F91E-59B3-DC4F-9F7F-F8C195F462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5410200"/>
          <a:ext cx="15351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7" imgW="13754100" imgH="9944100" progId="Equation.3">
                  <p:embed/>
                </p:oleObj>
              </mc:Choice>
              <mc:Fallback>
                <p:oleObj name="Equation" r:id="rId7" imgW="13754100" imgH="9944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410200"/>
                        <a:ext cx="153511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F988CD6-2592-0149-8DBB-57393C094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Modeling Technique: Contingent Decisions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7D8FE60-65D1-8B46-B5AD-75550D406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Back to the facility location problem.</a:t>
            </a:r>
          </a:p>
          <a:p>
            <a:pPr eaLnBrk="1" hangingPunct="1"/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Requirement:</a:t>
            </a:r>
            <a:r>
              <a:rPr lang="en-US" altLang="en-US" sz="2800">
                <a:ea typeface="ＭＳ Ｐゴシック" panose="020B0600070205080204" pitchFamily="34" charset="-128"/>
              </a:rPr>
              <a:t> Can’t build a warehouse 		</a:t>
            </a:r>
            <a:r>
              <a:rPr lang="en-US" altLang="en-US" sz="2800" i="1">
                <a:ea typeface="ＭＳ Ｐゴシック" panose="020B0600070205080204" pitchFamily="34" charset="-128"/>
              </a:rPr>
              <a:t>unless</a:t>
            </a:r>
            <a:r>
              <a:rPr lang="en-US" altLang="en-US" sz="2800">
                <a:ea typeface="ＭＳ Ｐゴシック" panose="020B0600070205080204" pitchFamily="34" charset="-128"/>
              </a:rPr>
              <a:t> there is a factory in the city.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The corresponding constraints are: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	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3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 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 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(LA)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		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4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 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2</a:t>
            </a:r>
            <a:r>
              <a:rPr lang="en-US" altLang="en-US" sz="2800" baseline="-25000">
                <a:ea typeface="ＭＳ Ｐゴシック" panose="020B0600070205080204" pitchFamily="34" charset="-128"/>
                <a:sym typeface="Symbol" pitchFamily="2" charset="2"/>
              </a:rPr>
              <a:t>  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(SF)</a:t>
            </a:r>
          </a:p>
          <a:p>
            <a:pPr eaLnBrk="1" hangingPunct="1"/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Requirement: </a:t>
            </a:r>
            <a:r>
              <a:rPr lang="en-US" altLang="en-US" sz="2800">
                <a:ea typeface="ＭＳ Ｐゴシック" panose="020B0600070205080204" pitchFamily="34" charset="-128"/>
              </a:rPr>
              <a:t>Can’t select option 3 </a:t>
            </a:r>
            <a:r>
              <a:rPr lang="en-US" altLang="en-US" sz="2800" i="1">
                <a:ea typeface="ＭＳ Ｐゴシック" panose="020B0600070205080204" pitchFamily="34" charset="-128"/>
              </a:rPr>
              <a:t>unless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at least one of options 1 and 2 is selected.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The constraint:		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 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+ 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2</a:t>
            </a:r>
          </a:p>
          <a:p>
            <a:pPr eaLnBrk="1" hangingPunct="1"/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Requirement: </a:t>
            </a:r>
            <a:r>
              <a:rPr lang="en-US" altLang="en-US" sz="2800">
                <a:ea typeface="ＭＳ Ｐゴシック" panose="020B0600070205080204" pitchFamily="34" charset="-128"/>
              </a:rPr>
              <a:t>Can’t select option 4 </a:t>
            </a:r>
            <a:r>
              <a:rPr lang="en-US" altLang="en-US" sz="2800" i="1">
                <a:ea typeface="ＭＳ Ｐゴシック" panose="020B0600070205080204" pitchFamily="34" charset="-128"/>
              </a:rPr>
              <a:t>unless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at least two of options 1, 2 and 3 are selected.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	 </a:t>
            </a:r>
            <a:r>
              <a:rPr lang="en-US" altLang="en-US" sz="2800">
                <a:ea typeface="ＭＳ Ｐゴシック" panose="020B0600070205080204" pitchFamily="34" charset="-128"/>
              </a:rPr>
              <a:t>The constraint:	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2x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4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 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1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+ 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 +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3</a:t>
            </a:r>
            <a:endParaRPr lang="en-US" altLang="en-US" sz="2800">
              <a:solidFill>
                <a:schemeClr val="accent2"/>
              </a:solidFill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buFontTx/>
              <a:buNone/>
            </a:pPr>
            <a:endParaRPr lang="en-US" altLang="en-US" sz="2800" baseline="-25000">
              <a:ea typeface="ＭＳ Ｐゴシック" panose="020B0600070205080204" pitchFamily="34" charset="-128"/>
              <a:sym typeface="Symbol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81BF252-0A8B-0F46-AE3E-2B329659E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4D3D9F2-A018-B242-A36B-1764ECA0A2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More on Integer Programming and other discrete optimization problems and techniques: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Math 4620</a:t>
            </a:r>
            <a:r>
              <a:rPr lang="en-US" altLang="en-US" i="1"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i="1">
                <a:ea typeface="ＭＳ Ｐゴシック" panose="020B0600070205080204" pitchFamily="34" charset="-128"/>
              </a:rPr>
              <a:t>		Linear and Nonlinear Programming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Math 4630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i="1">
                <a:ea typeface="ＭＳ Ｐゴシック" panose="020B0600070205080204" pitchFamily="34" charset="-128"/>
              </a:rPr>
              <a:t>		Discrete Modeling and Optimization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8F1B032-7A89-E64F-891B-C84DBE12A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Standard form of integer program (IP)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5CE49F4-992C-5141-B341-1804ED71E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maximize</a:t>
            </a:r>
            <a:r>
              <a:rPr lang="en-US" altLang="en-US" sz="2800">
                <a:ea typeface="ＭＳ Ｐゴシック" panose="020B0600070205080204" pitchFamily="34" charset="-128"/>
              </a:rPr>
              <a:t> 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c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+c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+…+c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sz="2800">
                <a:ea typeface="ＭＳ Ｐゴシック" panose="020B0600070205080204" pitchFamily="34" charset="-128"/>
              </a:rPr>
              <a:t>		(objective function)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subject to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	a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+a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+…+a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1n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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b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1</a:t>
            </a:r>
            <a:r>
              <a:rPr lang="en-US" altLang="en-US" sz="2800">
                <a:ea typeface="ＭＳ Ｐゴシック" panose="020B0600070205080204" pitchFamily="34" charset="-128"/>
                <a:cs typeface="Arial" panose="020B0604020202020204" pitchFamily="34" charset="0"/>
              </a:rPr>
              <a:t>       (functional constraints)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+a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+…+a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2n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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b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….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m1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+a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m2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+…+a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mn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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b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</a:t>
            </a:r>
            <a:r>
              <a:rPr lang="en-US" altLang="en-US" sz="2800"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endParaRPr lang="en-US" altLang="en-US" sz="4000" baseline="-25000">
              <a:solidFill>
                <a:schemeClr val="accent2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  <a:cs typeface="Arial" panose="020B0604020202020204" pitchFamily="34" charset="0"/>
              </a:rPr>
              <a:t>			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, 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 , …, 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 </a:t>
            </a:r>
            <a:r>
              <a:rPr lang="en-US" altLang="en-US" sz="2800" b="1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Z</a:t>
            </a:r>
            <a:r>
              <a:rPr lang="en-US" altLang="en-US" sz="2800" b="1" baseline="-25000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+</a:t>
            </a:r>
            <a:r>
              <a:rPr lang="en-US" altLang="en-US" sz="2800"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	 </a:t>
            </a:r>
            <a:r>
              <a:rPr lang="en-US" altLang="en-US" sz="2800">
                <a:ea typeface="ＭＳ Ｐゴシック" panose="020B0600070205080204" pitchFamily="34" charset="-128"/>
                <a:cs typeface="Arial" panose="020B0604020202020204" pitchFamily="34" charset="0"/>
              </a:rPr>
              <a:t>(set constraints)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i="1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i="1">
                <a:ea typeface="ＭＳ Ｐゴシック" panose="020B0600070205080204" pitchFamily="34" charset="-128"/>
              </a:rPr>
              <a:t>Note</a:t>
            </a:r>
            <a:r>
              <a:rPr lang="en-US" altLang="en-US" sz="2800">
                <a:ea typeface="ＭＳ Ｐゴシック" panose="020B0600070205080204" pitchFamily="34" charset="-128"/>
              </a:rPr>
              <a:t>: Can also have </a:t>
            </a:r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equality</a:t>
            </a:r>
            <a:r>
              <a:rPr lang="en-US" altLang="en-US" sz="2800">
                <a:ea typeface="ＭＳ Ｐゴシック" panose="020B0600070205080204" pitchFamily="34" charset="-128"/>
              </a:rPr>
              <a:t> or </a:t>
            </a:r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≥</a:t>
            </a:r>
            <a:r>
              <a:rPr lang="en-US" altLang="en-US" sz="2800"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 constraint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						in non-standard form.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1B3BEDB-582A-2D44-87DB-3BDB024440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Example of Integer Program</a:t>
            </a:r>
            <a:b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</a:br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(Production Planning-Furniture Manufacturer)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8838CBA-5479-2243-B82D-D4EA32D31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Technological data: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Production of 1 table requires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5</a:t>
            </a:r>
            <a:r>
              <a:rPr lang="en-US" altLang="en-US" sz="2400">
                <a:ea typeface="ＭＳ Ｐゴシック" panose="020B0600070205080204" pitchFamily="34" charset="-128"/>
              </a:rPr>
              <a:t> ft pine,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400">
                <a:ea typeface="ＭＳ Ｐゴシック" panose="020B0600070205080204" pitchFamily="34" charset="-128"/>
              </a:rPr>
              <a:t> ft oak,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z="2400">
                <a:ea typeface="ＭＳ Ｐゴシック" panose="020B0600070205080204" pitchFamily="34" charset="-128"/>
              </a:rPr>
              <a:t> hrs labor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		     1 chair requires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400">
                <a:ea typeface="ＭＳ Ｐゴシック" panose="020B0600070205080204" pitchFamily="34" charset="-128"/>
              </a:rPr>
              <a:t> ft pine,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z="2400">
                <a:ea typeface="ＭＳ Ｐゴシック" panose="020B0600070205080204" pitchFamily="34" charset="-128"/>
              </a:rPr>
              <a:t> ft oak,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400">
                <a:ea typeface="ＭＳ Ｐゴシック" panose="020B0600070205080204" pitchFamily="34" charset="-128"/>
              </a:rPr>
              <a:t> hrs labor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		     1 desk requires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9</a:t>
            </a:r>
            <a:r>
              <a:rPr lang="en-US" altLang="en-US" sz="2400">
                <a:ea typeface="ＭＳ Ｐゴシック" panose="020B0600070205080204" pitchFamily="34" charset="-128"/>
              </a:rPr>
              <a:t> ft pine,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4</a:t>
            </a:r>
            <a:r>
              <a:rPr lang="en-US" altLang="en-US" sz="2400">
                <a:ea typeface="ＭＳ Ｐゴシック" panose="020B0600070205080204" pitchFamily="34" charset="-128"/>
              </a:rPr>
              <a:t> ft oak,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5</a:t>
            </a:r>
            <a:r>
              <a:rPr lang="en-US" altLang="en-US" sz="2400">
                <a:ea typeface="ＭＳ Ｐゴシック" panose="020B0600070205080204" pitchFamily="34" charset="-128"/>
              </a:rPr>
              <a:t> hrs labor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Capacities for 1 week: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1500</a:t>
            </a:r>
            <a:r>
              <a:rPr lang="en-US" altLang="en-US" sz="2400">
                <a:ea typeface="ＭＳ Ｐゴシック" panose="020B0600070205080204" pitchFamily="34" charset="-128"/>
              </a:rPr>
              <a:t> ft pine, 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1000</a:t>
            </a:r>
            <a:r>
              <a:rPr lang="en-US" altLang="en-US" sz="2400">
                <a:ea typeface="ＭＳ Ｐゴシック" panose="020B0600070205080204" pitchFamily="34" charset="-128"/>
              </a:rPr>
              <a:t> ft oak, 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			        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20</a:t>
            </a:r>
            <a:r>
              <a:rPr lang="en-US" altLang="en-US" sz="2400">
                <a:ea typeface="ＭＳ Ｐゴシック" panose="020B0600070205080204" pitchFamily="34" charset="-128"/>
              </a:rPr>
              <a:t> employees (each works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40</a:t>
            </a:r>
            <a:r>
              <a:rPr lang="en-US" altLang="en-US" sz="2400">
                <a:ea typeface="ＭＳ Ｐゴシック" panose="020B0600070205080204" pitchFamily="34" charset="-128"/>
              </a:rPr>
              <a:t> hrs).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Market data: 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		</a:t>
            </a:r>
          </a:p>
          <a:p>
            <a:pPr eaLnBrk="1" hangingPunct="1">
              <a:buFontTx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b="1">
                <a:solidFill>
                  <a:srgbClr val="FF3399"/>
                </a:solidFill>
                <a:ea typeface="ＭＳ Ｐゴシック" panose="020B0600070205080204" pitchFamily="34" charset="-128"/>
              </a:rPr>
              <a:t>Goal</a:t>
            </a:r>
            <a:r>
              <a:rPr lang="en-US" altLang="en-US" sz="2400">
                <a:solidFill>
                  <a:srgbClr val="FF3399"/>
                </a:solidFill>
                <a:ea typeface="ＭＳ Ｐゴシック" panose="020B0600070205080204" pitchFamily="34" charset="-128"/>
              </a:rPr>
              <a:t>:</a:t>
            </a:r>
            <a:r>
              <a:rPr lang="en-US" altLang="en-US" sz="2400">
                <a:ea typeface="ＭＳ Ｐゴシック" panose="020B0600070205080204" pitchFamily="34" charset="-128"/>
              </a:rPr>
              <a:t> Find a production schedule for 1 week 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					that will maximize the profit.</a:t>
            </a:r>
          </a:p>
        </p:txBody>
      </p:sp>
      <p:graphicFrame>
        <p:nvGraphicFramePr>
          <p:cNvPr id="5155" name="Group 35">
            <a:extLst>
              <a:ext uri="{FF2B5EF4-FFF2-40B4-BE49-F238E27FC236}">
                <a16:creationId xmlns:a16="http://schemas.microsoft.com/office/drawing/2014/main" id="{C39A6CC0-3292-C94A-BFFD-4ABCEE62E16A}"/>
              </a:ext>
            </a:extLst>
          </p:cNvPr>
          <p:cNvGraphicFramePr>
            <a:graphicFrameLocks noGrp="1"/>
          </p:cNvGraphicFramePr>
          <p:nvPr/>
        </p:nvGraphicFramePr>
        <p:xfrm>
          <a:off x="2514600" y="3810000"/>
          <a:ext cx="4038600" cy="1831975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profit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$12/unit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$5/unit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$15/unit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6C8B54E-3E44-E143-B704-BD24E7ABB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Production Planning-Furniture Manufacturer: modeling the problem as integer program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A4F1D17-8C24-4349-9F03-B1D526BEAB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The goal can be achieved 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		by making appropriate decisions. 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First define decision variables: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 Let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</a:rPr>
              <a:t> be the number of tables to be produced;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	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c</a:t>
            </a:r>
            <a:r>
              <a:rPr lang="en-US" altLang="en-US">
                <a:ea typeface="ＭＳ Ｐゴシック" panose="020B0600070205080204" pitchFamily="34" charset="-128"/>
              </a:rPr>
              <a:t> be the number of chairs to be produced;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	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d</a:t>
            </a:r>
            <a:r>
              <a:rPr lang="en-US" altLang="en-US">
                <a:ea typeface="ＭＳ Ｐゴシック" panose="020B0600070205080204" pitchFamily="34" charset="-128"/>
              </a:rPr>
              <a:t> be the number of desks to be produced.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</a:t>
            </a:r>
          </a:p>
          <a:p>
            <a:pPr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E7ADF35-C3EC-7C4C-9AD0-E3F3F0C4A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Production Planning-Furniture Manufacturer: modeling the problem as integer program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9B35FC7-4D34-DB48-8CE3-2346FD92F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en-US" sz="2400" u="sng">
                <a:ea typeface="ＭＳ Ｐゴシック" panose="020B0600070205080204" pitchFamily="34" charset="-128"/>
              </a:rPr>
              <a:t>Objective</a:t>
            </a:r>
            <a:r>
              <a:rPr lang="en-US" altLang="en-US" sz="2400">
                <a:ea typeface="ＭＳ Ｐゴシック" panose="020B0600070205080204" pitchFamily="34" charset="-128"/>
              </a:rPr>
              <a:t> is to maximize profit: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		max 12x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t </a:t>
            </a:r>
            <a:r>
              <a:rPr lang="en-US" altLang="en-US" sz="2400">
                <a:ea typeface="ＭＳ Ｐゴシック" panose="020B0600070205080204" pitchFamily="34" charset="-128"/>
              </a:rPr>
              <a:t>+ 5x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c</a:t>
            </a:r>
            <a:r>
              <a:rPr lang="en-US" altLang="en-US" sz="2400">
                <a:ea typeface="ＭＳ Ｐゴシック" panose="020B0600070205080204" pitchFamily="34" charset="-128"/>
              </a:rPr>
              <a:t> + 15x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z="2400" u="sng">
                <a:ea typeface="ＭＳ Ｐゴシック" panose="020B0600070205080204" pitchFamily="34" charset="-128"/>
              </a:rPr>
              <a:t>Functional Constraints 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capacity constraints: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		pine: 5x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t </a:t>
            </a:r>
            <a:r>
              <a:rPr lang="en-US" altLang="en-US" sz="2400">
                <a:ea typeface="ＭＳ Ｐゴシック" panose="020B0600070205080204" pitchFamily="34" charset="-128"/>
              </a:rPr>
              <a:t>+ 1x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c</a:t>
            </a:r>
            <a:r>
              <a:rPr lang="en-US" altLang="en-US" sz="2400">
                <a:ea typeface="ＭＳ Ｐゴシック" panose="020B0600070205080204" pitchFamily="34" charset="-128"/>
              </a:rPr>
              <a:t> + 9x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d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 1500</a:t>
            </a:r>
            <a:endParaRPr lang="en-US" altLang="en-US" sz="2400" baseline="-25000">
              <a:ea typeface="ＭＳ Ｐゴシック" panose="020B0600070205080204" pitchFamily="34" charset="-128"/>
              <a:sym typeface="Symbol" pitchFamily="2" charset="2"/>
            </a:endParaRP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		oak:  2x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t </a:t>
            </a:r>
            <a:r>
              <a:rPr lang="en-US" altLang="en-US" sz="2400">
                <a:ea typeface="ＭＳ Ｐゴシック" panose="020B0600070205080204" pitchFamily="34" charset="-128"/>
              </a:rPr>
              <a:t>+ 3x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c</a:t>
            </a:r>
            <a:r>
              <a:rPr lang="en-US" altLang="en-US" sz="2400">
                <a:ea typeface="ＭＳ Ｐゴシック" panose="020B0600070205080204" pitchFamily="34" charset="-128"/>
              </a:rPr>
              <a:t> + 4x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d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 1000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			labor: </a:t>
            </a:r>
            <a:r>
              <a:rPr lang="en-US" altLang="en-US" sz="2400">
                <a:ea typeface="ＭＳ Ｐゴシック" panose="020B0600070205080204" pitchFamily="34" charset="-128"/>
              </a:rPr>
              <a:t>3x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t </a:t>
            </a:r>
            <a:r>
              <a:rPr lang="en-US" altLang="en-US" sz="2400">
                <a:ea typeface="ＭＳ Ｐゴシック" panose="020B0600070205080204" pitchFamily="34" charset="-128"/>
              </a:rPr>
              <a:t>+ 2x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c</a:t>
            </a:r>
            <a:r>
              <a:rPr lang="en-US" altLang="en-US" sz="2400">
                <a:ea typeface="ＭＳ Ｐゴシック" panose="020B0600070205080204" pitchFamily="34" charset="-128"/>
              </a:rPr>
              <a:t> + 5x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d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 800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	market demand constraints: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			tables: 	</a:t>
            </a:r>
            <a:r>
              <a:rPr lang="en-US" altLang="en-US" sz="2400">
                <a:ea typeface="ＭＳ Ｐゴシック" panose="020B0600070205080204" pitchFamily="34" charset="-128"/>
              </a:rPr>
              <a:t>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t </a:t>
            </a:r>
            <a:r>
              <a:rPr lang="en-US" altLang="en-US" sz="2400">
                <a:ea typeface="ＭＳ Ｐゴシック" panose="020B0600070205080204" pitchFamily="34" charset="-128"/>
                <a:cs typeface="Arial" panose="020B0604020202020204" pitchFamily="34" charset="0"/>
              </a:rPr>
              <a:t>≥ 40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  <a:cs typeface="Arial" panose="020B0604020202020204" pitchFamily="34" charset="0"/>
              </a:rPr>
              <a:t>			chairs:		x</a:t>
            </a:r>
            <a:r>
              <a:rPr lang="en-US" altLang="en-US" sz="2400" baseline="-25000">
                <a:ea typeface="ＭＳ Ｐゴシック" panose="020B0600070205080204" pitchFamily="34" charset="-128"/>
                <a:cs typeface="Arial" panose="020B0604020202020204" pitchFamily="34" charset="0"/>
              </a:rPr>
              <a:t>c</a:t>
            </a:r>
            <a:r>
              <a:rPr lang="en-US" altLang="en-US" sz="2400">
                <a:ea typeface="ＭＳ Ｐゴシック" panose="020B0600070205080204" pitchFamily="34" charset="-128"/>
                <a:cs typeface="Arial" panose="020B0604020202020204" pitchFamily="34" charset="0"/>
              </a:rPr>
              <a:t> ≥ 130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  <a:cs typeface="Arial" panose="020B0604020202020204" pitchFamily="34" charset="0"/>
              </a:rPr>
              <a:t>			desks:		x</a:t>
            </a:r>
            <a:r>
              <a:rPr lang="en-US" altLang="en-US" sz="2400" baseline="-25000">
                <a:ea typeface="ＭＳ Ｐゴシック" panose="020B0600070205080204" pitchFamily="34" charset="-128"/>
                <a:cs typeface="Arial" panose="020B0604020202020204" pitchFamily="34" charset="0"/>
              </a:rPr>
              <a:t>d</a:t>
            </a:r>
            <a:r>
              <a:rPr lang="en-US" altLang="en-US" sz="2400">
                <a:ea typeface="ＭＳ Ｐゴシック" panose="020B0600070205080204" pitchFamily="34" charset="-128"/>
                <a:cs typeface="Arial" panose="020B0604020202020204" pitchFamily="34" charset="0"/>
              </a:rPr>
              <a:t> ≥ 30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z="2400" u="sng">
                <a:ea typeface="ＭＳ Ｐゴシック" panose="020B0600070205080204" pitchFamily="34" charset="-128"/>
              </a:rPr>
              <a:t>Set Constraints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		 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t </a:t>
            </a:r>
            <a:r>
              <a:rPr lang="en-US" altLang="en-US" sz="2400">
                <a:ea typeface="ＭＳ Ｐゴシック" panose="020B0600070205080204" pitchFamily="34" charset="-128"/>
              </a:rPr>
              <a:t>, 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c</a:t>
            </a:r>
            <a:r>
              <a:rPr lang="en-US" altLang="en-US" sz="2400">
                <a:ea typeface="ＭＳ Ｐゴシック" panose="020B0600070205080204" pitchFamily="34" charset="-128"/>
              </a:rPr>
              <a:t> , x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d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 </a:t>
            </a:r>
            <a:r>
              <a:rPr lang="en-US" altLang="en-US" sz="2400" b="1">
                <a:ea typeface="ＭＳ Ｐゴシック" panose="020B0600070205080204" pitchFamily="34" charset="-128"/>
                <a:sym typeface="Symbol" pitchFamily="2" charset="2"/>
              </a:rPr>
              <a:t>Z</a:t>
            </a:r>
            <a:r>
              <a:rPr lang="en-US" altLang="en-US" sz="2400" b="1" baseline="-25000">
                <a:ea typeface="ＭＳ Ｐゴシック" panose="020B0600070205080204" pitchFamily="34" charset="-128"/>
                <a:sym typeface="Symbol" pitchFamily="2" charset="2"/>
              </a:rPr>
              <a:t>+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7F98234-824C-3145-ACDF-8B290A629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Solutions to integer programs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A32021B-D759-5B47-9025-032BD4E48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486400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 </a:t>
            </a:r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solution</a:t>
            </a:r>
            <a:r>
              <a:rPr lang="en-US" altLang="en-US" sz="2800">
                <a:ea typeface="ＭＳ Ｐゴシック" panose="020B0600070205080204" pitchFamily="34" charset="-128"/>
              </a:rPr>
              <a:t> is an assignment of values to variables. 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 </a:t>
            </a:r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feasible solution</a:t>
            </a:r>
            <a:r>
              <a:rPr lang="en-US" altLang="en-US" sz="2800">
                <a:ea typeface="ＭＳ Ｐゴシック" panose="020B0600070205080204" pitchFamily="34" charset="-128"/>
              </a:rPr>
              <a:t> is an assignment of values to variables such that all the constraints are satisfied.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The </a:t>
            </a:r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objective function value</a:t>
            </a:r>
            <a:r>
              <a:rPr lang="en-US" altLang="en-US" sz="2800">
                <a:ea typeface="ＭＳ Ｐゴシック" panose="020B0600070205080204" pitchFamily="34" charset="-128"/>
              </a:rPr>
              <a:t> of a solution is obtained by evaluating the objective function at the given point.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An </a:t>
            </a:r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optimal solution</a:t>
            </a:r>
            <a:r>
              <a:rPr lang="en-US" altLang="en-US" sz="2800">
                <a:ea typeface="ＭＳ Ｐゴシック" panose="020B0600070205080204" pitchFamily="34" charset="-128"/>
              </a:rPr>
              <a:t> (assuming maximization) is one whose objective function value is greater than or equal to that of all other feasible solutions.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There are efficient algorithms for finding the optimal solutions of an integer program.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86C1375-A73C-6143-812C-F3297D626E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6175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Next: IP modeling techniques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F2CEF8F-31D0-6648-AD4F-CB9E9FF39F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1524000"/>
            <a:ext cx="8534400" cy="4724400"/>
          </a:xfrm>
        </p:spPr>
        <p:txBody>
          <a:bodyPr/>
          <a:lstStyle/>
          <a:p>
            <a:pPr algn="l" eaLnBrk="1" hangingPunct="1"/>
            <a:r>
              <a:rPr lang="en-US" altLang="en-US">
                <a:ea typeface="ＭＳ Ｐゴシック" panose="020B0600070205080204" pitchFamily="34" charset="-128"/>
              </a:rPr>
              <a:t>Modeling techniques:</a:t>
            </a:r>
          </a:p>
          <a:p>
            <a:pPr lvl="1" algn="l" eaLnBrk="1" hangingPunct="1">
              <a:buFont typeface="Wingdings" pitchFamily="2" charset="2"/>
              <a:buChar char="Ø"/>
            </a:pPr>
            <a:r>
              <a:rPr lang="en-US" altLang="en-US">
                <a:ea typeface="ＭＳ Ｐゴシック" panose="020B0600070205080204" pitchFamily="34" charset="-128"/>
              </a:rPr>
              <a:t>Using binary variables</a:t>
            </a:r>
          </a:p>
          <a:p>
            <a:pPr lvl="1" algn="l" eaLnBrk="1" hangingPunct="1">
              <a:buFont typeface="Wingdings" pitchFamily="2" charset="2"/>
              <a:buChar char="Ø"/>
            </a:pPr>
            <a:r>
              <a:rPr lang="en-US" altLang="en-US">
                <a:ea typeface="ＭＳ Ｐゴシック" panose="020B0600070205080204" pitchFamily="34" charset="-128"/>
              </a:rPr>
              <a:t>Restrictions on number of options</a:t>
            </a:r>
          </a:p>
          <a:p>
            <a:pPr lvl="1" algn="l" eaLnBrk="1" hangingPunct="1">
              <a:buFont typeface="Wingdings" pitchFamily="2" charset="2"/>
              <a:buChar char="Ø"/>
            </a:pPr>
            <a:r>
              <a:rPr lang="en-US" altLang="en-US">
                <a:ea typeface="ＭＳ Ｐゴシック" panose="020B0600070205080204" pitchFamily="34" charset="-128"/>
              </a:rPr>
              <a:t>Contingent decisions</a:t>
            </a:r>
          </a:p>
          <a:p>
            <a:pPr lvl="1" algn="l" eaLnBrk="1" hangingPunct="1">
              <a:buFont typeface="Wingdings" pitchFamily="2" charset="2"/>
              <a:buChar char="Ø"/>
            </a:pPr>
            <a:r>
              <a:rPr lang="en-US" altLang="en-US">
                <a:ea typeface="ＭＳ Ｐゴシック" panose="020B0600070205080204" pitchFamily="34" charset="-128"/>
              </a:rPr>
              <a:t>Variables with k possible values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Applications:</a:t>
            </a:r>
          </a:p>
          <a:p>
            <a:pPr lvl="1" algn="l" eaLnBrk="1" hangingPunct="1">
              <a:buFont typeface="Wingdings" pitchFamily="2" charset="2"/>
              <a:buChar char="Ø"/>
            </a:pPr>
            <a:r>
              <a:rPr lang="en-US" altLang="en-US">
                <a:ea typeface="ＭＳ Ｐゴシック" panose="020B0600070205080204" pitchFamily="34" charset="-128"/>
              </a:rPr>
              <a:t>Facility Location Problem</a:t>
            </a:r>
          </a:p>
          <a:p>
            <a:pPr lvl="1" algn="l" eaLnBrk="1" hangingPunct="1">
              <a:buFont typeface="Wingdings" pitchFamily="2" charset="2"/>
              <a:buChar char="Ø"/>
            </a:pPr>
            <a:r>
              <a:rPr lang="en-US" altLang="en-US">
                <a:ea typeface="ＭＳ Ｐゴシック" panose="020B0600070205080204" pitchFamily="34" charset="-128"/>
              </a:rPr>
              <a:t>Knapsack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EA35DA3-A098-B84A-A059-707311200F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Example of IP: Facility Location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4755822-3640-E84A-A3BD-6972B59F31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 company is thinking about building new facilities in LA and SF.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Relevant data:</a:t>
            </a:r>
          </a:p>
          <a:p>
            <a:pPr eaLnBrk="1" hangingPunct="1"/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Total capital available for investment: </a:t>
            </a:r>
            <a:r>
              <a:rPr lang="en-US" altLang="en-US" sz="2800">
                <a:solidFill>
                  <a:srgbClr val="008000"/>
                </a:solidFill>
                <a:ea typeface="ＭＳ Ｐゴシック" panose="020B0600070205080204" pitchFamily="34" charset="-128"/>
              </a:rPr>
              <a:t>$10M</a:t>
            </a:r>
          </a:p>
          <a:p>
            <a:pPr eaLnBrk="1" hangingPunct="1"/>
            <a:r>
              <a:rPr lang="en-US" altLang="en-US" sz="2800">
                <a:solidFill>
                  <a:srgbClr val="CC3399"/>
                </a:solidFill>
                <a:ea typeface="ＭＳ Ｐゴシック" panose="020B0600070205080204" pitchFamily="34" charset="-128"/>
              </a:rPr>
              <a:t>Question:</a:t>
            </a:r>
            <a:r>
              <a:rPr lang="en-US" altLang="en-US" sz="2800">
                <a:ea typeface="ＭＳ Ｐゴシック" panose="020B0600070205080204" pitchFamily="34" charset="-128"/>
              </a:rPr>
              <a:t> Which facilities should be built 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			to maximize the total profit?</a:t>
            </a:r>
          </a:p>
        </p:txBody>
      </p:sp>
      <p:graphicFrame>
        <p:nvGraphicFramePr>
          <p:cNvPr id="18436" name="Group 4">
            <a:extLst>
              <a:ext uri="{FF2B5EF4-FFF2-40B4-BE49-F238E27FC236}">
                <a16:creationId xmlns:a16="http://schemas.microsoft.com/office/drawing/2014/main" id="{06A230D3-BE11-3E43-A5D0-0828092A2639}"/>
              </a:ext>
            </a:extLst>
          </p:cNvPr>
          <p:cNvGraphicFramePr>
            <a:graphicFrameLocks noGrp="1"/>
          </p:cNvGraphicFramePr>
          <p:nvPr/>
        </p:nvGraphicFramePr>
        <p:xfrm>
          <a:off x="0" y="2590800"/>
          <a:ext cx="9144000" cy="25908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 needed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expected profit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factory in LA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$6M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$9M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factory in SF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$3M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$5M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warehouse in LA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$5M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$6M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warehouse in SF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$2M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$4M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7D8B0755-FEA6-734E-A1DF-76F89D628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Example of IP: Facility Location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577FEC7-DEF7-2846-8230-B94ABA98A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410200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Define decision variables (</a:t>
            </a:r>
            <a:r>
              <a:rPr lang="en-US" altLang="en-US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</a:t>
            </a:r>
            <a:r>
              <a:rPr lang="en-US" altLang="en-US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</a:rPr>
              <a:t>= 1, 2, 3, 4):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Then the total expected benefit: 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9x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+5x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+6x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+4x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4</a:t>
            </a:r>
            <a:endParaRPr lang="en-US" altLang="en-US" sz="2800">
              <a:solidFill>
                <a:schemeClr val="accent2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		      </a:t>
            </a:r>
            <a:r>
              <a:rPr lang="en-US" altLang="en-US" sz="2800">
                <a:ea typeface="ＭＳ Ｐゴシック" panose="020B0600070205080204" pitchFamily="34" charset="-128"/>
              </a:rPr>
              <a:t>the total capital needed: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  6x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+3x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+5x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+2x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4</a:t>
            </a:r>
            <a:endParaRPr lang="en-US" altLang="en-US" sz="2800">
              <a:solidFill>
                <a:schemeClr val="accent2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z="2800">
                <a:ea typeface="ＭＳ Ｐゴシック" panose="020B0600070205080204" pitchFamily="34" charset="-128"/>
              </a:rPr>
              <a:t>Summarizing, the IP model is: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	</a:t>
            </a:r>
            <a:r>
              <a:rPr lang="en-US" altLang="en-US" sz="2800">
                <a:solidFill>
                  <a:srgbClr val="CC3399"/>
                </a:solidFill>
                <a:ea typeface="ＭＳ Ｐゴシック" panose="020B0600070205080204" pitchFamily="34" charset="-128"/>
              </a:rPr>
              <a:t>max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9x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+5x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+6x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+4x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 baseline="-25000">
                <a:ea typeface="ＭＳ Ｐゴシック" panose="020B0600070205080204" pitchFamily="34" charset="-128"/>
              </a:rPr>
              <a:t>			    </a:t>
            </a:r>
            <a:r>
              <a:rPr lang="en-US" altLang="en-US" sz="2800">
                <a:solidFill>
                  <a:srgbClr val="CC3399"/>
                </a:solidFill>
                <a:ea typeface="ＭＳ Ｐゴシック" panose="020B0600070205080204" pitchFamily="34" charset="-128"/>
              </a:rPr>
              <a:t>s.t.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6x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+3x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+5x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+2x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4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 10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			          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, 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, 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, x</a:t>
            </a:r>
            <a:r>
              <a:rPr lang="en-US" altLang="en-US" sz="2800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4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binary  </a:t>
            </a:r>
            <a:r>
              <a:rPr lang="en-US" altLang="en-US" sz="2800" i="1">
                <a:ea typeface="ＭＳ Ｐゴシック" panose="020B0600070205080204" pitchFamily="34" charset="-128"/>
              </a:rPr>
              <a:t>( i.e., x</a:t>
            </a:r>
            <a:r>
              <a:rPr lang="en-US" altLang="en-US" sz="2800" i="1" baseline="-25000">
                <a:ea typeface="ＭＳ Ｐゴシック" panose="020B0600070205080204" pitchFamily="34" charset="-128"/>
              </a:rPr>
              <a:t>i</a:t>
            </a:r>
            <a:r>
              <a:rPr lang="en-US" altLang="en-US" sz="2800" i="1">
                <a:ea typeface="ＭＳ Ｐゴシック" panose="020B0600070205080204" pitchFamily="34" charset="-128"/>
              </a:rPr>
              <a:t> </a:t>
            </a:r>
            <a:r>
              <a:rPr lang="en-US" altLang="en-US" sz="2800" i="1">
                <a:ea typeface="ＭＳ Ｐゴシック" panose="020B0600070205080204" pitchFamily="34" charset="-128"/>
                <a:sym typeface="Symbol" pitchFamily="2" charset="2"/>
              </a:rPr>
              <a:t>{0,1} </a:t>
            </a:r>
            <a:r>
              <a:rPr lang="en-US" altLang="en-US" sz="2800" i="1">
                <a:ea typeface="ＭＳ Ｐゴシック" panose="020B0600070205080204" pitchFamily="34" charset="-128"/>
              </a:rPr>
              <a:t>)</a:t>
            </a:r>
            <a:endParaRPr lang="en-US" altLang="en-US" sz="2800" i="1" baseline="-25000">
              <a:ea typeface="ＭＳ Ｐゴシック" panose="020B0600070205080204" pitchFamily="34" charset="-128"/>
            </a:endParaRPr>
          </a:p>
        </p:txBody>
      </p:sp>
      <p:graphicFrame>
        <p:nvGraphicFramePr>
          <p:cNvPr id="19460" name="Object 2">
            <a:extLst>
              <a:ext uri="{FF2B5EF4-FFF2-40B4-BE49-F238E27FC236}">
                <a16:creationId xmlns:a16="http://schemas.microsoft.com/office/drawing/2014/main" id="{FBB17DE5-3FCA-444F-99F9-5652659ED4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1752600"/>
          <a:ext cx="40687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3" imgW="40665400" imgH="10528300" progId="Equation.3">
                  <p:embed/>
                </p:oleObj>
              </mc:Choice>
              <mc:Fallback>
                <p:oleObj name="Equation" r:id="rId3" imgW="40665400" imgH="10528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52600"/>
                        <a:ext cx="40687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6301</TotalTime>
  <Words>1046</Words>
  <Application>Microsoft Macintosh PowerPoint</Application>
  <PresentationFormat>On-screen Show (4:3)</PresentationFormat>
  <Paragraphs>148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ＭＳ Ｐゴシック</vt:lpstr>
      <vt:lpstr>Calibri</vt:lpstr>
      <vt:lpstr>Comic Sans MS</vt:lpstr>
      <vt:lpstr>Symbol</vt:lpstr>
      <vt:lpstr>Wingdings</vt:lpstr>
      <vt:lpstr>Times New Roman</vt:lpstr>
      <vt:lpstr>Default Design</vt:lpstr>
      <vt:lpstr>Microsoft Equation 3.0</vt:lpstr>
      <vt:lpstr>Integer Programming</vt:lpstr>
      <vt:lpstr>Standard form of integer program (IP)</vt:lpstr>
      <vt:lpstr>Example of Integer Program (Production Planning-Furniture Manufacturer)</vt:lpstr>
      <vt:lpstr>Production Planning-Furniture Manufacturer: modeling the problem as integer program</vt:lpstr>
      <vt:lpstr>Production Planning-Furniture Manufacturer: modeling the problem as integer program</vt:lpstr>
      <vt:lpstr>Solutions to integer programs</vt:lpstr>
      <vt:lpstr>Next: IP modeling techniques</vt:lpstr>
      <vt:lpstr>Example of IP: Facility Location</vt:lpstr>
      <vt:lpstr>Example of IP: Facility Location</vt:lpstr>
      <vt:lpstr>The Facility Location Problem: adding new requirements</vt:lpstr>
      <vt:lpstr>Modeling Technique:  Restrictions on the number of options</vt:lpstr>
      <vt:lpstr>Modeling Technique: Contingent Decisions</vt:lpstr>
      <vt:lpstr>PowerPoint Presentation</vt:lpstr>
    </vt:vector>
  </TitlesOfParts>
  <Company>Ohio University Math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Programming</dc:title>
  <dc:creator>vardges</dc:creator>
  <cp:lastModifiedBy>Melkonian, Vardges</cp:lastModifiedBy>
  <cp:revision>61</cp:revision>
  <dcterms:created xsi:type="dcterms:W3CDTF">2003-12-28T04:12:46Z</dcterms:created>
  <dcterms:modified xsi:type="dcterms:W3CDTF">2021-01-14T04:01:22Z</dcterms:modified>
</cp:coreProperties>
</file>