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  <p:sldId id="269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>
      <p:cViewPr varScale="1">
        <p:scale>
          <a:sx n="99" d="100"/>
          <a:sy n="99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334D892-1CAC-F649-9676-4B4CD9EEE0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Math 308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0DE8853-893F-9A40-9932-229F41C6C7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Oct. 19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C4A4052-7898-7446-8335-9F367E26C4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DC58A079-A6F9-434A-B7D8-96DF1B4DD21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2FAE33-5ACB-AC4C-A75D-27F1BCA9A3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3F620F6-6D1D-D34D-A457-113E44FAB0E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3626270-12F6-3C4F-BEC5-CBDC1766819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3CD91EA0-A4A5-0C4A-92DE-B3B601971EB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44B66262-073B-004B-A5F4-E7FCA72D93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D30D9BFD-BE0F-E540-A4D4-EAC63F23EE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C5A69CA-7F12-5F4B-AA60-695D6E6386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E00370-BA77-7142-98A7-AA1B3C5352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29B69-D5C1-D64F-A420-E95E85E8C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D2679E-36D9-D04A-9929-D9E8F3C85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A3D0E-5592-F743-9DC8-FD419916B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8E8DB-1ACE-D747-A15F-080270B2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355A2-C4E2-654A-809D-D1D9A19BC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CB0F0-49DF-2E47-B467-D2BA9D9447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07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54D4B-00E1-4A4E-B503-0858AB457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C83DD-5684-2B4F-91AD-69EF520F8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82DC5-E113-554F-A4E1-182E193AB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6E1D6-B7DF-8C41-B06F-4FAF3497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5831D-29AC-B646-88B6-AEC3AE9C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813E5-4931-9942-BA97-95C4E54BF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66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88747C-13ED-4B46-A2C1-533B9BCD5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C3A7D-603E-214E-B24D-E2D88BFA5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CF7E0-5962-A540-A348-18C0FF334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4157E-5D98-3B41-9104-3F9739F2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B5817-427F-A143-81AC-979B8A3F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9EAE-CB3C-C544-AC23-13B6F7B5DB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51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B76E4-2793-D244-B068-770E34C0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99A8E-662A-C343-9106-E4C44B410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952A9-7788-B94A-B27D-99FE518CF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E9C6E-8008-6045-AEB8-237B515F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66E7-B61A-4B4A-BF7F-21F142A0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490AE-EC73-A249-9282-71E88D569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51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086C2-E879-2E41-9AEE-F71FC8CDE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1EB83-9FC4-C54B-ABA6-1A1A78F0D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F25CE-C016-D743-91FE-361E8B0B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A8171-C8CD-044A-B1FE-056453AA4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A47CA-0ADA-A04E-A689-2386FEFC7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DF4C9-1031-184F-B2FB-3CC27E978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30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A79D8-64A1-8F4D-9647-730077F76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2D56D-96AB-AA47-A97E-47D6F00080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8090E-953D-4245-9E63-F8995B0DF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AD4EA-16D1-1F4D-B64B-73ED91094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11859-9874-404C-BF2F-3EF658E68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93089-B593-BB4A-97DD-EC3ABA587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8FFDA-BF7C-6948-9396-B45AC06611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61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3F45-0FB8-F142-95B6-DE848BD4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E05C9-259F-8B44-93AA-A815B44A5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A2127-08CE-9F41-95C4-46C1C31FB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B448B2-4327-5346-8B7A-BA3A097F0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A6AA9-003D-7D41-B958-D90EC833C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815B10-5480-384A-B164-08095001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3ADBA6-D64C-DE4A-837B-18D7A37A5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FDFC36-B54B-DC43-8534-90E17674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D5B30-A409-3240-BF51-424A3735E6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39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D00D9-9661-8646-B7F7-ECAA26B09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8900BF-364B-4D40-8BF3-2983B960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46840A-E824-E444-87A8-5C0E8760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E8AE-4E59-314C-8AA6-6DC7E4A6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632CB-E87C-4549-B449-2E9F924DB4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11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F493B3-FDC3-4144-AA64-C578C9AE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988103-9E90-9149-9C1F-EAA769363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03DC67-7043-5943-8CF7-4B64BF887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CEF97-770C-6F4A-944F-87E4F885E6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34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5C1C5-DAB3-DE43-A463-9E453A21B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06B17-4280-2642-99B0-F23D42513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46DB8-76F0-D44B-90B5-3ECDF5E7A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0B3B7-1FCC-0349-9830-F5D5ED09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116EC9-EBE1-924B-8B26-5C63CE7B7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CA1F9-3616-1446-9869-35BE39EC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D018E-DF05-4541-9F69-0A9E0089F7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001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B7CF0-1EF8-D74C-9D7D-C7F9F97C4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ED336-7B8C-1841-804C-3911D67940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E5690-ADA8-AF42-906B-E2AF4088C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F81A5-4D3A-A448-8058-0BD99F611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46CA2-6080-AB4C-BA14-BCC289D87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0AF94-2F48-0546-868F-EBB258E5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9CB5E-2C95-E742-BE27-C0B798C633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8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055E6E-B1A6-DB48-B71B-AD9EBE1C6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320A2A-AD16-C04D-BDF3-A72EE2CAC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AA79FE-0B94-9742-8610-3C240D393E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A246D3-6B31-5646-9427-966BE6F001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D5246AA-2C4F-214C-AF64-78E211DCE3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D3A0F1-7963-9541-965A-80CA999BB1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7D8A364-B5F3-5D4D-8316-0C6BB7914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3C8C-780F-7E4B-A0B3-FF346E2648A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C2B6C5D4-03DD-6545-8544-07DDECDE1A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4800">
                <a:solidFill>
                  <a:srgbClr val="663300"/>
                </a:solidFill>
                <a:latin typeface="Comic Sans MS" panose="030F0902030302020204" pitchFamily="66" charset="0"/>
              </a:rPr>
              <a:t>Efficiency of Algorithms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E42ABDB-43A3-9C4F-B1BF-9195064A63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B785DC-10C2-464B-AE0D-B6E9CEE4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D0FA-047C-FB4D-8872-325CE8D08E8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0E196DE6-A935-164E-92B5-C8621C89D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Overwhelming terms in running times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B033050-3636-1F41-B447-429914DEE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334000"/>
          </a:xfrm>
        </p:spPr>
        <p:txBody>
          <a:bodyPr/>
          <a:lstStyle/>
          <a:p>
            <a:r>
              <a:rPr lang="en-US" altLang="en-US" sz="2800"/>
              <a:t>Suppose in the “Exhaustive enumeration” algorithm, 	we need to preprocess the costs </a:t>
            </a:r>
          </a:p>
          <a:p>
            <a:pPr>
              <a:buFontTx/>
              <a:buNone/>
            </a:pPr>
            <a:r>
              <a:rPr lang="en-US" altLang="en-US" sz="2800"/>
              <a:t>			before applying the main routine </a:t>
            </a:r>
          </a:p>
          <a:p>
            <a:pPr>
              <a:buFontTx/>
              <a:buNone/>
            </a:pPr>
            <a:r>
              <a:rPr lang="en-US" altLang="en-US" sz="2800"/>
              <a:t>				(e.g., converting kilometers to miles).</a:t>
            </a:r>
          </a:p>
          <a:p>
            <a:r>
              <a:rPr lang="en-US" altLang="en-US" sz="2800"/>
              <a:t>Preprocessing requires at most </a:t>
            </a:r>
            <a:r>
              <a:rPr lang="en-US" altLang="en-US" sz="2800">
                <a:solidFill>
                  <a:srgbClr val="009900"/>
                </a:solidFill>
              </a:rPr>
              <a:t>n</a:t>
            </a:r>
            <a:r>
              <a:rPr lang="en-US" altLang="en-US" sz="2800" baseline="30000">
                <a:solidFill>
                  <a:srgbClr val="009900"/>
                </a:solidFill>
              </a:rPr>
              <a:t>2</a:t>
            </a:r>
            <a:r>
              <a:rPr lang="en-US" altLang="en-US" sz="2800"/>
              <a:t> multiplications;      thus, the running time of the new algorithm is </a:t>
            </a:r>
            <a:r>
              <a:rPr lang="en-US" altLang="en-US" sz="2800">
                <a:solidFill>
                  <a:srgbClr val="663300"/>
                </a:solidFill>
              </a:rPr>
              <a:t>n!+n</a:t>
            </a:r>
            <a:r>
              <a:rPr lang="en-US" altLang="en-US" sz="2800" baseline="30000">
                <a:solidFill>
                  <a:srgbClr val="663300"/>
                </a:solidFill>
              </a:rPr>
              <a:t>2</a:t>
            </a:r>
            <a:r>
              <a:rPr lang="en-US" altLang="en-US" sz="2800"/>
              <a:t>.</a:t>
            </a:r>
          </a:p>
          <a:p>
            <a:r>
              <a:rPr lang="en-US" altLang="en-US" sz="2800"/>
              <a:t>For large n, the </a:t>
            </a:r>
            <a:r>
              <a:rPr lang="en-US" altLang="en-US" sz="2800">
                <a:solidFill>
                  <a:schemeClr val="accent2"/>
                </a:solidFill>
              </a:rPr>
              <a:t>term n! overwhelms the term n</a:t>
            </a:r>
            <a:r>
              <a:rPr lang="en-US" altLang="en-US" sz="2800" baseline="30000">
                <a:solidFill>
                  <a:schemeClr val="accent2"/>
                </a:solidFill>
              </a:rPr>
              <a:t>2</a:t>
            </a:r>
            <a:r>
              <a:rPr lang="en-US" altLang="en-US" sz="2800"/>
              <a:t>.</a:t>
            </a:r>
          </a:p>
          <a:p>
            <a:pPr>
              <a:buFontTx/>
              <a:buNone/>
            </a:pPr>
            <a:r>
              <a:rPr lang="en-US" altLang="en-US" sz="2800"/>
              <a:t>	Thus, the running time </a:t>
            </a:r>
            <a:r>
              <a:rPr lang="en-US" altLang="en-US" sz="2800">
                <a:solidFill>
                  <a:srgbClr val="663300"/>
                </a:solidFill>
              </a:rPr>
              <a:t>n!+n</a:t>
            </a:r>
            <a:r>
              <a:rPr lang="en-US" altLang="en-US" sz="2800" baseline="30000">
                <a:solidFill>
                  <a:srgbClr val="663300"/>
                </a:solidFill>
              </a:rPr>
              <a:t>2 </a:t>
            </a:r>
          </a:p>
          <a:p>
            <a:pPr>
              <a:buFontTx/>
              <a:buNone/>
            </a:pPr>
            <a:r>
              <a:rPr lang="en-US" altLang="en-US" sz="2800" baseline="30000"/>
              <a:t>			</a:t>
            </a:r>
            <a:r>
              <a:rPr lang="en-US" altLang="en-US" sz="2800"/>
              <a:t>qualitatively is not much different from </a:t>
            </a:r>
            <a:r>
              <a:rPr lang="en-US" altLang="en-US" sz="2800">
                <a:solidFill>
                  <a:srgbClr val="663300"/>
                </a:solidFill>
              </a:rPr>
              <a:t>n!</a:t>
            </a:r>
            <a:r>
              <a:rPr lang="en-US" altLang="en-US" sz="2800"/>
              <a:t> 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1EF877F-BC71-0949-BB57-1285EE217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BD4-663A-6048-862E-B2873653DFA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55C3551C-9257-9744-8825-A6F4B4663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altLang="en-US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Order of an Algorithm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6466C93-EB1E-4D4A-AEE7-48161CD9B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800" b="1"/>
              <a:t>Definition:</a:t>
            </a:r>
            <a:r>
              <a:rPr lang="en-US" altLang="en-US" sz="2800"/>
              <a:t> Let </a:t>
            </a:r>
            <a:r>
              <a:rPr lang="en-US" altLang="en-US" sz="2800" b="1">
                <a:solidFill>
                  <a:srgbClr val="008000"/>
                </a:solidFill>
              </a:rPr>
              <a:t>A</a:t>
            </a:r>
            <a:r>
              <a:rPr lang="en-US" altLang="en-US" sz="2800"/>
              <a:t> be an algorithm.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Let </a:t>
            </a:r>
            <a:r>
              <a:rPr lang="en-US" altLang="en-US" sz="2800" b="1">
                <a:solidFill>
                  <a:srgbClr val="008000"/>
                </a:solidFill>
              </a:rPr>
              <a:t>w(n)</a:t>
            </a:r>
            <a:r>
              <a:rPr lang="en-US" altLang="en-US" sz="2800"/>
              <a:t> be the </a:t>
            </a:r>
            <a:r>
              <a:rPr lang="en-US" altLang="en-US" sz="2800" i="1"/>
              <a:t>maximum</a:t>
            </a:r>
            <a:r>
              <a:rPr lang="en-US" altLang="en-US" sz="2800"/>
              <a:t> number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		of elementary operations required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     	to execute </a:t>
            </a:r>
            <a:r>
              <a:rPr lang="en-US" altLang="en-US" sz="2800" b="1">
                <a:solidFill>
                  <a:srgbClr val="008000"/>
                </a:solidFill>
              </a:rPr>
              <a:t>A</a:t>
            </a:r>
            <a:r>
              <a:rPr lang="en-US" altLang="en-US" sz="2800"/>
              <a:t> for all possible input sets of size </a:t>
            </a:r>
            <a:r>
              <a:rPr lang="en-US" altLang="en-US" sz="2800" b="1">
                <a:solidFill>
                  <a:srgbClr val="008000"/>
                </a:solidFill>
              </a:rPr>
              <a:t>n</a:t>
            </a:r>
            <a:r>
              <a:rPr lang="en-US" altLang="en-US" sz="2800"/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If </a:t>
            </a:r>
            <a:r>
              <a:rPr lang="en-US" altLang="en-US" sz="2800" b="1">
                <a:solidFill>
                  <a:srgbClr val="008000"/>
                </a:solidFill>
              </a:rPr>
              <a:t>w(n) </a:t>
            </a:r>
            <a:r>
              <a:rPr lang="en-US" altLang="en-US" sz="2800"/>
              <a:t>is</a:t>
            </a:r>
            <a:r>
              <a:rPr lang="en-US" altLang="en-US" sz="2800" b="1">
                <a:solidFill>
                  <a:srgbClr val="008000"/>
                </a:solidFill>
              </a:rPr>
              <a:t> </a:t>
            </a:r>
            <a:r>
              <a:rPr lang="en-US" altLang="en-US" sz="2800" b="1" i="1">
                <a:solidFill>
                  <a:srgbClr val="008000"/>
                </a:solidFill>
              </a:rPr>
              <a:t>O</a:t>
            </a:r>
            <a:r>
              <a:rPr lang="en-US" altLang="en-US" sz="2800" b="1">
                <a:solidFill>
                  <a:srgbClr val="008000"/>
                </a:solidFill>
              </a:rPr>
              <a:t>(f(n))</a:t>
            </a:r>
            <a:r>
              <a:rPr lang="en-US" altLang="en-US" sz="2800"/>
              <a:t> 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	we say that </a:t>
            </a:r>
            <a:r>
              <a:rPr lang="en-US" altLang="en-US" sz="2800" b="1">
                <a:solidFill>
                  <a:srgbClr val="008000"/>
                </a:solidFill>
              </a:rPr>
              <a:t>A</a:t>
            </a:r>
            <a:r>
              <a:rPr lang="en-US" altLang="en-US" sz="2800"/>
              <a:t> has a (</a:t>
            </a:r>
            <a:r>
              <a:rPr lang="en-US" altLang="en-US" sz="2800" i="1"/>
              <a:t>worst case</a:t>
            </a:r>
            <a:r>
              <a:rPr lang="en-US" altLang="en-US" sz="2800"/>
              <a:t>) </a:t>
            </a:r>
            <a:r>
              <a:rPr lang="en-US" altLang="en-US" sz="2800" b="1">
                <a:solidFill>
                  <a:schemeClr val="accent2"/>
                </a:solidFill>
              </a:rPr>
              <a:t>order of f(n) </a:t>
            </a:r>
            <a:r>
              <a:rPr lang="en-US" altLang="en-US" sz="280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800" b="1" i="1"/>
              <a:t>Ex.:</a:t>
            </a:r>
            <a:r>
              <a:rPr lang="en-US" altLang="en-US" sz="2800" i="1"/>
              <a:t>  </a:t>
            </a:r>
            <a:r>
              <a:rPr lang="en-US" altLang="en-US" sz="2800"/>
              <a:t>Suppose the maximum number of operations 		needed to execute algorithm </a:t>
            </a:r>
            <a:r>
              <a:rPr lang="en-US" altLang="en-US" sz="2800" b="1">
                <a:solidFill>
                  <a:srgbClr val="008000"/>
                </a:solidFill>
              </a:rPr>
              <a:t>A</a:t>
            </a:r>
            <a:r>
              <a:rPr lang="en-US" altLang="en-US" sz="2800"/>
              <a:t> is </a:t>
            </a:r>
            <a:r>
              <a:rPr lang="en-US" altLang="en-US" sz="2800" b="1">
                <a:solidFill>
                  <a:srgbClr val="008000"/>
                </a:solidFill>
              </a:rPr>
              <a:t>5n</a:t>
            </a:r>
            <a:r>
              <a:rPr lang="en-US" altLang="en-US" sz="2800" b="1" baseline="30000">
                <a:solidFill>
                  <a:srgbClr val="008000"/>
                </a:solidFill>
              </a:rPr>
              <a:t>2</a:t>
            </a:r>
            <a:r>
              <a:rPr lang="en-US" altLang="en-US" sz="2800" b="1">
                <a:solidFill>
                  <a:srgbClr val="008000"/>
                </a:solidFill>
              </a:rPr>
              <a:t>+3n+7</a:t>
            </a:r>
            <a:r>
              <a:rPr lang="en-US" altLang="en-US" sz="2800"/>
              <a:t> 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i="1"/>
              <a:t>		</a:t>
            </a:r>
            <a:r>
              <a:rPr lang="en-US" altLang="en-US" sz="2800"/>
              <a:t>Then </a:t>
            </a:r>
            <a:r>
              <a:rPr lang="en-US" altLang="en-US" sz="2800" b="1">
                <a:solidFill>
                  <a:srgbClr val="008000"/>
                </a:solidFill>
              </a:rPr>
              <a:t>A</a:t>
            </a:r>
            <a:r>
              <a:rPr lang="en-US" altLang="en-US" sz="2800"/>
              <a:t> has an order of </a:t>
            </a:r>
            <a:r>
              <a:rPr lang="en-US" altLang="en-US" sz="2800" b="1">
                <a:solidFill>
                  <a:schemeClr val="accent2"/>
                </a:solidFill>
              </a:rPr>
              <a:t>n</a:t>
            </a:r>
            <a:r>
              <a:rPr lang="en-US" altLang="en-US" sz="2800" b="1" baseline="30000">
                <a:solidFill>
                  <a:schemeClr val="accent2"/>
                </a:solidFill>
              </a:rPr>
              <a:t>2</a:t>
            </a:r>
            <a:r>
              <a:rPr lang="en-US" altLang="en-US" sz="2800"/>
              <a:t> 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800" b="1"/>
              <a:t>Definition:</a:t>
            </a:r>
            <a:r>
              <a:rPr lang="en-US" altLang="en-US" sz="2800"/>
              <a:t> An algorithm is called </a:t>
            </a:r>
            <a:r>
              <a:rPr lang="en-US" altLang="en-US" sz="2800" i="1">
                <a:solidFill>
                  <a:srgbClr val="009900"/>
                </a:solidFill>
              </a:rPr>
              <a:t>polynomial-time</a:t>
            </a:r>
            <a:r>
              <a:rPr lang="en-US" altLang="en-US" sz="2800"/>
              <a:t> if it has an order of </a:t>
            </a:r>
            <a:r>
              <a:rPr lang="en-US" altLang="en-US" sz="2800">
                <a:solidFill>
                  <a:schemeClr val="accent2"/>
                </a:solidFill>
              </a:rPr>
              <a:t>f(n)=n</a:t>
            </a:r>
            <a:r>
              <a:rPr lang="en-US" altLang="en-US" sz="2800" baseline="30000">
                <a:solidFill>
                  <a:schemeClr val="accent2"/>
                </a:solidFill>
              </a:rPr>
              <a:t>k</a:t>
            </a:r>
            <a:r>
              <a:rPr lang="en-US" altLang="en-US" sz="2800"/>
              <a:t> for some constant </a:t>
            </a:r>
            <a:r>
              <a:rPr lang="en-US" altLang="en-US" sz="2800">
                <a:solidFill>
                  <a:schemeClr val="accent2"/>
                </a:solidFill>
              </a:rPr>
              <a:t>k</a:t>
            </a:r>
            <a:r>
              <a:rPr lang="en-US" altLang="en-US" sz="2800">
                <a:sym typeface="Symbol" pitchFamily="2" charset="2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800">
                <a:sym typeface="Symbol" pitchFamily="2" charset="2"/>
              </a:rPr>
              <a:t>Polynomial-time algorithms are normally considered efficient.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3FAAB7C3-277C-9F4C-B6B4-1A8F203C1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6858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Time comparisons of the most common algorithm orders 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82A328A-538B-204D-A06F-AF8B694D0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10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US" altLang="en-US" sz="2800"/>
          </a:p>
        </p:txBody>
      </p:sp>
      <p:graphicFrame>
        <p:nvGraphicFramePr>
          <p:cNvPr id="33796" name="Group 4">
            <a:extLst>
              <a:ext uri="{FF2B5EF4-FFF2-40B4-BE49-F238E27FC236}">
                <a16:creationId xmlns:a16="http://schemas.microsoft.com/office/drawing/2014/main" id="{255EA72D-02E4-5240-8A58-A81DD70BAE88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1397000"/>
          <a:ext cx="8229600" cy="514096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36428666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9042468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282049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98865306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6662934"/>
                    </a:ext>
                  </a:extLst>
                </a:gridCol>
              </a:tblGrid>
              <a:tr h="660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f(n)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n=1000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n=10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n=10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826295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log</a:t>
                      </a:r>
                      <a:r>
                        <a:rPr kumimoji="0" lang="en-US" alt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3.3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-9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1.7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2.3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893967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0.01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049383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∙ </a:t>
                      </a: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log</a:t>
                      </a:r>
                      <a:r>
                        <a:rPr kumimoji="0" lang="en-US" alt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3.3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-5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0.0017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0.23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640039"/>
                  </a:ext>
                </a:extLst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kumimoji="0" lang="en-US" alt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27.8 min.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30281"/>
                  </a:ext>
                </a:extLst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kumimoji="0" lang="en-US" alt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11.6 min.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317 cent.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26572"/>
                  </a:ext>
                </a:extLst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284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10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30095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10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3001022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years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129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E1E1403-7030-3B4F-B286-D84C19B99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EC3-8F89-3841-82FE-5550863CA44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B58473C-E620-764D-8EE7-E6BD85AF4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7620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Exponential and Logarithmic Orders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CC36752-32B4-8841-A90A-E9C5C5C1A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9067800" cy="56388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For all real numbers</a:t>
            </a:r>
            <a:r>
              <a:rPr lang="en-US" altLang="en-US" sz="2800" b="1" dirty="0">
                <a:solidFill>
                  <a:srgbClr val="009900"/>
                </a:solidFill>
              </a:rPr>
              <a:t> b </a:t>
            </a:r>
            <a:r>
              <a:rPr lang="en-US" altLang="en-US" sz="2800" dirty="0"/>
              <a:t>and </a:t>
            </a:r>
            <a:r>
              <a:rPr lang="en-US" altLang="en-US" sz="2800" b="1" dirty="0">
                <a:solidFill>
                  <a:srgbClr val="009900"/>
                </a:solidFill>
              </a:rPr>
              <a:t>r</a:t>
            </a:r>
            <a:r>
              <a:rPr lang="en-US" altLang="en-US" sz="2800" dirty="0"/>
              <a:t> with </a:t>
            </a:r>
            <a:r>
              <a:rPr lang="en-US" altLang="en-US" sz="2800" b="1" dirty="0">
                <a:solidFill>
                  <a:srgbClr val="009900"/>
                </a:solidFill>
              </a:rPr>
              <a:t>b&gt;1</a:t>
            </a:r>
            <a:r>
              <a:rPr lang="en-US" altLang="en-US" sz="2800" dirty="0"/>
              <a:t> and</a:t>
            </a:r>
            <a:r>
              <a:rPr lang="en-US" altLang="en-US" sz="2800" b="1" dirty="0">
                <a:solidFill>
                  <a:srgbClr val="009900"/>
                </a:solidFill>
              </a:rPr>
              <a:t> r&gt;0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/>
              <a:t>			</a:t>
            </a:r>
            <a:r>
              <a:rPr lang="en-US" altLang="en-US" sz="2800" i="1" dirty="0"/>
              <a:t>and</a:t>
            </a:r>
            <a:r>
              <a:rPr lang="en-US" altLang="en-US" sz="2800" dirty="0"/>
              <a:t>  </a:t>
            </a:r>
            <a:r>
              <a:rPr lang="en-US" altLang="en-US" sz="2800" dirty="0">
                <a:cs typeface="Arial" panose="020B0604020202020204" pitchFamily="34" charset="0"/>
                <a:sym typeface="Symbol" pitchFamily="2" charset="2"/>
              </a:rPr>
              <a:t>for all sufficiently large</a:t>
            </a:r>
            <a:r>
              <a:rPr lang="en-US" altLang="en-US" sz="2800" b="1" dirty="0">
                <a:solidFill>
                  <a:srgbClr val="663300"/>
                </a:solidFill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2800" dirty="0">
                <a:cs typeface="Arial" panose="020B0604020202020204" pitchFamily="34" charset="0"/>
                <a:sym typeface="Symbol" pitchFamily="2" charset="2"/>
              </a:rPr>
              <a:t>values of </a:t>
            </a:r>
            <a:r>
              <a:rPr lang="en-US" altLang="en-US" sz="2800" b="1" dirty="0">
                <a:solidFill>
                  <a:srgbClr val="009900"/>
                </a:solidFill>
                <a:cs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800" dirty="0">
                <a:cs typeface="Arial" panose="020B0604020202020204" pitchFamily="34" charset="0"/>
                <a:sym typeface="Symbol" pitchFamily="2" charset="2"/>
              </a:rPr>
              <a:t>,</a:t>
            </a: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dirty="0">
                <a:sym typeface="Symbol" pitchFamily="2" charset="2"/>
              </a:rPr>
              <a:t> </a:t>
            </a:r>
            <a:r>
              <a:rPr lang="en-US" altLang="en-US" sz="2800" b="1" dirty="0" err="1">
                <a:solidFill>
                  <a:schemeClr val="accent2"/>
                </a:solidFill>
                <a:sym typeface="Symbol" pitchFamily="2" charset="2"/>
              </a:rPr>
              <a:t>log</a:t>
            </a:r>
            <a:r>
              <a:rPr lang="en-US" altLang="en-US" sz="2800" b="1" baseline="-25000" dirty="0" err="1">
                <a:solidFill>
                  <a:schemeClr val="accent2"/>
                </a:solidFill>
                <a:sym typeface="Symbol" pitchFamily="2" charset="2"/>
              </a:rPr>
              <a:t>b</a:t>
            </a:r>
            <a:r>
              <a:rPr lang="en-US" altLang="en-US" sz="2800" b="1" dirty="0" err="1">
                <a:solidFill>
                  <a:schemeClr val="accent2"/>
                </a:solidFill>
                <a:sym typeface="Symbol" pitchFamily="2" charset="2"/>
              </a:rPr>
              <a:t>n</a:t>
            </a:r>
            <a:r>
              <a:rPr lang="en-US" altLang="en-US" sz="2800" b="1" dirty="0">
                <a:solidFill>
                  <a:schemeClr val="accent2"/>
                </a:solidFill>
                <a:sym typeface="Symbol" pitchFamily="2" charset="2"/>
              </a:rPr>
              <a:t> </a:t>
            </a:r>
            <a:r>
              <a:rPr lang="en-US" altLang="en-US" sz="2800" b="1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 n</a:t>
            </a:r>
            <a:r>
              <a:rPr lang="en-US" altLang="en-US" sz="2800" b="1" baseline="30000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r</a:t>
            </a:r>
            <a:r>
              <a:rPr lang="en-US" altLang="en-US" sz="2800" dirty="0">
                <a:cs typeface="Arial" panose="020B0604020202020204" pitchFamily="34" charset="0"/>
                <a:sym typeface="Symbol" pitchFamily="2" charset="2"/>
              </a:rPr>
              <a:t>;</a:t>
            </a:r>
          </a:p>
          <a:p>
            <a:pPr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  <a:sym typeface="Symbol" pitchFamily="2" charset="2"/>
              </a:rPr>
              <a:t>			( which implies that </a:t>
            </a:r>
            <a:r>
              <a:rPr lang="en-US" altLang="en-US" sz="2800" b="1" dirty="0" err="1">
                <a:solidFill>
                  <a:schemeClr val="accent2"/>
                </a:solidFill>
                <a:sym typeface="Symbol" pitchFamily="2" charset="2"/>
              </a:rPr>
              <a:t>log</a:t>
            </a:r>
            <a:r>
              <a:rPr lang="en-US" altLang="en-US" sz="2800" b="1" baseline="-25000" dirty="0" err="1">
                <a:solidFill>
                  <a:schemeClr val="accent2"/>
                </a:solidFill>
                <a:sym typeface="Symbol" pitchFamily="2" charset="2"/>
              </a:rPr>
              <a:t>b</a:t>
            </a:r>
            <a:r>
              <a:rPr lang="en-US" altLang="en-US" sz="2800" b="1" dirty="0" err="1">
                <a:solidFill>
                  <a:schemeClr val="accent2"/>
                </a:solidFill>
                <a:sym typeface="Symbol" pitchFamily="2" charset="2"/>
              </a:rPr>
              <a:t>n</a:t>
            </a:r>
            <a:r>
              <a:rPr lang="en-US" altLang="en-US" sz="2800" b="1" dirty="0">
                <a:solidFill>
                  <a:schemeClr val="accent2"/>
                </a:solidFill>
                <a:sym typeface="Symbol" pitchFamily="2" charset="2"/>
              </a:rPr>
              <a:t> </a:t>
            </a:r>
            <a:r>
              <a:rPr lang="en-US" altLang="en-US" sz="2800" dirty="0">
                <a:solidFill>
                  <a:schemeClr val="accent2"/>
                </a:solidFill>
                <a:sym typeface="Symbol" pitchFamily="2" charset="2"/>
              </a:rPr>
              <a:t>is</a:t>
            </a:r>
            <a:r>
              <a:rPr lang="en-US" altLang="en-US" sz="2800" b="1" dirty="0">
                <a:solidFill>
                  <a:schemeClr val="accent2"/>
                </a:solidFill>
                <a:sym typeface="Symbol" pitchFamily="2" charset="2"/>
              </a:rPr>
              <a:t> O(</a:t>
            </a:r>
            <a:r>
              <a:rPr lang="en-US" altLang="en-US" sz="2800" b="1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800" b="1" baseline="30000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r</a:t>
            </a:r>
            <a:r>
              <a:rPr lang="en-US" altLang="en-US" sz="2800" b="1" dirty="0">
                <a:solidFill>
                  <a:schemeClr val="accent2"/>
                </a:solidFill>
                <a:sym typeface="Symbol" pitchFamily="2" charset="2"/>
              </a:rPr>
              <a:t>)</a:t>
            </a:r>
            <a:r>
              <a:rPr lang="en-US" altLang="en-US" sz="2800" dirty="0">
                <a:sym typeface="Symbol" pitchFamily="2" charset="2"/>
              </a:rPr>
              <a:t> </a:t>
            </a:r>
            <a:r>
              <a:rPr lang="en-US" altLang="en-US" sz="2800" dirty="0">
                <a:cs typeface="Arial" panose="020B0604020202020204" pitchFamily="34" charset="0"/>
                <a:sym typeface="Symbol" pitchFamily="2" charset="2"/>
              </a:rPr>
              <a:t>)</a:t>
            </a:r>
            <a:endParaRPr lang="en-US" altLang="en-US" sz="2800" dirty="0">
              <a:sym typeface="Symbol" pitchFamily="2" charset="2"/>
            </a:endParaRPr>
          </a:p>
          <a:p>
            <a:pPr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dirty="0">
                <a:sym typeface="Symbol" pitchFamily="2" charset="2"/>
              </a:rPr>
              <a:t> </a:t>
            </a:r>
            <a:r>
              <a:rPr lang="en-US" altLang="en-US" sz="2800" b="1" dirty="0">
                <a:solidFill>
                  <a:schemeClr val="accent2"/>
                </a:solidFill>
                <a:sym typeface="Symbol" pitchFamily="2" charset="2"/>
              </a:rPr>
              <a:t>n</a:t>
            </a:r>
            <a:r>
              <a:rPr lang="en-US" altLang="en-US" sz="2800" b="1" baseline="30000" dirty="0">
                <a:solidFill>
                  <a:schemeClr val="accent2"/>
                </a:solidFill>
                <a:sym typeface="Symbol" pitchFamily="2" charset="2"/>
              </a:rPr>
              <a:t>r</a:t>
            </a:r>
            <a:r>
              <a:rPr lang="en-US" altLang="en-US" sz="2800" b="1" dirty="0">
                <a:solidFill>
                  <a:schemeClr val="accent2"/>
                </a:solidFill>
                <a:sym typeface="Symbol" pitchFamily="2" charset="2"/>
              </a:rPr>
              <a:t> </a:t>
            </a:r>
            <a:r>
              <a:rPr lang="en-US" altLang="en-US" sz="2800" b="1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 b</a:t>
            </a:r>
            <a:r>
              <a:rPr lang="en-US" altLang="en-US" sz="2800" b="1" baseline="30000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n</a:t>
            </a:r>
            <a:endParaRPr lang="en-US" altLang="en-US" sz="2800" b="1" dirty="0">
              <a:solidFill>
                <a:schemeClr val="accent2"/>
              </a:solidFill>
              <a:cs typeface="Arial" panose="020B0604020202020204" pitchFamily="34" charset="0"/>
              <a:sym typeface="Symbol" pitchFamily="2" charset="2"/>
            </a:endParaRPr>
          </a:p>
          <a:p>
            <a:pPr>
              <a:buFontTx/>
              <a:buNone/>
            </a:pPr>
            <a:r>
              <a:rPr lang="en-US" altLang="en-US" sz="2800" dirty="0"/>
              <a:t>			 </a:t>
            </a:r>
            <a:r>
              <a:rPr lang="en-US" altLang="en-US" sz="2800" dirty="0">
                <a:cs typeface="Arial" panose="020B0604020202020204" pitchFamily="34" charset="0"/>
                <a:sym typeface="Symbol" pitchFamily="2" charset="2"/>
              </a:rPr>
              <a:t>( which implies that </a:t>
            </a:r>
            <a:r>
              <a:rPr lang="en-US" altLang="en-US" sz="2800" b="1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800" b="1" baseline="30000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r </a:t>
            </a:r>
            <a:r>
              <a:rPr lang="en-US" altLang="en-US" sz="2800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is</a:t>
            </a:r>
            <a:r>
              <a:rPr lang="en-US" altLang="en-US" sz="2800" b="1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 O(b</a:t>
            </a:r>
            <a:r>
              <a:rPr lang="en-US" altLang="en-US" sz="2800" b="1" baseline="30000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800" b="1" dirty="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)</a:t>
            </a:r>
            <a:r>
              <a:rPr lang="en-US" altLang="en-US" sz="2800" dirty="0">
                <a:cs typeface="Arial" panose="020B0604020202020204" pitchFamily="34" charset="0"/>
                <a:sym typeface="Symbol" pitchFamily="2" charset="2"/>
              </a:rPr>
              <a:t>  )</a:t>
            </a:r>
          </a:p>
        </p:txBody>
      </p:sp>
    </p:spTree>
    <p:extLst>
      <p:ext uri="{BB962C8B-B14F-4D97-AF65-F5344CB8AC3E}">
        <p14:creationId xmlns:p14="http://schemas.microsoft.com/office/powerpoint/2010/main" val="336986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3BE428-0D8E-744F-B6EB-C2C463A5A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F666-782F-6241-BF0F-37476E986C2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432361F-5932-7D4F-935B-15E68338B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Efficiency of Algorithms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2833819-5FD2-024D-957F-9D0442366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410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800"/>
              <a:t>Two main issues related to the efficiency of algorithms: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	</a:t>
            </a:r>
            <a:r>
              <a:rPr lang="en-US" altLang="en-US" sz="2800">
                <a:sym typeface="Symbol" pitchFamily="2" charset="2"/>
              </a:rPr>
              <a:t> Speed of algorithm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>
                <a:sym typeface="Symbol" pitchFamily="2" charset="2"/>
              </a:rPr>
              <a:t>		 Efficient memory allocation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800">
                <a:sym typeface="Symbol" pitchFamily="2" charset="2"/>
              </a:rPr>
              <a:t>We will focus on the </a:t>
            </a:r>
            <a:r>
              <a:rPr lang="en-US" altLang="en-US" sz="2800" b="1">
                <a:solidFill>
                  <a:schemeClr val="accent2"/>
                </a:solidFill>
                <a:sym typeface="Symbol" pitchFamily="2" charset="2"/>
              </a:rPr>
              <a:t>speed </a:t>
            </a:r>
            <a:r>
              <a:rPr lang="en-US" altLang="en-US" sz="2800">
                <a:sym typeface="Symbol" pitchFamily="2" charset="2"/>
              </a:rPr>
              <a:t>of algorithms.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>
                <a:sym typeface="Symbol" pitchFamily="2" charset="2"/>
              </a:rPr>
              <a:t>  The </a:t>
            </a:r>
            <a:r>
              <a:rPr lang="en-US" altLang="en-US" sz="2800" i="1">
                <a:sym typeface="Symbol" pitchFamily="2" charset="2"/>
              </a:rPr>
              <a:t>speed of an algorithm</a:t>
            </a:r>
            <a:r>
              <a:rPr lang="en-US" altLang="en-US" sz="2800">
                <a:sym typeface="Symbol" pitchFamily="2" charset="2"/>
              </a:rPr>
              <a:t> (</a:t>
            </a:r>
            <a:r>
              <a:rPr lang="en-US" altLang="en-US" sz="2800" i="1">
                <a:sym typeface="Symbol" pitchFamily="2" charset="2"/>
              </a:rPr>
              <a:t>running time</a:t>
            </a:r>
            <a:r>
              <a:rPr lang="en-US" altLang="en-US" sz="2800">
                <a:sym typeface="Symbol" pitchFamily="2" charset="2"/>
              </a:rPr>
              <a:t>) is determined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>
                <a:sym typeface="Symbol" pitchFamily="2" charset="2"/>
              </a:rPr>
              <a:t>		by the number of elementary operations: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>
                <a:sym typeface="Symbol" pitchFamily="2" charset="2"/>
              </a:rPr>
              <a:t>			addition, subtraction, multiplication, division, 							comparison.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>
                <a:sym typeface="Symbol" pitchFamily="2" charset="2"/>
              </a:rPr>
              <a:t>  The number of elementary operations depends 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>
                <a:sym typeface="Symbol" pitchFamily="2" charset="2"/>
              </a:rPr>
              <a:t>		  problem size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>
                <a:sym typeface="Symbol" pitchFamily="2" charset="2"/>
              </a:rPr>
              <a:t>		  nature of input data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>
              <a:sym typeface="Symbol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F78B0BE-24D9-B148-A924-F333388C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D5CC-551B-3340-B086-1EFB015C8CB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DB7F92A4-F28E-D547-A390-3B2B117FC0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</a:rPr>
              <a:t>Analysis of Running Time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4174E19-2464-5D42-9F9B-8DA1A3E01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/>
              <a:t>Running time of an algorithm </a:t>
            </a:r>
          </a:p>
          <a:p>
            <a:pPr>
              <a:buFontTx/>
              <a:buNone/>
            </a:pPr>
            <a:r>
              <a:rPr lang="en-US" altLang="en-US"/>
              <a:t>			is a function of input size.</a:t>
            </a:r>
          </a:p>
          <a:p>
            <a:pPr>
              <a:buFont typeface="Wingdings" pitchFamily="2" charset="2"/>
              <a:buChar char="Ø"/>
            </a:pPr>
            <a:r>
              <a:rPr lang="en-US" altLang="en-US"/>
              <a:t>Two kind of analyses of running time:</a:t>
            </a:r>
          </a:p>
          <a:p>
            <a:pPr>
              <a:buFontTx/>
              <a:buNone/>
            </a:pPr>
            <a:r>
              <a:rPr lang="en-US" altLang="en-US"/>
              <a:t>		 </a:t>
            </a:r>
            <a:r>
              <a:rPr lang="en-US" altLang="en-US">
                <a:sym typeface="Symbol" pitchFamily="2" charset="2"/>
              </a:rPr>
              <a:t></a:t>
            </a:r>
            <a:r>
              <a:rPr lang="en-US" altLang="en-US"/>
              <a:t> Worst-case running time analysis	</a:t>
            </a:r>
          </a:p>
          <a:p>
            <a:pPr>
              <a:buFontTx/>
              <a:buNone/>
            </a:pPr>
            <a:r>
              <a:rPr lang="en-US" altLang="en-US"/>
              <a:t>		 </a:t>
            </a:r>
            <a:r>
              <a:rPr lang="en-US" altLang="en-US">
                <a:sym typeface="Symbol" pitchFamily="2" charset="2"/>
              </a:rPr>
              <a:t></a:t>
            </a:r>
            <a:r>
              <a:rPr lang="en-US" altLang="en-US"/>
              <a:t> Average-case running time analysis</a:t>
            </a:r>
          </a:p>
          <a:p>
            <a:pPr>
              <a:buFontTx/>
              <a:buNone/>
            </a:pPr>
            <a:r>
              <a:rPr lang="en-US" altLang="en-US"/>
              <a:t> Most results in the analysis of algorithms</a:t>
            </a:r>
          </a:p>
          <a:p>
            <a:pPr>
              <a:buFontTx/>
              <a:buNone/>
            </a:pPr>
            <a:r>
              <a:rPr lang="en-US" altLang="en-US"/>
              <a:t>		   concern the worst-case running time.	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57E63E6-D058-9F4D-AE47-6191824C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1ABFE-1253-8743-84F7-1C4C3F87FE1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70A7A50-2FAC-7944-8B8D-FA238D0AE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15400" cy="8382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Efficiency of Algorithms: Example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816D8E7-F17D-5E4F-8D8F-4648D98ED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/>
              <a:t>Recall the </a:t>
            </a:r>
            <a:r>
              <a:rPr lang="en-US" altLang="en-US" sz="28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Traveling Salesman Problem (TSP)</a:t>
            </a:r>
            <a:r>
              <a:rPr lang="en-US" altLang="en-US"/>
              <a:t>: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  There are n cities. The salesman </a:t>
            </a:r>
          </a:p>
          <a:p>
            <a:pPr>
              <a:buFontTx/>
              <a:buNone/>
            </a:pPr>
            <a:r>
              <a:rPr lang="en-US" altLang="en-US"/>
              <a:t>		</a:t>
            </a:r>
            <a:r>
              <a:rPr lang="en-US" altLang="en-US">
                <a:sym typeface="Symbol" pitchFamily="2" charset="2"/>
              </a:rPr>
              <a:t> </a:t>
            </a:r>
            <a:r>
              <a:rPr lang="en-US" altLang="en-US"/>
              <a:t>starts his tour from City 1,</a:t>
            </a:r>
          </a:p>
          <a:p>
            <a:pPr>
              <a:buFontTx/>
              <a:buNone/>
            </a:pPr>
            <a:r>
              <a:rPr lang="en-US" altLang="en-US"/>
              <a:t>		</a:t>
            </a:r>
            <a:r>
              <a:rPr lang="en-US" altLang="en-US">
                <a:sym typeface="Symbol" pitchFamily="2" charset="2"/>
              </a:rPr>
              <a:t></a:t>
            </a:r>
            <a:r>
              <a:rPr lang="en-US" altLang="en-US"/>
              <a:t> visits each of the cities exactly once,</a:t>
            </a:r>
          </a:p>
          <a:p>
            <a:pPr>
              <a:buFontTx/>
              <a:buNone/>
            </a:pPr>
            <a:r>
              <a:rPr lang="en-US" altLang="en-US"/>
              <a:t>		</a:t>
            </a:r>
            <a:r>
              <a:rPr lang="en-US" altLang="en-US">
                <a:sym typeface="Symbol" pitchFamily="2" charset="2"/>
              </a:rPr>
              <a:t></a:t>
            </a:r>
            <a:r>
              <a:rPr lang="en-US" altLang="en-US"/>
              <a:t> and returns to City 1.</a:t>
            </a:r>
          </a:p>
          <a:p>
            <a:pPr>
              <a:buFontTx/>
              <a:buNone/>
            </a:pPr>
            <a:r>
              <a:rPr lang="en-US" altLang="en-US"/>
              <a:t> For each pair of cities i,j there is a cost </a:t>
            </a:r>
            <a:r>
              <a:rPr lang="en-US" altLang="en-US" b="1">
                <a:solidFill>
                  <a:srgbClr val="009900"/>
                </a:solidFill>
              </a:rPr>
              <a:t>c</a:t>
            </a:r>
            <a:r>
              <a:rPr lang="en-US" altLang="en-US" b="1" baseline="-25000">
                <a:solidFill>
                  <a:srgbClr val="009900"/>
                </a:solidFill>
              </a:rPr>
              <a:t>ij</a:t>
            </a:r>
            <a:r>
              <a:rPr lang="en-US" altLang="en-US" b="1">
                <a:solidFill>
                  <a:srgbClr val="009900"/>
                </a:solidFill>
              </a:rPr>
              <a:t>   </a:t>
            </a:r>
            <a:r>
              <a:rPr lang="en-US" altLang="en-US"/>
              <a:t>associated with traveling from City i to City j .</a:t>
            </a:r>
          </a:p>
          <a:p>
            <a:r>
              <a:rPr lang="en-US" altLang="en-US">
                <a:solidFill>
                  <a:srgbClr val="FF0066"/>
                </a:solidFill>
              </a:rPr>
              <a:t>Goal:</a:t>
            </a:r>
            <a:r>
              <a:rPr lang="en-US" altLang="en-US"/>
              <a:t> Find a minimum-cost tour.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B7663A-5082-6042-BF03-A3EE6BD4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BEE7-1B76-A140-ACDF-2BE0D99E4BA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1DE27F20-527D-E943-B480-A6E9F08C7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15400" cy="8382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“Exhaustive enumeration” algorithm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E59E517-542F-AE4E-992F-937490B47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400"/>
              <a:t>One way of solving the problem is by an </a:t>
            </a:r>
            <a:r>
              <a:rPr lang="en-US" altLang="en-US" sz="2400">
                <a:solidFill>
                  <a:schemeClr val="accent2"/>
                </a:solidFill>
              </a:rPr>
              <a:t>algorithm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		 which is based on </a:t>
            </a:r>
            <a:r>
              <a:rPr lang="en-US" altLang="en-US" sz="2400">
                <a:solidFill>
                  <a:schemeClr val="accent2"/>
                </a:solidFill>
              </a:rPr>
              <a:t>exhaustive enumeration</a:t>
            </a:r>
            <a:r>
              <a:rPr lang="en-US" altLang="en-US" sz="2400"/>
              <a:t> (brute force):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  1) Compute the costs of all possible tours;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  2)</a:t>
            </a:r>
            <a:r>
              <a:rPr lang="en-US" altLang="en-US" sz="2400">
                <a:sym typeface="Symbol" pitchFamily="2" charset="2"/>
              </a:rPr>
              <a:t> </a:t>
            </a:r>
            <a:r>
              <a:rPr lang="en-US" altLang="en-US" sz="2400"/>
              <a:t>Choose the tour with minimum cost.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400"/>
              <a:t>What is the </a:t>
            </a:r>
            <a:r>
              <a:rPr lang="en-US" altLang="en-US" sz="2400">
                <a:solidFill>
                  <a:srgbClr val="663300"/>
                </a:solidFill>
              </a:rPr>
              <a:t>running time</a:t>
            </a:r>
            <a:r>
              <a:rPr lang="en-US" altLang="en-US" sz="2400"/>
              <a:t> of this algorithm?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  1)	 </a:t>
            </a:r>
            <a:r>
              <a:rPr lang="en-US" altLang="en-US" sz="2400">
                <a:sym typeface="Symbol" pitchFamily="2" charset="2"/>
              </a:rPr>
              <a:t> The number of possible tours is (n-1)!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ym typeface="Symbol" pitchFamily="2" charset="2"/>
              </a:rPr>
              <a:t>		  The cost of each tour is the sum of n individual costs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ym typeface="Symbol" pitchFamily="2" charset="2"/>
              </a:rPr>
              <a:t>						 requires n-1 additions.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ym typeface="Symbol" pitchFamily="2" charset="2"/>
              </a:rPr>
              <a:t>		  Thus, computing the costs of all possible tours requires 				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(n-1)</a:t>
            </a:r>
            <a:r>
              <a:rPr lang="en-US" altLang="en-US" sz="2400">
                <a:solidFill>
                  <a:srgbClr val="009900"/>
                </a:solidFill>
                <a:cs typeface="Arial" panose="020B0604020202020204" pitchFamily="34" charset="0"/>
                <a:sym typeface="Symbol" pitchFamily="2" charset="2"/>
              </a:rPr>
              <a:t>∙(n-1)!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 elementary operations.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  2)	 </a:t>
            </a:r>
            <a:r>
              <a:rPr lang="en-US" altLang="en-US" sz="2400">
                <a:sym typeface="Symbol" pitchFamily="2" charset="2"/>
              </a:rPr>
              <a:t>Choosing the tour with minimum cost requires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ym typeface="Symbol" pitchFamily="2" charset="2"/>
              </a:rPr>
              <a:t>							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(n-1)!-1</a:t>
            </a:r>
            <a:r>
              <a:rPr lang="en-US" altLang="en-US" sz="2400">
                <a:sym typeface="Symbol" pitchFamily="2" charset="2"/>
              </a:rPr>
              <a:t> comparisons.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ym typeface="Symbol" pitchFamily="2" charset="2"/>
              </a:rPr>
              <a:t>	Summarizing, (n-1)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∙(n-1)! + (n-1)! -1 = 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  <a:sym typeface="Symbol" pitchFamily="2" charset="2"/>
              </a:rPr>
              <a:t>n! -1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 elementary 	operations are needed for implementing the algorithm.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084D7F4-61B1-B84C-88E3-1F224B6FC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0BE4-B433-9248-B4A0-D8E01E3877B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878FC6C-5BB1-2E4C-A34A-B610E3899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Efficiency of the “Exhaustive enumeration” algorithm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F554BF0-E3B5-3E42-B78A-C386D4D24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602163"/>
          </a:xfrm>
        </p:spPr>
        <p:txBody>
          <a:bodyPr/>
          <a:lstStyle/>
          <a:p>
            <a:r>
              <a:rPr lang="en-US" altLang="en-US" sz="2800"/>
              <a:t>Is the </a:t>
            </a:r>
            <a:r>
              <a:rPr lang="en-US" altLang="en-US" sz="2800">
                <a:solidFill>
                  <a:schemeClr val="accent2"/>
                </a:solidFill>
              </a:rPr>
              <a:t>“exhaustive enumeration”</a:t>
            </a:r>
            <a:r>
              <a:rPr lang="en-US" altLang="en-US" sz="2800"/>
              <a:t> algorithm efficient?</a:t>
            </a:r>
          </a:p>
          <a:p>
            <a:pPr>
              <a:buFontTx/>
              <a:buNone/>
            </a:pPr>
            <a:r>
              <a:rPr lang="en-US" altLang="en-US" sz="2800"/>
              <a:t>	Assume that each elementary operation </a:t>
            </a:r>
          </a:p>
          <a:p>
            <a:pPr>
              <a:buFontTx/>
              <a:buNone/>
            </a:pPr>
            <a:r>
              <a:rPr lang="en-US" altLang="en-US" sz="2800"/>
              <a:t>		can be done in </a:t>
            </a:r>
            <a:r>
              <a:rPr lang="en-US" altLang="en-US" sz="2800">
                <a:solidFill>
                  <a:srgbClr val="009900"/>
                </a:solidFill>
              </a:rPr>
              <a:t>1 nanosecond = 10</a:t>
            </a:r>
            <a:r>
              <a:rPr lang="en-US" altLang="en-US" sz="2800" baseline="30000">
                <a:solidFill>
                  <a:srgbClr val="009900"/>
                </a:solidFill>
              </a:rPr>
              <a:t>-9</a:t>
            </a:r>
            <a:r>
              <a:rPr lang="en-US" altLang="en-US" sz="2800">
                <a:solidFill>
                  <a:srgbClr val="009900"/>
                </a:solidFill>
              </a:rPr>
              <a:t> seconds</a:t>
            </a:r>
            <a:r>
              <a:rPr lang="en-US" altLang="en-US" sz="2800"/>
              <a:t>.</a:t>
            </a:r>
          </a:p>
          <a:p>
            <a:pPr>
              <a:buFontTx/>
              <a:buNone/>
            </a:pPr>
            <a:r>
              <a:rPr lang="en-US" altLang="en-US" sz="2800"/>
              <a:t>	Then the </a:t>
            </a:r>
            <a:r>
              <a:rPr lang="en-US" altLang="en-US" sz="2800">
                <a:solidFill>
                  <a:srgbClr val="663300"/>
                </a:solidFill>
              </a:rPr>
              <a:t>running time</a:t>
            </a:r>
            <a:r>
              <a:rPr lang="en-US" altLang="en-US" sz="2800"/>
              <a:t>:</a:t>
            </a:r>
          </a:p>
        </p:txBody>
      </p:sp>
      <p:graphicFrame>
        <p:nvGraphicFramePr>
          <p:cNvPr id="9252" name="Group 36">
            <a:extLst>
              <a:ext uri="{FF2B5EF4-FFF2-40B4-BE49-F238E27FC236}">
                <a16:creationId xmlns:a16="http://schemas.microsoft.com/office/drawing/2014/main" id="{671B825B-9D36-1F4F-AE60-05A2384D0669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733800"/>
          <a:ext cx="7467600" cy="17526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4059141203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31953758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1841859688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n=10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n=20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n=30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391975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0.004 sec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8.4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10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13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 centuries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8788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14D4791-FACC-314A-9473-09C55058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3EE0-515F-1442-8EF7-92AA92D7C83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821854C-089C-A745-9FA7-3706030ED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“Nearest neighbor” algorithm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001226D-69EF-D64E-9A8C-08861A052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334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/>
              <a:t>Consider another method for solving the TSP,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		the </a:t>
            </a:r>
            <a:r>
              <a:rPr lang="en-US" altLang="en-US" sz="2800">
                <a:solidFill>
                  <a:schemeClr val="accent2"/>
                </a:solidFill>
              </a:rPr>
              <a:t>“Nearest neighbor” algorithm</a:t>
            </a:r>
            <a:r>
              <a:rPr lang="en-US" altLang="en-US" sz="280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In every iteration (except the last one)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	    </a:t>
            </a:r>
            <a:r>
              <a:rPr lang="en-US" altLang="en-US" sz="2800">
                <a:solidFill>
                  <a:schemeClr val="accent2"/>
                </a:solidFill>
              </a:rPr>
              <a:t>go to the closest city not visited yet</a:t>
            </a:r>
            <a:r>
              <a:rPr lang="en-US" altLang="en-US" sz="280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/>
              <a:t>What is the </a:t>
            </a:r>
            <a:r>
              <a:rPr lang="en-US" altLang="en-US" sz="2800">
                <a:solidFill>
                  <a:srgbClr val="663300"/>
                </a:solidFill>
              </a:rPr>
              <a:t>running time</a:t>
            </a:r>
            <a:r>
              <a:rPr lang="en-US" altLang="en-US" sz="2800"/>
              <a:t> of this algorithm?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/>
              <a:t>		 </a:t>
            </a:r>
            <a:r>
              <a:rPr lang="en-US" altLang="en-US" sz="2800">
                <a:sym typeface="Symbol" pitchFamily="2" charset="2"/>
              </a:rPr>
              <a:t> In each iteration we choose one of the </a:t>
            </a:r>
            <a:r>
              <a:rPr lang="en-US" altLang="en-US" sz="2800">
                <a:solidFill>
                  <a:srgbClr val="009900"/>
                </a:solidFill>
                <a:sym typeface="Symbol" pitchFamily="2" charset="2"/>
              </a:rPr>
              <a:t>n</a:t>
            </a:r>
            <a:r>
              <a:rPr lang="en-US" altLang="en-US" sz="2800">
                <a:sym typeface="Symbol" pitchFamily="2" charset="2"/>
              </a:rPr>
              <a:t> cities; 					so there are </a:t>
            </a:r>
            <a:r>
              <a:rPr lang="en-US" altLang="en-US" sz="2800">
                <a:solidFill>
                  <a:srgbClr val="009900"/>
                </a:solidFill>
                <a:sym typeface="Symbol" pitchFamily="2" charset="2"/>
              </a:rPr>
              <a:t>n</a:t>
            </a:r>
            <a:r>
              <a:rPr lang="en-US" altLang="en-US" sz="2800">
                <a:sym typeface="Symbol" pitchFamily="2" charset="2"/>
              </a:rPr>
              <a:t> iterations.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sym typeface="Symbol" pitchFamily="2" charset="2"/>
              </a:rPr>
              <a:t>		  In each iteration, we need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sym typeface="Symbol" pitchFamily="2" charset="2"/>
              </a:rPr>
              <a:t>		     </a:t>
            </a:r>
            <a:r>
              <a:rPr lang="en-US" altLang="en-US" sz="2800">
                <a:solidFill>
                  <a:srgbClr val="009900"/>
                </a:solidFill>
                <a:sym typeface="Symbol" pitchFamily="2" charset="2"/>
              </a:rPr>
              <a:t>at most n</a:t>
            </a:r>
            <a:r>
              <a:rPr lang="en-US" altLang="en-US" sz="2800">
                <a:sym typeface="Symbol" pitchFamily="2" charset="2"/>
              </a:rPr>
              <a:t> comparisons to choose the next city.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sym typeface="Symbol" pitchFamily="2" charset="2"/>
              </a:rPr>
              <a:t>	Thus, the total number of elementary operations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sym typeface="Symbol" pitchFamily="2" charset="2"/>
              </a:rPr>
              <a:t>								is </a:t>
            </a:r>
            <a:r>
              <a:rPr lang="en-US" altLang="en-US" sz="2800" b="1">
                <a:solidFill>
                  <a:srgbClr val="663300"/>
                </a:solidFill>
                <a:sym typeface="Symbol" pitchFamily="2" charset="2"/>
              </a:rPr>
              <a:t>at most n</a:t>
            </a:r>
            <a:r>
              <a:rPr lang="en-US" altLang="en-US" sz="2800" b="1" baseline="30000">
                <a:solidFill>
                  <a:srgbClr val="663300"/>
                </a:solidFill>
                <a:sym typeface="Symbol" pitchFamily="2" charset="2"/>
              </a:rPr>
              <a:t>2</a:t>
            </a:r>
            <a:r>
              <a:rPr lang="en-US" altLang="en-US" sz="2800">
                <a:sym typeface="Symbol" pitchFamily="2" charset="2"/>
              </a:rPr>
              <a:t>.  </a:t>
            </a: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1D1F27F4-7ADF-644C-A5C2-D97A4DE6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8343-1AA2-684B-B312-A026B0C840D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8ED47B12-A2C5-CC48-AC4E-CFF7A1472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Efficiency of the “Nearest Neighbor” algorithm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29826DB-E41B-4E42-AB83-829E725396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Compare the running times of </a:t>
            </a:r>
          </a:p>
          <a:p>
            <a:pPr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chemeClr val="accent2"/>
                </a:solidFill>
              </a:rPr>
              <a:t>“Nearest neighbor”</a:t>
            </a:r>
            <a:r>
              <a:rPr lang="en-US" altLang="en-US"/>
              <a:t> and </a:t>
            </a:r>
          </a:p>
          <a:p>
            <a:pPr>
              <a:buFontTx/>
              <a:buNone/>
            </a:pPr>
            <a:r>
              <a:rPr lang="en-US" altLang="en-US"/>
              <a:t>			</a:t>
            </a:r>
            <a:r>
              <a:rPr lang="en-US" altLang="en-US">
                <a:solidFill>
                  <a:schemeClr val="accent2"/>
                </a:solidFill>
              </a:rPr>
              <a:t>“Exhaustive enumeration”</a:t>
            </a:r>
            <a:r>
              <a:rPr lang="en-US" altLang="en-US"/>
              <a:t> algorithms: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 sz="2800" i="1"/>
              <a:t>Note:</a:t>
            </a:r>
            <a:r>
              <a:rPr lang="en-US" altLang="en-US" sz="2800"/>
              <a:t> The “Nearest Neighbor” algorithm might </a:t>
            </a:r>
            <a:r>
              <a:rPr lang="en-US" altLang="en-US" sz="2800" i="1"/>
              <a:t>not</a:t>
            </a:r>
            <a:r>
              <a:rPr lang="en-US" altLang="en-US" sz="2800"/>
              <a:t> return 	an optimal solution.</a:t>
            </a:r>
          </a:p>
        </p:txBody>
      </p:sp>
      <p:graphicFrame>
        <p:nvGraphicFramePr>
          <p:cNvPr id="11341" name="Group 77">
            <a:extLst>
              <a:ext uri="{FF2B5EF4-FFF2-40B4-BE49-F238E27FC236}">
                <a16:creationId xmlns:a16="http://schemas.microsoft.com/office/drawing/2014/main" id="{C8AF0F81-5876-E243-AB08-722AF6F8EC1F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3581400"/>
          <a:ext cx="8534400" cy="17526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8496160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2557915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1710196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49406705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331316807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n=30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n=100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n=1000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68042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10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-6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10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-5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10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-3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 sec.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212532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0.004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8.4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10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13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itchFamily="2" charset="2"/>
                        </a:rPr>
                        <a:t> cent.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sym typeface="Symbol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sym typeface="Symbol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2591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96343B92-1442-0144-8A08-D4DE5A848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E05B-4719-1A47-A119-2963AC86981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CEEEDB6F-533A-2140-8DA9-5917B4F7F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052513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Bad case example for </a:t>
            </a:r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the “Nearest Neighbor” algorithm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7632DE0-F819-1C4A-BF11-79109183C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0463"/>
            <a:ext cx="9144000" cy="54689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  </a:t>
            </a:r>
            <a:endParaRPr lang="en-US" altLang="en-US" sz="2800"/>
          </a:p>
        </p:txBody>
      </p:sp>
      <p:sp>
        <p:nvSpPr>
          <p:cNvPr id="34820" name="Oval 4">
            <a:extLst>
              <a:ext uri="{FF2B5EF4-FFF2-40B4-BE49-F238E27FC236}">
                <a16:creationId xmlns:a16="http://schemas.microsoft.com/office/drawing/2014/main" id="{09128044-4E6D-1943-89D9-60FA523F8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1592263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Oval 5">
            <a:extLst>
              <a:ext uri="{FF2B5EF4-FFF2-40B4-BE49-F238E27FC236}">
                <a16:creationId xmlns:a16="http://schemas.microsoft.com/office/drawing/2014/main" id="{43169C68-12AB-CF4F-A6AF-FFB1AF53D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2133600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Oval 6">
            <a:extLst>
              <a:ext uri="{FF2B5EF4-FFF2-40B4-BE49-F238E27FC236}">
                <a16:creationId xmlns:a16="http://schemas.microsoft.com/office/drawing/2014/main" id="{C8064DAC-4152-1448-844A-2D9B7AF81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2636838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Oval 7">
            <a:extLst>
              <a:ext uri="{FF2B5EF4-FFF2-40B4-BE49-F238E27FC236}">
                <a16:creationId xmlns:a16="http://schemas.microsoft.com/office/drawing/2014/main" id="{2A13896C-96E5-7049-9682-CC185FE96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960688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Oval 8">
            <a:extLst>
              <a:ext uri="{FF2B5EF4-FFF2-40B4-BE49-F238E27FC236}">
                <a16:creationId xmlns:a16="http://schemas.microsoft.com/office/drawing/2014/main" id="{ECE7514B-29B1-404A-A290-CFFA323F8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3105150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Oval 9">
            <a:extLst>
              <a:ext uri="{FF2B5EF4-FFF2-40B4-BE49-F238E27FC236}">
                <a16:creationId xmlns:a16="http://schemas.microsoft.com/office/drawing/2014/main" id="{06A71567-6FF6-8743-90F5-798FAFE58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2420938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C71E41E5-9A49-8140-845F-9AC93F165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888" y="1520825"/>
            <a:ext cx="28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F89AAF69-2DFE-3649-B89F-D16034C90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50" y="2097088"/>
            <a:ext cx="219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4828" name="Text Box 12">
            <a:extLst>
              <a:ext uri="{FF2B5EF4-FFF2-40B4-BE49-F238E27FC236}">
                <a16:creationId xmlns:a16="http://schemas.microsoft.com/office/drawing/2014/main" id="{43E43BE6-F47B-194E-8EAF-92C6D6F5C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5488" y="2889250"/>
            <a:ext cx="252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4829" name="Text Box 13">
            <a:extLst>
              <a:ext uri="{FF2B5EF4-FFF2-40B4-BE49-F238E27FC236}">
                <a16:creationId xmlns:a16="http://schemas.microsoft.com/office/drawing/2014/main" id="{D7C3D411-F244-7747-8DE1-4400C1DDC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565400"/>
            <a:ext cx="257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4830" name="Text Box 14">
            <a:extLst>
              <a:ext uri="{FF2B5EF4-FFF2-40B4-BE49-F238E27FC236}">
                <a16:creationId xmlns:a16="http://schemas.microsoft.com/office/drawing/2014/main" id="{8659B1E6-FACF-6F46-BE5C-458A7EF93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033713"/>
            <a:ext cx="25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4831" name="Text Box 15">
            <a:extLst>
              <a:ext uri="{FF2B5EF4-FFF2-40B4-BE49-F238E27FC236}">
                <a16:creationId xmlns:a16="http://schemas.microsoft.com/office/drawing/2014/main" id="{9A48DEA1-8EC6-F24B-A8DB-F43544252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2349500"/>
            <a:ext cx="25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4832" name="Line 16">
            <a:extLst>
              <a:ext uri="{FF2B5EF4-FFF2-40B4-BE49-F238E27FC236}">
                <a16:creationId xmlns:a16="http://schemas.microsoft.com/office/drawing/2014/main" id="{1392B0C4-2AC6-284D-9A3E-4006B6476B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9225" y="1881188"/>
            <a:ext cx="684213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Line 17">
            <a:extLst>
              <a:ext uri="{FF2B5EF4-FFF2-40B4-BE49-F238E27FC236}">
                <a16:creationId xmlns:a16="http://schemas.microsoft.com/office/drawing/2014/main" id="{8B1E4A23-4AE2-7A49-8851-DD3BA4EB8C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3438" y="2420938"/>
            <a:ext cx="144462" cy="5397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Line 18">
            <a:extLst>
              <a:ext uri="{FF2B5EF4-FFF2-40B4-BE49-F238E27FC236}">
                <a16:creationId xmlns:a16="http://schemas.microsoft.com/office/drawing/2014/main" id="{21956C22-137B-8D49-97D3-4965ADF310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63938" y="3141663"/>
            <a:ext cx="936625" cy="1079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Line 19">
            <a:extLst>
              <a:ext uri="{FF2B5EF4-FFF2-40B4-BE49-F238E27FC236}">
                <a16:creationId xmlns:a16="http://schemas.microsoft.com/office/drawing/2014/main" id="{86AB3087-737A-E441-B7CC-E93F8E51F6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43213" y="2673350"/>
            <a:ext cx="468312" cy="4683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Line 20">
            <a:extLst>
              <a:ext uri="{FF2B5EF4-FFF2-40B4-BE49-F238E27FC236}">
                <a16:creationId xmlns:a16="http://schemas.microsoft.com/office/drawing/2014/main" id="{2AC0A5B6-F8D5-B040-B434-091786A86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2565400"/>
            <a:ext cx="3816350" cy="215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Line 21">
            <a:extLst>
              <a:ext uri="{FF2B5EF4-FFF2-40B4-BE49-F238E27FC236}">
                <a16:creationId xmlns:a16="http://schemas.microsoft.com/office/drawing/2014/main" id="{0FD0EB0D-4542-2145-82A8-8B832E1FDD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59225" y="1700213"/>
            <a:ext cx="2844800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8" name="Line 22">
            <a:extLst>
              <a:ext uri="{FF2B5EF4-FFF2-40B4-BE49-F238E27FC236}">
                <a16:creationId xmlns:a16="http://schemas.microsoft.com/office/drawing/2014/main" id="{298AB6B0-655C-EF49-A9FA-C4BBA487D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1808163"/>
            <a:ext cx="720725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9" name="Line 23">
            <a:extLst>
              <a:ext uri="{FF2B5EF4-FFF2-40B4-BE49-F238E27FC236}">
                <a16:creationId xmlns:a16="http://schemas.microsoft.com/office/drawing/2014/main" id="{88404611-EB7D-BB4D-A641-D978F666E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7288" y="2312988"/>
            <a:ext cx="1728787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0" name="Line 24">
            <a:extLst>
              <a:ext uri="{FF2B5EF4-FFF2-40B4-BE49-F238E27FC236}">
                <a16:creationId xmlns:a16="http://schemas.microsoft.com/office/drawing/2014/main" id="{A73F0FA8-470A-B845-B639-3A377B5B43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4413" y="2924175"/>
            <a:ext cx="1908175" cy="2524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1" name="Line 25">
            <a:extLst>
              <a:ext uri="{FF2B5EF4-FFF2-40B4-BE49-F238E27FC236}">
                <a16:creationId xmlns:a16="http://schemas.microsoft.com/office/drawing/2014/main" id="{4E739386-C969-734B-B046-C982DFF47A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27425" y="3249613"/>
            <a:ext cx="1008063" cy="1079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2" name="Line 26">
            <a:extLst>
              <a:ext uri="{FF2B5EF4-FFF2-40B4-BE49-F238E27FC236}">
                <a16:creationId xmlns:a16="http://schemas.microsoft.com/office/drawing/2014/main" id="{CAB9961D-F173-234E-A533-0F6D7A0F00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71775" y="2744788"/>
            <a:ext cx="504825" cy="5397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3" name="Line 27">
            <a:extLst>
              <a:ext uri="{FF2B5EF4-FFF2-40B4-BE49-F238E27FC236}">
                <a16:creationId xmlns:a16="http://schemas.microsoft.com/office/drawing/2014/main" id="{B32EC9A1-A90C-034F-A068-3751951C92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35263" y="1773238"/>
            <a:ext cx="936625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4" name="Line 28">
            <a:extLst>
              <a:ext uri="{FF2B5EF4-FFF2-40B4-BE49-F238E27FC236}">
                <a16:creationId xmlns:a16="http://schemas.microsoft.com/office/drawing/2014/main" id="{E1F68244-AF0F-3E4E-9538-FACFE68D0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4473575"/>
            <a:ext cx="75723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5" name="Text Box 29">
            <a:extLst>
              <a:ext uri="{FF2B5EF4-FFF2-40B4-BE49-F238E27FC236}">
                <a16:creationId xmlns:a16="http://schemas.microsoft.com/office/drawing/2014/main" id="{6FE6AAFC-414E-8544-A49B-6B66754F9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221163"/>
            <a:ext cx="5834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Output of the “Nearest neighbor” algorithm</a:t>
            </a:r>
          </a:p>
        </p:txBody>
      </p:sp>
      <p:sp>
        <p:nvSpPr>
          <p:cNvPr id="34846" name="Line 30">
            <a:extLst>
              <a:ext uri="{FF2B5EF4-FFF2-40B4-BE49-F238E27FC236}">
                <a16:creationId xmlns:a16="http://schemas.microsoft.com/office/drawing/2014/main" id="{43D308B6-1A8E-334E-8623-313A3501A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8063" y="5300663"/>
            <a:ext cx="827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7" name="Text Box 31">
            <a:extLst>
              <a:ext uri="{FF2B5EF4-FFF2-40B4-BE49-F238E27FC236}">
                <a16:creationId xmlns:a16="http://schemas.microsoft.com/office/drawing/2014/main" id="{1F12FD23-27A4-A04B-B422-73CF8FA4C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5049838"/>
            <a:ext cx="5005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Optimal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45" grpId="0"/>
      <p:bldP spid="3484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1155</Words>
  <Application>Microsoft Macintosh PowerPoint</Application>
  <PresentationFormat>On-screen Show (4:3)</PresentationFormat>
  <Paragraphs>169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Comic Sans MS</vt:lpstr>
      <vt:lpstr>Times New Roman</vt:lpstr>
      <vt:lpstr>Wingdings</vt:lpstr>
      <vt:lpstr>Default Design</vt:lpstr>
      <vt:lpstr>Efficiency of Algorithms</vt:lpstr>
      <vt:lpstr>Efficiency of Algorithms</vt:lpstr>
      <vt:lpstr>Analysis of Running Time</vt:lpstr>
      <vt:lpstr>Efficiency of Algorithms: Example</vt:lpstr>
      <vt:lpstr>“Exhaustive enumeration” algorithm</vt:lpstr>
      <vt:lpstr>Efficiency of the “Exhaustive enumeration” algorithm</vt:lpstr>
      <vt:lpstr>“Nearest neighbor” algorithm</vt:lpstr>
      <vt:lpstr>Efficiency of the “Nearest Neighbor” algorithm</vt:lpstr>
      <vt:lpstr>Bad case example for the “Nearest Neighbor” algorithm</vt:lpstr>
      <vt:lpstr>Overwhelming terms in running times</vt:lpstr>
      <vt:lpstr>Order of an Algorithm</vt:lpstr>
      <vt:lpstr>Time comparisons of the most common algorithm orders </vt:lpstr>
      <vt:lpstr>Exponential and Logarithmic Orders</vt:lpstr>
    </vt:vector>
  </TitlesOfParts>
  <Company>Ohio University Math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O-Notation and the Efficiency of Algorithms</dc:title>
  <dc:creator>vardges</dc:creator>
  <cp:lastModifiedBy>Melkonian, Vardges</cp:lastModifiedBy>
  <cp:revision>54</cp:revision>
  <dcterms:created xsi:type="dcterms:W3CDTF">2002-11-03T23:23:47Z</dcterms:created>
  <dcterms:modified xsi:type="dcterms:W3CDTF">2021-03-21T15:13:51Z</dcterms:modified>
</cp:coreProperties>
</file>