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03B9BF1-9A97-5A41-9935-1000A6156F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1D15DDF-B818-844B-8E78-B8628621A1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Oct. 19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228BFBE-3262-734D-A188-9FA5BF18DE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C726FB29-CDC5-5240-ACD0-DF999B3584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253C37-A244-BC4B-90A1-AD8AFC19B5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DD9C6D9-294A-3340-A1E3-68E950E95D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4147AD1-C26E-BB43-8C0C-181AB1C4E8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ACCEDF5-9E81-7F45-A4E4-2554757F8C4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9826039-A3BD-5B49-85CE-7499084E90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2B593DA3-B4FD-5749-963E-FB973581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FA75E8D4-E9FC-6543-8155-F0F51DE57C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9C5AF8-0380-3146-A6BB-66C31D5DB0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0F93-45F3-0B48-BA08-5728DD06E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8B83E-6564-8D4D-9386-ED0CE7E0F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6D6DC-49EA-7146-A128-65D8195F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F7703-1EE2-5841-A907-777788F98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EF36F-7FC0-E341-BA6B-21E50CEF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7FB67-3D29-EB4F-AF8E-4515AE070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72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A9A1D-FB46-C64B-95AD-22066400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B04D5-BB9A-B542-B60D-A638FA4F4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2FFC0-8F99-494B-B3A1-358D9F47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EE99-430E-FE47-9D4C-918ACC94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7696A-BEF6-2E41-AB51-CC357B0C7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540BF-6897-C74B-8FE8-54A74BC164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2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18BD9-FD56-FD46-B156-1AA09DE1A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D8A97-52FF-8E4A-B2AD-CDD86440F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EC8F1-A031-9F49-9B18-AA15DC5A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34C45-2C6B-3447-A06F-07CC59996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71BD0-0E7A-CD40-9C0F-D9A0D023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CEC0-9CCF-2842-9FED-DCFEC0959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47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3300C-D53D-F948-833B-A9971911C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F60D-1004-0D47-AC0B-7B09E3382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FFFD3-2809-EF4E-BA93-125AD318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96334-3AC7-B04D-BB4A-1C1D15CE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F0F74-5EB2-9C4E-9ED0-382D8E9E7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989D1-34E8-F843-9455-42B78E4B5E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78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A003-DF96-4048-946B-0F982CDB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82DB-3E19-2040-BABD-E8FF3DB80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4CA47-FBC1-4740-8616-1F867D9B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9E6D0-1CD6-A64F-93C5-62A11E328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8101-B122-3E46-8441-DCFACEB56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4503E-53FE-3842-B595-EC7CC0D72D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64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4FB57-DB0D-5B4E-ACC9-4A9EB83D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DB90E-6786-6248-812B-DCC350E26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EE954-2BF3-0A4F-8BB1-AC94137F1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C4C76-0ED1-9949-8B03-63559EF8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D3ADE-8F48-5449-9C63-84746CDB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A82AD-F56D-0047-ADE5-BB386F07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C0922-BC2B-874B-9500-366680F6A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57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A79EE-CFD0-5647-9E3E-EF49D15C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5D156-0F5D-D743-96A4-263593EA6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C21CB-64C4-3847-81BB-98DD559F5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A6146D-EE16-5945-BBFE-B1F3D908B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32A532-1A03-9749-9BAE-F92B94038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79ECE5-3E1B-944A-8BFB-A4757F731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017EB7-35B6-884F-83A9-EE98610E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D9D2D1-7A7C-2845-A8FC-32C016C9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71578-915C-144B-B6B0-28090FF16B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78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7DC6-B71F-1941-8FDF-81D48CE7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80CD13-CCA8-B645-BAE6-BC54ED93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F9388-EE12-7347-8DF0-BD76C704F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D11D5-8677-2D43-8C2F-24663740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C3E50-38C2-DA4F-8BB7-1D7247DB0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5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EF7638-14AD-0440-A374-194665B4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76A2A9-72D7-B547-9A69-049EB050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273DA-A79D-394E-B453-50B52D31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0390D-EA7D-BB42-B514-02E0159FF9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24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CDB7F-7FA1-4F44-80E1-D1105F5F2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7AD54-DAEC-0449-9CEE-9396D1E8D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6391DA-223B-2147-8092-91D671C89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F829B-BD90-E741-894A-51A545A8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94FAF-A574-9746-9852-4FC8D0DB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2EBAE-88ED-2C47-9563-62C3B66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92A18-CEC5-564C-A890-A72E6C642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4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4AE07-32B9-2C43-83EA-4DDA3F86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6D2C9A-AAE1-4349-9D58-BE91EDC69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65037-DCA9-6249-95B8-D332EBE86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09749-AAE1-D34F-AC6F-F84B222E9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6AB5C-CA3A-504C-984D-18007152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FFA7F-AEBC-2147-ABF7-6372EC49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AAECB-A2BC-EF42-A89A-BE7B17E6E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04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16E0D7A-F525-AD4F-A245-F07B2714D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FE7866-0A9E-D84B-9F61-D57B86DDE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39C234-792E-1F47-9274-AA955496E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074C4D-000F-B546-8C14-6450A35925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C92CA9-4BFB-B648-8E9D-E72A7AC31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6E6BB9-08E1-524C-97A6-8CACA30660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C103A2-F90A-B844-917E-DB6E144C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D2B8-0397-A049-8543-DF1BEEED8A9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195945DE-CF5A-9E43-9E8C-4340B2F215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610600" cy="1470025"/>
          </a:xfrm>
        </p:spPr>
        <p:txBody>
          <a:bodyPr anchor="ctr"/>
          <a:lstStyle/>
          <a:p>
            <a:r>
              <a:rPr lang="en-US" altLang="en-US" sz="48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Efficiency of Algorithms:</a:t>
            </a:r>
            <a:br>
              <a:rPr lang="en-US" altLang="en-US" sz="48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Analyzing algorithm segments,</a:t>
            </a:r>
            <a:b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Insertion sort algorithm</a:t>
            </a:r>
            <a:b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 </a:t>
            </a:r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Logarithmic Orders</a:t>
            </a:r>
            <a:b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Binary Search Algorithm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DD7D283-37CE-0D4A-B12A-CEF6AF1BAF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E35AD9AB-32F2-2D41-A2BD-F4083643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26AF-31C6-964E-992C-B78C2CF3E96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9A593F8-1A4B-BE4C-85FA-855A74939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Binary Search Algorithm: Example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44C9605-BD30-9C43-914D-84E609F5E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altLang="en-US" sz="2400"/>
              <a:t>Suppose a[1]=Amy,  a[2]=Bob,  a[3]=Dave, a[4]=Erin,  			a[5]=Jeff, a[6]=John,  a[7]=Larry,  a[8]=Mary,  			a[9]=Mike, a[10]=Sam,  a[11]=Steve,  a[12]=Tom.</a:t>
            </a:r>
          </a:p>
          <a:p>
            <a:pPr>
              <a:buFontTx/>
              <a:buNone/>
            </a:pPr>
            <a:r>
              <a:rPr lang="en-US" altLang="en-US" sz="2400"/>
              <a:t>				(</a:t>
            </a:r>
            <a:r>
              <a:rPr lang="en-US" altLang="en-US" sz="2400" i="1"/>
              <a:t>sorted in alphabetical order</a:t>
            </a:r>
            <a:r>
              <a:rPr lang="en-US" altLang="en-US" sz="2400"/>
              <a:t>)</a:t>
            </a:r>
          </a:p>
          <a:p>
            <a:r>
              <a:rPr lang="en-US" altLang="en-US" sz="2400"/>
              <a:t>Search for </a:t>
            </a:r>
            <a:r>
              <a:rPr lang="en-US" altLang="en-US" sz="2400" b="1">
                <a:solidFill>
                  <a:srgbClr val="009900"/>
                </a:solidFill>
              </a:rPr>
              <a:t>x=Erin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The table tracing the binary search algorithm:</a:t>
            </a:r>
          </a:p>
          <a:p>
            <a:pPr>
              <a:buFontTx/>
              <a:buNone/>
            </a:pPr>
            <a:r>
              <a:rPr lang="en-US" altLang="en-US" sz="2400"/>
              <a:t>	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graphicFrame>
        <p:nvGraphicFramePr>
          <p:cNvPr id="27652" name="Group 4">
            <a:extLst>
              <a:ext uri="{FF2B5EF4-FFF2-40B4-BE49-F238E27FC236}">
                <a16:creationId xmlns:a16="http://schemas.microsoft.com/office/drawing/2014/main" id="{EF56B95D-FCC0-F642-B898-2336128874F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810000"/>
          <a:ext cx="6096000" cy="2055813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42269200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18167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853615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0595428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67161501"/>
                    </a:ext>
                  </a:extLst>
                </a:gridCol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99392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50025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355869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9540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7FC649-80A5-D44A-8CC1-B0B0053A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0514-C289-6048-B8DA-619B7E8437F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EC55A1A1-92DD-D741-B864-849BF0E36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The Efficiency of </a:t>
            </a:r>
            <a:b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the Binary Search Algorithm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0121AB2-A076-314B-A235-848080DC2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sz="2400"/>
              <a:t>At each iteration,</a:t>
            </a:r>
          </a:p>
          <a:p>
            <a:pPr>
              <a:buFontTx/>
              <a:buNone/>
            </a:pPr>
            <a:r>
              <a:rPr lang="en-US" altLang="en-US" sz="2400"/>
              <a:t>		the length of the new subarray to be searched </a:t>
            </a:r>
          </a:p>
          <a:p>
            <a:pPr>
              <a:buFontTx/>
              <a:buNone/>
            </a:pPr>
            <a:r>
              <a:rPr lang="en-US" altLang="en-US" sz="2400"/>
              <a:t>				is </a:t>
            </a:r>
            <a:r>
              <a:rPr lang="en-US" altLang="en-US" sz="2400">
                <a:solidFill>
                  <a:srgbClr val="009900"/>
                </a:solidFill>
              </a:rPr>
              <a:t>approximately half</a:t>
            </a:r>
            <a:r>
              <a:rPr lang="en-US" altLang="en-US" sz="2400"/>
              <a:t> of the previous one.</a:t>
            </a:r>
          </a:p>
          <a:p>
            <a:r>
              <a:rPr lang="en-US" altLang="en-US" sz="2400"/>
              <a:t>If </a:t>
            </a:r>
            <a:r>
              <a:rPr lang="en-US" altLang="en-US" sz="2400">
                <a:solidFill>
                  <a:srgbClr val="009900"/>
                </a:solidFill>
              </a:rPr>
              <a:t>n = 2</a:t>
            </a:r>
            <a:r>
              <a:rPr lang="en-US" altLang="en-US" sz="2400" baseline="30000">
                <a:solidFill>
                  <a:srgbClr val="009900"/>
                </a:solidFill>
              </a:rPr>
              <a:t>k</a:t>
            </a:r>
            <a:r>
              <a:rPr lang="en-US" altLang="en-US" sz="2400">
                <a:solidFill>
                  <a:srgbClr val="009900"/>
                </a:solidFill>
              </a:rPr>
              <a:t>+m</a:t>
            </a:r>
            <a:r>
              <a:rPr lang="en-US" altLang="en-US" sz="2400"/>
              <a:t>, where </a:t>
            </a:r>
            <a:r>
              <a:rPr lang="en-US" altLang="en-US" sz="2400">
                <a:solidFill>
                  <a:srgbClr val="009900"/>
                </a:solidFill>
              </a:rPr>
              <a:t>0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 </a:t>
            </a:r>
            <a:r>
              <a:rPr lang="en-US" altLang="en-US" sz="2400">
                <a:solidFill>
                  <a:srgbClr val="009900"/>
                </a:solidFill>
              </a:rPr>
              <a:t>m &lt; 2</a:t>
            </a:r>
            <a:r>
              <a:rPr lang="en-US" altLang="en-US" sz="2400" baseline="30000">
                <a:solidFill>
                  <a:srgbClr val="009900"/>
                </a:solidFill>
              </a:rPr>
              <a:t>k</a:t>
            </a:r>
            <a:r>
              <a:rPr lang="en-US" altLang="en-US" sz="2400"/>
              <a:t>, </a:t>
            </a:r>
          </a:p>
          <a:p>
            <a:pPr>
              <a:buFontTx/>
              <a:buNone/>
            </a:pPr>
            <a:r>
              <a:rPr lang="en-US" altLang="en-US" sz="2400"/>
              <a:t>		then n can be split approximately in half </a:t>
            </a:r>
            <a:r>
              <a:rPr lang="en-US" altLang="en-US" sz="2400" i="1">
                <a:solidFill>
                  <a:schemeClr val="accent2"/>
                </a:solidFill>
              </a:rPr>
              <a:t>k times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Since </a:t>
            </a:r>
            <a:r>
              <a:rPr lang="en-US" altLang="en-US" sz="2400">
                <a:solidFill>
                  <a:srgbClr val="009900"/>
                </a:solidFill>
              </a:rPr>
              <a:t>2</a:t>
            </a:r>
            <a:r>
              <a:rPr lang="en-US" altLang="en-US" sz="2400" baseline="30000">
                <a:solidFill>
                  <a:srgbClr val="009900"/>
                </a:solidFill>
              </a:rPr>
              <a:t>k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 n &lt; 2</a:t>
            </a:r>
            <a:r>
              <a:rPr lang="en-US" altLang="en-US" sz="2400" baseline="30000">
                <a:solidFill>
                  <a:srgbClr val="009900"/>
                </a:solidFill>
                <a:sym typeface="Symbol" pitchFamily="2" charset="2"/>
              </a:rPr>
              <a:t>k+1</a:t>
            </a:r>
            <a:r>
              <a:rPr lang="en-US" altLang="en-US" sz="2400">
                <a:sym typeface="Symbol" pitchFamily="2" charset="2"/>
              </a:rPr>
              <a:t>, then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k = log</a:t>
            </a:r>
            <a:r>
              <a:rPr lang="en-US" altLang="en-US" sz="2400" baseline="-25000">
                <a:solidFill>
                  <a:schemeClr val="accent2"/>
                </a:solidFill>
                <a:sym typeface="Symbol" pitchFamily="2" charset="2"/>
              </a:rPr>
              <a:t>2</a:t>
            </a:r>
            <a:r>
              <a:rPr lang="en-US" altLang="en-US" sz="2400" i="1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</a:t>
            </a:r>
            <a:r>
              <a:rPr lang="en-US" altLang="en-US" sz="2400">
                <a:sym typeface="Symbol" pitchFamily="2" charset="2"/>
              </a:rPr>
              <a:t>   </a:t>
            </a:r>
            <a:r>
              <a:rPr lang="en-US" altLang="en-US" sz="2400" i="1">
                <a:sym typeface="Symbol" pitchFamily="2" charset="2"/>
              </a:rPr>
              <a:t>(by proposition 1</a:t>
            </a:r>
            <a:r>
              <a:rPr lang="en-US" altLang="en-US" sz="2400">
                <a:sym typeface="Symbol" pitchFamily="2" charset="2"/>
              </a:rPr>
              <a:t>)</a:t>
            </a:r>
          </a:p>
          <a:p>
            <a:r>
              <a:rPr lang="en-US" altLang="en-US" sz="2400">
                <a:sym typeface="Symbol" pitchFamily="2" charset="2"/>
              </a:rPr>
              <a:t>Thus, the number of iterations of the while loop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in a worst-case execution of the algorithm is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log</a:t>
            </a:r>
            <a:r>
              <a:rPr lang="en-US" altLang="en-US" sz="2400" baseline="-25000">
                <a:solidFill>
                  <a:schemeClr val="accent2"/>
                </a:solidFill>
                <a:sym typeface="Symbol" pitchFamily="2" charset="2"/>
              </a:rPr>
              <a:t>2</a:t>
            </a:r>
            <a:r>
              <a:rPr lang="en-US" altLang="en-US" sz="2400" i="1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+1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>
                <a:sym typeface="Symbol" pitchFamily="2" charset="2"/>
              </a:rPr>
              <a:t>The number of operations in each loop is 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constant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		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(doesn’t increase with n).</a:t>
            </a:r>
          </a:p>
          <a:p>
            <a:r>
              <a:rPr lang="en-US" altLang="en-US" sz="2400">
                <a:sym typeface="Symbol" pitchFamily="2" charset="2"/>
              </a:rPr>
              <a:t>Thus, the binary search algorithm is </a:t>
            </a:r>
            <a:r>
              <a:rPr lang="en-US" altLang="en-US" sz="2400" b="1" i="1">
                <a:solidFill>
                  <a:schemeClr val="accent2"/>
                </a:solidFill>
                <a:sym typeface="Symbol" pitchFamily="2" charset="2"/>
              </a:rPr>
              <a:t>O</a:t>
            </a:r>
            <a:r>
              <a:rPr lang="en-US" altLang="en-US" sz="2400" b="1">
                <a:solidFill>
                  <a:schemeClr val="accent2"/>
                </a:solidFill>
                <a:sym typeface="Symbol" pitchFamily="2" charset="2"/>
              </a:rPr>
              <a:t>(log</a:t>
            </a:r>
            <a:r>
              <a:rPr lang="en-US" altLang="en-US" sz="2400" b="1" baseline="-25000">
                <a:solidFill>
                  <a:schemeClr val="accent2"/>
                </a:solidFill>
                <a:sym typeface="Symbol" pitchFamily="2" charset="2"/>
              </a:rPr>
              <a:t>2</a:t>
            </a:r>
            <a:r>
              <a:rPr lang="en-US" altLang="en-US" sz="2400" b="1" i="1">
                <a:solidFill>
                  <a:schemeClr val="accent2"/>
                </a:solidFill>
                <a:sym typeface="Symbol" pitchFamily="2" charset="2"/>
              </a:rPr>
              <a:t>n</a:t>
            </a:r>
            <a:r>
              <a:rPr lang="en-US" altLang="en-US" sz="2400" b="1">
                <a:solidFill>
                  <a:schemeClr val="accent2"/>
                </a:solidFill>
                <a:sym typeface="Symbol" pitchFamily="2" charset="2"/>
              </a:rPr>
              <a:t>) </a:t>
            </a:r>
            <a:r>
              <a:rPr lang="en-US" altLang="en-US" sz="2400" b="1">
                <a:sym typeface="Symbol" pitchFamily="2" charset="2"/>
              </a:rPr>
              <a:t>.</a:t>
            </a:r>
            <a:r>
              <a:rPr lang="en-US" altLang="en-US" sz="2400">
                <a:sym typeface="Symbol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7181A4-8883-EB43-859C-00F9E0DD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1465-468E-5741-946A-A9AC8867B7A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749173E-83C1-7942-B95F-370F4B417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Computing an Order </a:t>
            </a:r>
            <a:b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of an Algorithm Segment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F6130DB-B4E7-774F-A48F-52B920934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Consider the following </a:t>
            </a:r>
            <a:r>
              <a:rPr lang="en-US" altLang="en-US" sz="2400">
                <a:solidFill>
                  <a:schemeClr val="accent2"/>
                </a:solidFill>
              </a:rPr>
              <a:t>algorithm segment</a:t>
            </a:r>
            <a:r>
              <a:rPr lang="en-US" altLang="en-US" sz="240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max:=a[1]; min:=b[1]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b="1"/>
              <a:t>for</a:t>
            </a:r>
            <a:r>
              <a:rPr lang="en-US" altLang="en-US" sz="2400"/>
              <a:t> i:=2 </a:t>
            </a:r>
            <a:r>
              <a:rPr lang="en-US" altLang="en-US" sz="2400" b="1" i="1"/>
              <a:t> </a:t>
            </a:r>
            <a:r>
              <a:rPr lang="en-US" altLang="en-US" sz="2400" b="1"/>
              <a:t>to</a:t>
            </a:r>
            <a:r>
              <a:rPr lang="en-US" altLang="en-US" sz="2400" b="1" i="1"/>
              <a:t> </a:t>
            </a:r>
            <a:r>
              <a:rPr lang="en-US" altLang="en-US" sz="2400"/>
              <a:t>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 b="1"/>
              <a:t>if</a:t>
            </a:r>
            <a:r>
              <a:rPr lang="en-US" altLang="en-US" sz="2400"/>
              <a:t> max &lt; a[i]  </a:t>
            </a:r>
            <a:r>
              <a:rPr lang="en-US" altLang="en-US" sz="2400" b="1"/>
              <a:t>then</a:t>
            </a:r>
            <a:r>
              <a:rPr lang="en-US" altLang="en-US" sz="2400"/>
              <a:t> max:=a[i] 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 </a:t>
            </a:r>
            <a:r>
              <a:rPr lang="en-US" altLang="en-US" sz="2400" b="1"/>
              <a:t>if</a:t>
            </a:r>
            <a:r>
              <a:rPr lang="en-US" altLang="en-US" sz="2400"/>
              <a:t> min &gt; b[i]  </a:t>
            </a:r>
            <a:r>
              <a:rPr lang="en-US" altLang="en-US" sz="2400" b="1"/>
              <a:t>then</a:t>
            </a:r>
            <a:r>
              <a:rPr lang="en-US" altLang="en-US" sz="2400"/>
              <a:t> min:=b[i]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b="1"/>
              <a:t>next</a:t>
            </a:r>
            <a:r>
              <a:rPr lang="en-US" altLang="en-US" sz="2400"/>
              <a:t> 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b="1"/>
              <a:t>if</a:t>
            </a:r>
            <a:r>
              <a:rPr lang="en-US" altLang="en-US" sz="2400"/>
              <a:t> min </a:t>
            </a:r>
            <a:r>
              <a:rPr lang="en-US" altLang="en-US" sz="2400">
                <a:cs typeface="Arial" panose="020B0604020202020204" pitchFamily="34" charset="0"/>
              </a:rPr>
              <a:t>≥</a:t>
            </a:r>
            <a:r>
              <a:rPr lang="en-US" altLang="en-US" sz="2400"/>
              <a:t> max  </a:t>
            </a:r>
            <a:r>
              <a:rPr lang="en-US" altLang="en-US" sz="2400" b="1"/>
              <a:t>then </a:t>
            </a:r>
            <a:r>
              <a:rPr lang="en-US" altLang="en-US" sz="2400"/>
              <a:t>med:=(min+max)/2</a:t>
            </a:r>
          </a:p>
          <a:p>
            <a:pPr>
              <a:lnSpc>
                <a:spcPct val="90000"/>
              </a:lnSpc>
            </a:pPr>
            <a:r>
              <a:rPr lang="en-US" altLang="en-US" sz="2400" b="1">
                <a:solidFill>
                  <a:schemeClr val="accent2"/>
                </a:solidFill>
              </a:rPr>
              <a:t>Analysis:</a:t>
            </a:r>
            <a:r>
              <a:rPr lang="en-US" altLang="en-US" sz="2400"/>
              <a:t> Number of loop iterations: </a:t>
            </a:r>
            <a:r>
              <a:rPr lang="en-US" altLang="en-US" sz="2400">
                <a:solidFill>
                  <a:srgbClr val="008000"/>
                </a:solidFill>
              </a:rPr>
              <a:t>n-1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Comparisons in each iteration:</a:t>
            </a:r>
            <a:r>
              <a:rPr lang="en-US" altLang="en-US" sz="2400">
                <a:solidFill>
                  <a:srgbClr val="008000"/>
                </a:solidFill>
              </a:rPr>
              <a:t>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Thus, elementary operations in the loop: </a:t>
            </a:r>
            <a:r>
              <a:rPr lang="en-US" altLang="en-US" sz="2400">
                <a:solidFill>
                  <a:srgbClr val="008000"/>
                </a:solidFill>
              </a:rPr>
              <a:t>2(n-1)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Operations after the loop: </a:t>
            </a:r>
            <a:r>
              <a:rPr lang="en-US" altLang="en-US" sz="2400">
                <a:solidFill>
                  <a:srgbClr val="008000"/>
                </a:solidFill>
              </a:rPr>
              <a:t>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Total number of operations in the segment: </a:t>
            </a:r>
            <a:r>
              <a:rPr lang="en-US" altLang="en-US" sz="2400">
                <a:solidFill>
                  <a:srgbClr val="008000"/>
                </a:solidFill>
              </a:rPr>
              <a:t>2(n-1)+3 = 2n+1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Order of the segment:  </a:t>
            </a:r>
            <a:r>
              <a:rPr lang="en-US" altLang="en-US" sz="2400" b="1" i="1">
                <a:solidFill>
                  <a:schemeClr val="accent2"/>
                </a:solidFill>
              </a:rPr>
              <a:t>O</a:t>
            </a:r>
            <a:r>
              <a:rPr lang="en-US" altLang="en-US" sz="2400" b="1">
                <a:solidFill>
                  <a:schemeClr val="accent2"/>
                </a:solidFill>
              </a:rPr>
              <a:t>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9288AF-4C37-6845-8275-B4C6E22E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A495-024C-CB4E-B387-5E51631F56A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5E076EC-F8C6-CF4D-B240-76B8C902B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The Insertion Sort Algorithm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3BC585C-CC6F-E247-B24A-E7D00DA7C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Insertion sort</a:t>
            </a:r>
            <a:r>
              <a:rPr lang="en-US" altLang="en-US" sz="2400"/>
              <a:t> arranges the elements of one-dimensional array 				a[1], …, a[n] into increasing order.</a:t>
            </a:r>
          </a:p>
          <a:p>
            <a:pPr>
              <a:lnSpc>
                <a:spcPct val="90000"/>
              </a:lnSpc>
            </a:pPr>
            <a:r>
              <a:rPr lang="en-US" altLang="en-US" sz="2400" b="1"/>
              <a:t>for</a:t>
            </a:r>
            <a:r>
              <a:rPr lang="en-US" altLang="en-US" sz="2400"/>
              <a:t> i:=2 </a:t>
            </a:r>
            <a:r>
              <a:rPr lang="en-US" altLang="en-US" sz="2400" b="1" i="1"/>
              <a:t> </a:t>
            </a:r>
            <a:r>
              <a:rPr lang="en-US" altLang="en-US" sz="2400" b="1"/>
              <a:t>to</a:t>
            </a:r>
            <a:r>
              <a:rPr lang="en-US" altLang="en-US" sz="2400" b="1" i="1"/>
              <a:t> </a:t>
            </a:r>
            <a:r>
              <a:rPr lang="en-US" altLang="en-US" sz="2400"/>
              <a:t>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i="1">
                <a:solidFill>
                  <a:srgbClr val="008000"/>
                </a:solidFill>
              </a:rPr>
              <a:t>(insert a[i] into the sorted sequence a[1],…,a[i-1])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008000"/>
                </a:solidFill>
              </a:rPr>
              <a:t>			</a:t>
            </a:r>
            <a:r>
              <a:rPr lang="en-US" altLang="en-US" sz="2400"/>
              <a:t>key:=a[i]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 b="1"/>
              <a:t>for</a:t>
            </a:r>
            <a:r>
              <a:rPr lang="en-US" altLang="en-US" sz="2400"/>
              <a:t> j:=1 </a:t>
            </a:r>
            <a:r>
              <a:rPr lang="en-US" altLang="en-US" sz="2400" b="1" i="1"/>
              <a:t> </a:t>
            </a:r>
            <a:r>
              <a:rPr lang="en-US" altLang="en-US" sz="2400" b="1"/>
              <a:t>to</a:t>
            </a:r>
            <a:r>
              <a:rPr lang="en-US" altLang="en-US" sz="2400" b="1" i="1"/>
              <a:t> </a:t>
            </a:r>
            <a:r>
              <a:rPr lang="en-US" altLang="en-US" sz="2400"/>
              <a:t> i-1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</a:t>
            </a:r>
            <a:r>
              <a:rPr lang="en-US" altLang="en-US" sz="2400" b="1"/>
              <a:t>if</a:t>
            </a:r>
            <a:r>
              <a:rPr lang="en-US" altLang="en-US" sz="2400"/>
              <a:t> key&lt;a[j]  </a:t>
            </a:r>
            <a:r>
              <a:rPr lang="en-US" altLang="en-US" sz="2400" b="1"/>
              <a:t>then </a:t>
            </a:r>
            <a:r>
              <a:rPr lang="en-US" altLang="en-US" sz="2400"/>
              <a:t>goto (*)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 b="1"/>
              <a:t>next</a:t>
            </a:r>
            <a:r>
              <a:rPr lang="en-US" altLang="en-US" sz="2400"/>
              <a:t> 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 b="1">
                <a:solidFill>
                  <a:srgbClr val="008000"/>
                </a:solidFill>
              </a:rPr>
              <a:t>(*)</a:t>
            </a:r>
            <a:r>
              <a:rPr lang="en-US" altLang="en-US" sz="2400"/>
              <a:t> </a:t>
            </a:r>
            <a:r>
              <a:rPr lang="en-US" altLang="en-US" sz="2400" i="1">
                <a:solidFill>
                  <a:srgbClr val="008000"/>
                </a:solidFill>
              </a:rPr>
              <a:t>(shift the values of a[j],…,a[i-1]  to a[j+1],…,a[i])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</a:t>
            </a:r>
            <a:r>
              <a:rPr lang="en-US" altLang="en-US" sz="2400" b="1"/>
              <a:t>for</a:t>
            </a:r>
            <a:r>
              <a:rPr lang="en-US" altLang="en-US" sz="2400"/>
              <a:t> k:=i  </a:t>
            </a:r>
            <a:r>
              <a:rPr lang="en-US" altLang="en-US" sz="2400" b="1"/>
              <a:t>to</a:t>
            </a:r>
            <a:r>
              <a:rPr lang="en-US" altLang="en-US" sz="2400"/>
              <a:t> j+1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	a[k]:=a[k-1]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	</a:t>
            </a:r>
            <a:r>
              <a:rPr lang="en-US" altLang="en-US" sz="2400" b="1"/>
              <a:t>next</a:t>
            </a:r>
            <a:r>
              <a:rPr lang="en-US" altLang="en-US" sz="2400"/>
              <a:t> 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	a[j]:=key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next</a:t>
            </a:r>
            <a:r>
              <a:rPr lang="en-US" altLang="en-US" sz="2400"/>
              <a:t>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93BE37E-E2EF-FE44-BEFC-81E52872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4B90-074B-8F42-9073-96377F5436E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6E3A88C4-86EB-464D-9DBC-6AAB3665E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6858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The Insertion Sort Algorithm:</a:t>
            </a:r>
            <a:b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Example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3D7ED54-25D2-254A-8B5C-3C3A064A0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r>
              <a:rPr lang="en-US" altLang="en-US" sz="2800"/>
              <a:t>Arrange array </a:t>
            </a:r>
            <a:r>
              <a:rPr lang="en-US" altLang="en-US" sz="2800" b="1">
                <a:solidFill>
                  <a:srgbClr val="008000"/>
                </a:solidFill>
              </a:rPr>
              <a:t>&lt;8, 2, 7, 9, 1, 4&gt;</a:t>
            </a:r>
            <a:r>
              <a:rPr lang="en-US" altLang="en-US" sz="2800"/>
              <a:t> into increasing order.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8	2	7	9	1	4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2	8	7	9	1	4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2	7	8	9	1	4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2	7	8	9	1	4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1	2	7	8	9	4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		1	2	4	7	8	9</a:t>
            </a:r>
          </a:p>
          <a:p>
            <a:pPr>
              <a:buFontTx/>
              <a:buNone/>
            </a:pPr>
            <a:endParaRPr lang="en-US" altLang="en-US" sz="2800"/>
          </a:p>
        </p:txBody>
      </p:sp>
      <p:sp>
        <p:nvSpPr>
          <p:cNvPr id="8201" name="Oval 9">
            <a:extLst>
              <a:ext uri="{FF2B5EF4-FFF2-40B4-BE49-F238E27FC236}">
                <a16:creationId xmlns:a16="http://schemas.microsoft.com/office/drawing/2014/main" id="{6351B51D-C57D-1649-8A08-C5C7A25F4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75E62F38-B21F-DE40-9C37-D56938AD1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048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Oval 11">
            <a:extLst>
              <a:ext uri="{FF2B5EF4-FFF2-40B4-BE49-F238E27FC236}">
                <a16:creationId xmlns:a16="http://schemas.microsoft.com/office/drawing/2014/main" id="{8B88DFB9-708C-C04C-BDD3-195647456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810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12">
            <a:extLst>
              <a:ext uri="{FF2B5EF4-FFF2-40B4-BE49-F238E27FC236}">
                <a16:creationId xmlns:a16="http://schemas.microsoft.com/office/drawing/2014/main" id="{D565223B-8DE6-6C4F-AAEA-6BFBCFD49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572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5455A9A2-93B5-B140-BF4C-E71BEC0E7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334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Freeform 14">
            <a:extLst>
              <a:ext uri="{FF2B5EF4-FFF2-40B4-BE49-F238E27FC236}">
                <a16:creationId xmlns:a16="http://schemas.microsoft.com/office/drawing/2014/main" id="{9E80C594-0FD0-DA46-8D7E-B11E1C7848AA}"/>
              </a:ext>
            </a:extLst>
          </p:cNvPr>
          <p:cNvSpPr>
            <a:spLocks/>
          </p:cNvSpPr>
          <p:nvPr/>
        </p:nvSpPr>
        <p:spPr bwMode="auto">
          <a:xfrm>
            <a:off x="762000" y="2514600"/>
            <a:ext cx="1219200" cy="330200"/>
          </a:xfrm>
          <a:custGeom>
            <a:avLst/>
            <a:gdLst>
              <a:gd name="T0" fmla="*/ 768 w 768"/>
              <a:gd name="T1" fmla="*/ 96 h 208"/>
              <a:gd name="T2" fmla="*/ 192 w 768"/>
              <a:gd name="T3" fmla="*/ 192 h 208"/>
              <a:gd name="T4" fmla="*/ 0 w 768"/>
              <a:gd name="T5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08">
                <a:moveTo>
                  <a:pt x="768" y="96"/>
                </a:moveTo>
                <a:cubicBezTo>
                  <a:pt x="544" y="152"/>
                  <a:pt x="320" y="208"/>
                  <a:pt x="192" y="192"/>
                </a:cubicBezTo>
                <a:cubicBezTo>
                  <a:pt x="64" y="176"/>
                  <a:pt x="32" y="8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16">
            <a:extLst>
              <a:ext uri="{FF2B5EF4-FFF2-40B4-BE49-F238E27FC236}">
                <a16:creationId xmlns:a16="http://schemas.microsoft.com/office/drawing/2014/main" id="{4FE5C0E2-AABB-9D43-BA1F-D2F7B446A030}"/>
              </a:ext>
            </a:extLst>
          </p:cNvPr>
          <p:cNvSpPr>
            <a:spLocks/>
          </p:cNvSpPr>
          <p:nvPr/>
        </p:nvSpPr>
        <p:spPr bwMode="auto">
          <a:xfrm>
            <a:off x="1498600" y="3200400"/>
            <a:ext cx="1447800" cy="444500"/>
          </a:xfrm>
          <a:custGeom>
            <a:avLst/>
            <a:gdLst>
              <a:gd name="T0" fmla="*/ 880 w 912"/>
              <a:gd name="T1" fmla="*/ 144 h 280"/>
              <a:gd name="T2" fmla="*/ 784 w 912"/>
              <a:gd name="T3" fmla="*/ 240 h 280"/>
              <a:gd name="T4" fmla="*/ 112 w 912"/>
              <a:gd name="T5" fmla="*/ 240 h 280"/>
              <a:gd name="T6" fmla="*/ 112 w 912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2" h="280">
                <a:moveTo>
                  <a:pt x="880" y="144"/>
                </a:moveTo>
                <a:cubicBezTo>
                  <a:pt x="896" y="184"/>
                  <a:pt x="912" y="224"/>
                  <a:pt x="784" y="240"/>
                </a:cubicBezTo>
                <a:cubicBezTo>
                  <a:pt x="656" y="256"/>
                  <a:pt x="224" y="280"/>
                  <a:pt x="112" y="240"/>
                </a:cubicBezTo>
                <a:cubicBezTo>
                  <a:pt x="0" y="200"/>
                  <a:pt x="56" y="100"/>
                  <a:pt x="1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Freeform 17">
            <a:extLst>
              <a:ext uri="{FF2B5EF4-FFF2-40B4-BE49-F238E27FC236}">
                <a16:creationId xmlns:a16="http://schemas.microsoft.com/office/drawing/2014/main" id="{04E33744-F4D3-994A-809C-D51C0659CB9E}"/>
              </a:ext>
            </a:extLst>
          </p:cNvPr>
          <p:cNvSpPr>
            <a:spLocks/>
          </p:cNvSpPr>
          <p:nvPr/>
        </p:nvSpPr>
        <p:spPr bwMode="auto">
          <a:xfrm>
            <a:off x="3352800" y="4038600"/>
            <a:ext cx="457200" cy="444500"/>
          </a:xfrm>
          <a:custGeom>
            <a:avLst/>
            <a:gdLst>
              <a:gd name="T0" fmla="*/ 288 w 288"/>
              <a:gd name="T1" fmla="*/ 96 h 280"/>
              <a:gd name="T2" fmla="*/ 240 w 288"/>
              <a:gd name="T3" fmla="*/ 240 h 280"/>
              <a:gd name="T4" fmla="*/ 48 w 288"/>
              <a:gd name="T5" fmla="*/ 240 h 280"/>
              <a:gd name="T6" fmla="*/ 0 w 288"/>
              <a:gd name="T7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280">
                <a:moveTo>
                  <a:pt x="288" y="96"/>
                </a:moveTo>
                <a:cubicBezTo>
                  <a:pt x="284" y="156"/>
                  <a:pt x="280" y="216"/>
                  <a:pt x="240" y="240"/>
                </a:cubicBezTo>
                <a:cubicBezTo>
                  <a:pt x="200" y="264"/>
                  <a:pt x="88" y="280"/>
                  <a:pt x="48" y="240"/>
                </a:cubicBezTo>
                <a:cubicBezTo>
                  <a:pt x="8" y="200"/>
                  <a:pt x="4" y="10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Freeform 18">
            <a:extLst>
              <a:ext uri="{FF2B5EF4-FFF2-40B4-BE49-F238E27FC236}">
                <a16:creationId xmlns:a16="http://schemas.microsoft.com/office/drawing/2014/main" id="{4E55AF1A-6613-8E4A-AD1F-C9167FEB433B}"/>
              </a:ext>
            </a:extLst>
          </p:cNvPr>
          <p:cNvSpPr>
            <a:spLocks/>
          </p:cNvSpPr>
          <p:nvPr/>
        </p:nvSpPr>
        <p:spPr bwMode="auto">
          <a:xfrm>
            <a:off x="76200" y="4800600"/>
            <a:ext cx="5016500" cy="495300"/>
          </a:xfrm>
          <a:custGeom>
            <a:avLst/>
            <a:gdLst>
              <a:gd name="T0" fmla="*/ 2928 w 3160"/>
              <a:gd name="T1" fmla="*/ 96 h 312"/>
              <a:gd name="T2" fmla="*/ 2736 w 3160"/>
              <a:gd name="T3" fmla="*/ 288 h 312"/>
              <a:gd name="T4" fmla="*/ 384 w 3160"/>
              <a:gd name="T5" fmla="*/ 240 h 312"/>
              <a:gd name="T6" fmla="*/ 432 w 3160"/>
              <a:gd name="T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60" h="312">
                <a:moveTo>
                  <a:pt x="2928" y="96"/>
                </a:moveTo>
                <a:cubicBezTo>
                  <a:pt x="3044" y="180"/>
                  <a:pt x="3160" y="264"/>
                  <a:pt x="2736" y="288"/>
                </a:cubicBezTo>
                <a:cubicBezTo>
                  <a:pt x="2312" y="312"/>
                  <a:pt x="768" y="288"/>
                  <a:pt x="384" y="240"/>
                </a:cubicBezTo>
                <a:cubicBezTo>
                  <a:pt x="0" y="192"/>
                  <a:pt x="424" y="40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Freeform 19">
            <a:extLst>
              <a:ext uri="{FF2B5EF4-FFF2-40B4-BE49-F238E27FC236}">
                <a16:creationId xmlns:a16="http://schemas.microsoft.com/office/drawing/2014/main" id="{E45947B3-E278-D74D-AF77-223658B084A5}"/>
              </a:ext>
            </a:extLst>
          </p:cNvPr>
          <p:cNvSpPr>
            <a:spLocks/>
          </p:cNvSpPr>
          <p:nvPr/>
        </p:nvSpPr>
        <p:spPr bwMode="auto">
          <a:xfrm>
            <a:off x="1930400" y="5562600"/>
            <a:ext cx="3797300" cy="495300"/>
          </a:xfrm>
          <a:custGeom>
            <a:avLst/>
            <a:gdLst>
              <a:gd name="T0" fmla="*/ 2336 w 2392"/>
              <a:gd name="T1" fmla="*/ 96 h 312"/>
              <a:gd name="T2" fmla="*/ 2048 w 2392"/>
              <a:gd name="T3" fmla="*/ 288 h 312"/>
              <a:gd name="T4" fmla="*/ 272 w 2392"/>
              <a:gd name="T5" fmla="*/ 240 h 312"/>
              <a:gd name="T6" fmla="*/ 416 w 2392"/>
              <a:gd name="T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92" h="312">
                <a:moveTo>
                  <a:pt x="2336" y="96"/>
                </a:moveTo>
                <a:cubicBezTo>
                  <a:pt x="2364" y="180"/>
                  <a:pt x="2392" y="264"/>
                  <a:pt x="2048" y="288"/>
                </a:cubicBezTo>
                <a:cubicBezTo>
                  <a:pt x="1704" y="312"/>
                  <a:pt x="544" y="288"/>
                  <a:pt x="272" y="240"/>
                </a:cubicBezTo>
                <a:cubicBezTo>
                  <a:pt x="0" y="192"/>
                  <a:pt x="208" y="96"/>
                  <a:pt x="4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934A73-9D56-1948-83FE-071654A3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2D6E-9A0E-1E44-AFAF-A5DBADCAC05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C35D92A-3080-FF4B-BF0A-DF66776F5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The Insertion Sort Algorithm:</a:t>
            </a:r>
            <a:b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Analysis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BD6E0F1-30C5-984D-8D86-3E0C0DBD9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953000"/>
          </a:xfrm>
        </p:spPr>
        <p:txBody>
          <a:bodyPr/>
          <a:lstStyle/>
          <a:p>
            <a:endParaRPr lang="en-US" altLang="en-US" sz="2800"/>
          </a:p>
          <a:p>
            <a:r>
              <a:rPr lang="en-US" altLang="en-US" sz="2800"/>
              <a:t>For each </a:t>
            </a:r>
            <a:r>
              <a:rPr lang="en-US" altLang="en-US" sz="2800">
                <a:solidFill>
                  <a:srgbClr val="008000"/>
                </a:solidFill>
              </a:rPr>
              <a:t>i</a:t>
            </a:r>
            <a:r>
              <a:rPr lang="en-US" altLang="en-US" sz="2800"/>
              <a:t> (</a:t>
            </a:r>
            <a:r>
              <a:rPr lang="en-US" altLang="en-US" sz="2800" i="1"/>
              <a:t>outer loop</a:t>
            </a:r>
            <a:r>
              <a:rPr lang="en-US" altLang="en-US" sz="2800"/>
              <a:t>), </a:t>
            </a:r>
          </a:p>
          <a:p>
            <a:pPr>
              <a:buFontTx/>
              <a:buNone/>
            </a:pPr>
            <a:r>
              <a:rPr lang="en-US" altLang="en-US" sz="2800"/>
              <a:t>	  maximum number of elementary operations is </a:t>
            </a:r>
            <a:r>
              <a:rPr lang="en-US" altLang="en-US" sz="2800">
                <a:solidFill>
                  <a:srgbClr val="008000"/>
                </a:solidFill>
              </a:rPr>
              <a:t>i – 1</a:t>
            </a:r>
            <a:r>
              <a:rPr lang="en-US" altLang="en-US" sz="2800"/>
              <a:t> .</a:t>
            </a:r>
          </a:p>
          <a:p>
            <a:r>
              <a:rPr lang="en-US" altLang="en-US" sz="2800"/>
              <a:t>Thus, the total number of elementary operations:</a:t>
            </a:r>
          </a:p>
          <a:p>
            <a:pPr>
              <a:buFontTx/>
              <a:buNone/>
            </a:pPr>
            <a:r>
              <a:rPr lang="en-US" altLang="en-US" sz="2800"/>
              <a:t>			1+2+…+(n-1) = n(n-1)/2 = </a:t>
            </a:r>
            <a:r>
              <a:rPr lang="en-US" altLang="en-US" sz="2800" b="1">
                <a:solidFill>
                  <a:srgbClr val="008000"/>
                </a:solidFill>
              </a:rPr>
              <a:t>.5n</a:t>
            </a:r>
            <a:r>
              <a:rPr lang="en-US" altLang="en-US" sz="2800" b="1" baseline="30000">
                <a:solidFill>
                  <a:srgbClr val="008000"/>
                </a:solidFill>
              </a:rPr>
              <a:t>2 </a:t>
            </a:r>
            <a:r>
              <a:rPr lang="en-US" altLang="en-US" sz="2800" b="1">
                <a:solidFill>
                  <a:srgbClr val="008000"/>
                </a:solidFill>
              </a:rPr>
              <a:t>- .5n</a:t>
            </a:r>
          </a:p>
          <a:p>
            <a:r>
              <a:rPr lang="en-US" altLang="en-US" sz="2800"/>
              <a:t>The insertion sort algorithm is </a:t>
            </a:r>
            <a:r>
              <a:rPr lang="en-US" altLang="en-US" sz="2800" b="1" i="1">
                <a:solidFill>
                  <a:schemeClr val="accent2"/>
                </a:solidFill>
              </a:rPr>
              <a:t>O</a:t>
            </a:r>
            <a:r>
              <a:rPr lang="en-US" altLang="en-US" sz="2800" b="1">
                <a:solidFill>
                  <a:schemeClr val="accent2"/>
                </a:solidFill>
              </a:rPr>
              <a:t>(n</a:t>
            </a:r>
            <a:r>
              <a:rPr lang="en-US" altLang="en-US" sz="2800" b="1" baseline="30000">
                <a:solidFill>
                  <a:schemeClr val="accent2"/>
                </a:solidFill>
              </a:rPr>
              <a:t>2</a:t>
            </a:r>
            <a:r>
              <a:rPr lang="en-US" altLang="en-US" sz="2800" b="1">
                <a:solidFill>
                  <a:schemeClr val="accent2"/>
                </a:solidFill>
              </a:rPr>
              <a:t>)</a:t>
            </a:r>
            <a:r>
              <a:rPr lang="en-US" altLang="en-US" sz="280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AED19C-3FEC-DC4B-A2B2-ED97E64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2902F-4380-834D-86E7-4AA33047285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4E6F29D9-8DE7-214B-A19D-B04981D9E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Logarithmic function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A5F0F0B-A1C3-0B49-9ED1-27DD98E30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8991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/>
              <a:t>Definition:</a:t>
            </a:r>
            <a:r>
              <a:rPr lang="en-US" altLang="en-US" sz="2800"/>
              <a:t> The </a:t>
            </a:r>
            <a:r>
              <a:rPr lang="en-US" altLang="en-US" sz="2800">
                <a:solidFill>
                  <a:schemeClr val="accent2"/>
                </a:solidFill>
              </a:rPr>
              <a:t>logarithmic function</a:t>
            </a:r>
            <a:r>
              <a:rPr lang="en-US" altLang="en-US" sz="2800"/>
              <a:t> with base </a:t>
            </a:r>
            <a:r>
              <a:rPr lang="en-US" altLang="en-US" sz="2800" b="1">
                <a:solidFill>
                  <a:srgbClr val="009900"/>
                </a:solidFill>
              </a:rPr>
              <a:t>b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/>
              <a:t>								(</a:t>
            </a:r>
            <a:r>
              <a:rPr lang="en-US" altLang="en-US" sz="2800" i="1"/>
              <a:t>b&gt;0, b</a:t>
            </a:r>
            <a:r>
              <a:rPr lang="en-US" altLang="en-US" sz="2800" i="1">
                <a:sym typeface="Symbol" pitchFamily="2" charset="2"/>
              </a:rPr>
              <a:t>1</a:t>
            </a:r>
            <a:r>
              <a:rPr lang="en-US" altLang="en-US" sz="280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	is the following function from </a:t>
            </a:r>
            <a:r>
              <a:rPr lang="en-US" altLang="en-US" sz="2800" b="1"/>
              <a:t>R</a:t>
            </a:r>
            <a:r>
              <a:rPr lang="en-US" altLang="en-US" sz="2800" baseline="30000"/>
              <a:t>+  </a:t>
            </a:r>
            <a:r>
              <a:rPr lang="en-US" altLang="en-US" sz="2800"/>
              <a:t>to </a:t>
            </a:r>
            <a:r>
              <a:rPr lang="en-US" altLang="en-US" sz="2800" b="1"/>
              <a:t>R</a:t>
            </a:r>
            <a:r>
              <a:rPr lang="en-US" altLang="en-US" sz="280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chemeClr val="accent2"/>
                </a:solidFill>
              </a:rPr>
              <a:t>log</a:t>
            </a:r>
            <a:r>
              <a:rPr lang="en-US" altLang="en-US" sz="2800" baseline="-25000">
                <a:solidFill>
                  <a:schemeClr val="accent2"/>
                </a:solidFill>
              </a:rPr>
              <a:t>b</a:t>
            </a:r>
            <a:r>
              <a:rPr lang="en-US" altLang="en-US" sz="2800">
                <a:solidFill>
                  <a:schemeClr val="accent2"/>
                </a:solidFill>
              </a:rPr>
              <a:t>(x)</a:t>
            </a:r>
            <a:r>
              <a:rPr lang="en-US" altLang="en-US" sz="2800"/>
              <a:t> = the exponent to which b must 								raised to obtain x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 i="1"/>
              <a:t>Symbolically</a:t>
            </a:r>
            <a:r>
              <a:rPr lang="en-US" altLang="en-US" sz="2800"/>
              <a:t>,   log</a:t>
            </a:r>
            <a:r>
              <a:rPr lang="en-US" altLang="en-US" sz="2800" baseline="-25000"/>
              <a:t>b</a:t>
            </a:r>
            <a:r>
              <a:rPr lang="en-US" altLang="en-US" sz="2800" i="1"/>
              <a:t>x</a:t>
            </a:r>
            <a:r>
              <a:rPr lang="en-US" altLang="en-US" sz="2800"/>
              <a:t> = y  </a:t>
            </a:r>
            <a:r>
              <a:rPr lang="en-US" altLang="en-US" sz="2800">
                <a:sym typeface="Symbol" pitchFamily="2" charset="2"/>
              </a:rPr>
              <a:t></a:t>
            </a:r>
            <a:r>
              <a:rPr lang="en-US" altLang="en-US" sz="2800"/>
              <a:t>  b</a:t>
            </a:r>
            <a:r>
              <a:rPr lang="en-US" altLang="en-US" sz="2400" baseline="30000"/>
              <a:t>y </a:t>
            </a:r>
            <a:r>
              <a:rPr lang="en-US" altLang="en-US" sz="2800"/>
              <a:t>= x 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800" b="1"/>
              <a:t>Property:</a:t>
            </a:r>
            <a:r>
              <a:rPr lang="en-US" altLang="en-US" sz="2800"/>
              <a:t> If the base b&gt;1,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then the logarithmic function is </a:t>
            </a:r>
            <a:r>
              <a:rPr lang="en-US" altLang="en-US" sz="2800">
                <a:solidFill>
                  <a:schemeClr val="accent2"/>
                </a:solidFill>
              </a:rPr>
              <a:t>increasing</a:t>
            </a:r>
            <a:r>
              <a:rPr lang="en-US" altLang="en-US" sz="280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	if </a:t>
            </a:r>
            <a:r>
              <a:rPr lang="en-US" altLang="en-US" sz="2800">
                <a:solidFill>
                  <a:srgbClr val="663300"/>
                </a:solidFill>
              </a:rPr>
              <a:t>x</a:t>
            </a:r>
            <a:r>
              <a:rPr lang="en-US" altLang="en-US" sz="2800" baseline="-25000">
                <a:solidFill>
                  <a:srgbClr val="663300"/>
                </a:solidFill>
              </a:rPr>
              <a:t>1</a:t>
            </a:r>
            <a:r>
              <a:rPr lang="en-US" altLang="en-US" sz="2800">
                <a:solidFill>
                  <a:srgbClr val="663300"/>
                </a:solidFill>
              </a:rPr>
              <a:t>&lt;x</a:t>
            </a:r>
            <a:r>
              <a:rPr lang="en-US" altLang="en-US" sz="2800" baseline="-25000">
                <a:solidFill>
                  <a:srgbClr val="663300"/>
                </a:solidFill>
              </a:rPr>
              <a:t>2</a:t>
            </a:r>
            <a:r>
              <a:rPr lang="en-US" altLang="en-US" sz="2800"/>
              <a:t> ,  then  </a:t>
            </a:r>
            <a:r>
              <a:rPr lang="en-US" altLang="en-US" sz="2800">
                <a:solidFill>
                  <a:srgbClr val="663300"/>
                </a:solidFill>
              </a:rPr>
              <a:t>log</a:t>
            </a:r>
            <a:r>
              <a:rPr lang="en-US" altLang="en-US" sz="2800" baseline="-25000">
                <a:solidFill>
                  <a:srgbClr val="663300"/>
                </a:solidFill>
              </a:rPr>
              <a:t>b</a:t>
            </a:r>
            <a:r>
              <a:rPr lang="en-US" altLang="en-US" sz="2800">
                <a:solidFill>
                  <a:srgbClr val="663300"/>
                </a:solidFill>
              </a:rPr>
              <a:t>(</a:t>
            </a:r>
            <a:r>
              <a:rPr lang="en-US" altLang="en-US" sz="2800" i="1">
                <a:solidFill>
                  <a:srgbClr val="663300"/>
                </a:solidFill>
              </a:rPr>
              <a:t>x</a:t>
            </a:r>
            <a:r>
              <a:rPr lang="en-US" altLang="en-US" sz="2800" i="1" baseline="-25000">
                <a:solidFill>
                  <a:srgbClr val="663300"/>
                </a:solidFill>
              </a:rPr>
              <a:t>1</a:t>
            </a:r>
            <a:r>
              <a:rPr lang="en-US" altLang="en-US" sz="2800">
                <a:solidFill>
                  <a:srgbClr val="663300"/>
                </a:solidFill>
              </a:rPr>
              <a:t>) &lt; log</a:t>
            </a:r>
            <a:r>
              <a:rPr lang="en-US" altLang="en-US" sz="2800" baseline="-25000">
                <a:solidFill>
                  <a:srgbClr val="663300"/>
                </a:solidFill>
              </a:rPr>
              <a:t>b</a:t>
            </a:r>
            <a:r>
              <a:rPr lang="en-US" altLang="en-US" sz="2800">
                <a:solidFill>
                  <a:srgbClr val="663300"/>
                </a:solidFill>
              </a:rPr>
              <a:t>(</a:t>
            </a:r>
            <a:r>
              <a:rPr lang="en-US" altLang="en-US" sz="2800" i="1">
                <a:solidFill>
                  <a:srgbClr val="663300"/>
                </a:solidFill>
              </a:rPr>
              <a:t>x</a:t>
            </a:r>
            <a:r>
              <a:rPr lang="en-US" altLang="en-US" sz="2800" i="1" baseline="-25000">
                <a:solidFill>
                  <a:srgbClr val="663300"/>
                </a:solidFill>
              </a:rPr>
              <a:t>2</a:t>
            </a:r>
            <a:r>
              <a:rPr lang="en-US" altLang="en-US" sz="2800">
                <a:solidFill>
                  <a:srgbClr val="663300"/>
                </a:solidFill>
              </a:rPr>
              <a:t>)</a:t>
            </a:r>
            <a:r>
              <a:rPr lang="en-US" altLang="en-US" sz="2800"/>
              <a:t>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 i="1"/>
              <a:t>Note:</a:t>
            </a:r>
            <a:r>
              <a:rPr lang="en-US" altLang="en-US" sz="2800"/>
              <a:t> Logarithmic function </a:t>
            </a:r>
            <a:r>
              <a:rPr lang="en-US" altLang="en-US" sz="2800">
                <a:solidFill>
                  <a:schemeClr val="accent2"/>
                </a:solidFill>
              </a:rPr>
              <a:t>grows very slowly</a:t>
            </a:r>
            <a:r>
              <a:rPr lang="en-US" altLang="en-US" sz="2800"/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			e.g., log</a:t>
            </a:r>
            <a:r>
              <a:rPr lang="en-US" altLang="en-US" sz="2800" baseline="-25000"/>
              <a:t>2</a:t>
            </a:r>
            <a:r>
              <a:rPr lang="en-US" altLang="en-US" sz="2800"/>
              <a:t>(1,024)=10, log</a:t>
            </a:r>
            <a:r>
              <a:rPr lang="en-US" altLang="en-US" sz="2800" baseline="-25000"/>
              <a:t>2</a:t>
            </a:r>
            <a:r>
              <a:rPr lang="en-US" altLang="en-US" sz="2800"/>
              <a:t>(1,048,576)=20 .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9D741C0-E0DD-EA43-9234-BD86FE65A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A property of </a:t>
            </a:r>
            <a:b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</a:br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logarithmic function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79D4B96-6B9C-D04F-B04E-3140313F2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9067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Proposition 1:</a:t>
            </a:r>
            <a:r>
              <a:rPr lang="en-US" altLang="en-US"/>
              <a:t> </a:t>
            </a:r>
            <a:r>
              <a:rPr lang="en-US" altLang="en-US" i="1"/>
              <a:t>If</a:t>
            </a:r>
            <a:r>
              <a:rPr lang="en-US" altLang="en-US"/>
              <a:t> </a:t>
            </a:r>
            <a:r>
              <a:rPr lang="en-US" altLang="en-US" b="1">
                <a:solidFill>
                  <a:srgbClr val="009900"/>
                </a:solidFill>
              </a:rPr>
              <a:t>k</a:t>
            </a:r>
            <a:r>
              <a:rPr lang="en-US" altLang="en-US"/>
              <a:t> is an integer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	     and </a:t>
            </a:r>
            <a:r>
              <a:rPr lang="en-US" altLang="en-US" b="1">
                <a:solidFill>
                  <a:srgbClr val="009900"/>
                </a:solidFill>
              </a:rPr>
              <a:t>x</a:t>
            </a:r>
            <a:r>
              <a:rPr lang="en-US" altLang="en-US"/>
              <a:t> is a real number with </a:t>
            </a:r>
            <a:r>
              <a:rPr lang="en-US" altLang="en-US">
                <a:solidFill>
                  <a:schemeClr val="accent2"/>
                </a:solidFill>
              </a:rPr>
              <a:t>2</a:t>
            </a:r>
            <a:r>
              <a:rPr lang="en-US" altLang="en-US" baseline="30000">
                <a:solidFill>
                  <a:schemeClr val="accent2"/>
                </a:solidFill>
              </a:rPr>
              <a:t>k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 x &lt; 2</a:t>
            </a:r>
            <a:r>
              <a:rPr lang="en-US" altLang="en-US" baseline="30000">
                <a:solidFill>
                  <a:schemeClr val="accent2"/>
                </a:solidFill>
                <a:sym typeface="Symbol" pitchFamily="2" charset="2"/>
              </a:rPr>
              <a:t>k+1</a:t>
            </a:r>
            <a:r>
              <a:rPr lang="en-US" altLang="en-US">
                <a:sym typeface="Symbol" pitchFamily="2" charset="2"/>
              </a:rPr>
              <a:t>, 					</a:t>
            </a:r>
            <a:r>
              <a:rPr lang="en-US" altLang="en-US" i="1">
                <a:sym typeface="Symbol" pitchFamily="2" charset="2"/>
              </a:rPr>
              <a:t>then</a:t>
            </a:r>
            <a:r>
              <a:rPr lang="en-US" altLang="en-US">
                <a:sym typeface="Symbol" pitchFamily="2" charset="2"/>
              </a:rPr>
              <a:t>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log</a:t>
            </a:r>
            <a:r>
              <a:rPr lang="en-US" altLang="en-US" baseline="-25000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 i="1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x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 = k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 .</a:t>
            </a:r>
          </a:p>
          <a:p>
            <a:pPr>
              <a:lnSpc>
                <a:spcPct val="90000"/>
              </a:lnSpc>
            </a:pPr>
            <a:r>
              <a:rPr lang="en-US" altLang="en-US" b="1" i="1">
                <a:cs typeface="Arial" panose="020B0604020202020204" pitchFamily="34" charset="0"/>
                <a:sym typeface="Symbol" pitchFamily="2" charset="2"/>
              </a:rPr>
              <a:t>Proof: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		2</a:t>
            </a:r>
            <a:r>
              <a:rPr lang="en-US" altLang="en-US" baseline="30000"/>
              <a:t>k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 x &lt; 2</a:t>
            </a:r>
            <a:r>
              <a:rPr lang="en-US" altLang="en-US" baseline="30000">
                <a:sym typeface="Symbol" pitchFamily="2" charset="2"/>
              </a:rPr>
              <a:t>k+1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	log</a:t>
            </a:r>
            <a:r>
              <a:rPr lang="en-US" altLang="en-US" baseline="-25000"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(</a:t>
            </a:r>
            <a:r>
              <a:rPr lang="en-US" altLang="en-US"/>
              <a:t>2</a:t>
            </a:r>
            <a:r>
              <a:rPr lang="en-US" altLang="en-US" baseline="30000"/>
              <a:t>k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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log</a:t>
            </a:r>
            <a:r>
              <a:rPr lang="en-US" altLang="en-US" baseline="-25000"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(</a:t>
            </a:r>
            <a:r>
              <a:rPr lang="en-US" altLang="en-US">
                <a:sym typeface="Symbol" pitchFamily="2" charset="2"/>
              </a:rPr>
              <a:t>x) &lt;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log</a:t>
            </a:r>
            <a:r>
              <a:rPr lang="en-US" altLang="en-US" baseline="-25000"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(</a:t>
            </a:r>
            <a:r>
              <a:rPr lang="en-US" altLang="en-US">
                <a:sym typeface="Symbol" pitchFamily="2" charset="2"/>
              </a:rPr>
              <a:t>2</a:t>
            </a:r>
            <a:r>
              <a:rPr lang="en-US" altLang="en-US" baseline="30000">
                <a:sym typeface="Symbol" pitchFamily="2" charset="2"/>
              </a:rPr>
              <a:t>k+1</a:t>
            </a:r>
            <a:r>
              <a:rPr lang="en-US" altLang="en-US">
                <a:sym typeface="Symbol" pitchFamily="2" charset="2"/>
              </a:rPr>
              <a:t>) 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(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since log</a:t>
            </a:r>
            <a:r>
              <a:rPr lang="en-US" altLang="en-US" sz="2400" i="1" baseline="-25000">
                <a:solidFill>
                  <a:srgbClr val="009900"/>
                </a:solidFill>
                <a:sym typeface="Symbol" pitchFamily="2" charset="2"/>
              </a:rPr>
              <a:t>2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x increasing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)</a:t>
            </a:r>
            <a:endParaRPr lang="en-US" altLang="en-US" sz="2400">
              <a:solidFill>
                <a:srgbClr val="009900"/>
              </a:solidFill>
              <a:cs typeface="Arial" panose="020B0604020202020204" pitchFamily="34" charset="0"/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/>
              <a:t> k</a:t>
            </a:r>
            <a:r>
              <a:rPr lang="en-US" altLang="en-US" sz="2400"/>
              <a:t> </a:t>
            </a:r>
            <a:r>
              <a:rPr lang="en-US" altLang="en-US">
                <a:sym typeface="Symbol" pitchFamily="2" charset="2"/>
              </a:rPr>
              <a:t>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log</a:t>
            </a:r>
            <a:r>
              <a:rPr lang="en-US" altLang="en-US" baseline="-25000"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(</a:t>
            </a:r>
            <a:r>
              <a:rPr lang="en-US" altLang="en-US">
                <a:sym typeface="Symbol" pitchFamily="2" charset="2"/>
              </a:rPr>
              <a:t>x) &lt; k+1	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(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by definition of log</a:t>
            </a:r>
            <a:r>
              <a:rPr lang="en-US" altLang="en-US" sz="2400" i="1" baseline="-25000">
                <a:solidFill>
                  <a:srgbClr val="009900"/>
                </a:solidFill>
                <a:sym typeface="Symbol" pitchFamily="2" charset="2"/>
              </a:rPr>
              <a:t>2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x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     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log</a:t>
            </a:r>
            <a:r>
              <a:rPr lang="en-US" altLang="en-US" baseline="-25000"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 i="1">
                <a:cs typeface="Arial" panose="020B0604020202020204" pitchFamily="34" charset="0"/>
                <a:sym typeface="Symbol" pitchFamily="2" charset="2"/>
              </a:rPr>
              <a:t>x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 = k 		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(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by definition of floor function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								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B52B0D-A788-1142-9B05-E0BFA349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11E6-FF05-7C4E-8CCC-8EA33A58644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7CB4AFE2-8A59-E44A-90BA-C0B160C38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An application of logarithms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C80015D-FDE5-9F4F-BF68-20021E005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accent2"/>
                </a:solidFill>
              </a:rPr>
              <a:t>Question:</a:t>
            </a:r>
            <a:r>
              <a:rPr lang="en-US" altLang="en-US" sz="2400"/>
              <a:t> Given a positive integer </a:t>
            </a:r>
            <a:r>
              <a:rPr lang="en-US" altLang="en-US" sz="2400" b="1">
                <a:solidFill>
                  <a:srgbClr val="663300"/>
                </a:solidFill>
              </a:rPr>
              <a:t>n</a:t>
            </a:r>
            <a:r>
              <a:rPr lang="en-US" altLang="en-US" sz="2400"/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how many binary digits are needed to represent n?</a:t>
            </a:r>
          </a:p>
          <a:p>
            <a:pPr>
              <a:lnSpc>
                <a:spcPct val="80000"/>
              </a:lnSpc>
            </a:pPr>
            <a:r>
              <a:rPr lang="en-US" altLang="en-US" sz="2400" b="1">
                <a:solidFill>
                  <a:schemeClr val="accent2"/>
                </a:solidFill>
              </a:rPr>
              <a:t>Solution:</a:t>
            </a:r>
            <a:r>
              <a:rPr lang="en-US" altLang="en-US" sz="2400"/>
              <a:t>  Binary representation of n:	 </a:t>
            </a:r>
            <a:r>
              <a:rPr lang="en-US" altLang="en-US" sz="2400" b="1">
                <a:solidFill>
                  <a:srgbClr val="663300"/>
                </a:solidFill>
              </a:rPr>
              <a:t>1c</a:t>
            </a:r>
            <a:r>
              <a:rPr lang="en-US" altLang="en-US" sz="2400" b="1" baseline="-25000">
                <a:solidFill>
                  <a:srgbClr val="663300"/>
                </a:solidFill>
              </a:rPr>
              <a:t>k-1</a:t>
            </a:r>
            <a:r>
              <a:rPr lang="en-US" altLang="en-US" sz="2400" b="1">
                <a:solidFill>
                  <a:srgbClr val="663300"/>
                </a:solidFill>
              </a:rPr>
              <a:t>c</a:t>
            </a:r>
            <a:r>
              <a:rPr lang="en-US" altLang="en-US" sz="2400" b="1" baseline="-25000">
                <a:solidFill>
                  <a:srgbClr val="663300"/>
                </a:solidFill>
              </a:rPr>
              <a:t>k-2</a:t>
            </a:r>
            <a:r>
              <a:rPr lang="en-US" altLang="en-US" sz="2400" b="1">
                <a:solidFill>
                  <a:srgbClr val="663300"/>
                </a:solidFill>
              </a:rPr>
              <a:t>…c</a:t>
            </a:r>
            <a:r>
              <a:rPr lang="en-US" altLang="en-US" sz="2400" b="1" baseline="-25000">
                <a:solidFill>
                  <a:srgbClr val="663300"/>
                </a:solidFill>
              </a:rPr>
              <a:t>2</a:t>
            </a:r>
            <a:r>
              <a:rPr lang="en-US" altLang="en-US" sz="2400" b="1">
                <a:solidFill>
                  <a:srgbClr val="663300"/>
                </a:solidFill>
              </a:rPr>
              <a:t>c</a:t>
            </a:r>
            <a:r>
              <a:rPr lang="en-US" altLang="en-US" sz="2400" b="1" baseline="-25000">
                <a:solidFill>
                  <a:srgbClr val="663300"/>
                </a:solidFill>
              </a:rPr>
              <a:t>1</a:t>
            </a:r>
            <a:r>
              <a:rPr lang="en-US" altLang="en-US" sz="2400" b="1">
                <a:solidFill>
                  <a:srgbClr val="663300"/>
                </a:solidFill>
              </a:rPr>
              <a:t>c</a:t>
            </a:r>
            <a:r>
              <a:rPr lang="en-US" altLang="en-US" sz="2400" b="1" baseline="-25000">
                <a:solidFill>
                  <a:srgbClr val="663300"/>
                </a:solidFill>
              </a:rPr>
              <a:t>0</a:t>
            </a:r>
            <a:endParaRPr lang="en-US" altLang="en-US" sz="2400" b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which corresponds to  </a:t>
            </a:r>
            <a:r>
              <a:rPr lang="en-US" altLang="en-US" sz="2400" b="1">
                <a:solidFill>
                  <a:srgbClr val="663300"/>
                </a:solidFill>
              </a:rPr>
              <a:t>n = 2</a:t>
            </a:r>
            <a:r>
              <a:rPr lang="en-US" altLang="en-US" sz="2400" b="1" baseline="30000">
                <a:solidFill>
                  <a:srgbClr val="663300"/>
                </a:solidFill>
              </a:rPr>
              <a:t>k </a:t>
            </a:r>
            <a:r>
              <a:rPr lang="en-US" altLang="en-US" sz="2400" b="1">
                <a:solidFill>
                  <a:srgbClr val="663300"/>
                </a:solidFill>
              </a:rPr>
              <a:t>+ c</a:t>
            </a:r>
            <a:r>
              <a:rPr lang="en-US" altLang="en-US" sz="2400" b="1" baseline="-25000">
                <a:solidFill>
                  <a:srgbClr val="663300"/>
                </a:solidFill>
              </a:rPr>
              <a:t>k-1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∙2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k-1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+ … + c</a:t>
            </a:r>
            <a:r>
              <a:rPr lang="en-US" altLang="en-US" sz="2400" b="1" baseline="-25000">
                <a:solidFill>
                  <a:srgbClr val="66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∙2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2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+ c</a:t>
            </a:r>
            <a:r>
              <a:rPr lang="en-US" altLang="en-US" sz="2400" b="1" baseline="-25000">
                <a:solidFill>
                  <a:srgbClr val="663300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∙2 + c</a:t>
            </a:r>
            <a:r>
              <a:rPr lang="en-US" altLang="en-US" sz="2400" b="1" baseline="-25000">
                <a:solidFill>
                  <a:srgbClr val="663300"/>
                </a:solidFill>
                <a:cs typeface="Arial" panose="020B0604020202020204" pitchFamily="34" charset="0"/>
              </a:rPr>
              <a:t>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-25000">
                <a:cs typeface="Arial" panose="020B0604020202020204" pitchFamily="34" charset="0"/>
              </a:rPr>
              <a:t>	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</a:rPr>
              <a:t>Since c</a:t>
            </a:r>
            <a:r>
              <a:rPr lang="en-US" altLang="en-US" sz="2400" i="1" baseline="-25000">
                <a:solidFill>
                  <a:srgbClr val="009900"/>
                </a:solidFill>
                <a:cs typeface="Arial" panose="020B0604020202020204" pitchFamily="34" charset="0"/>
              </a:rPr>
              <a:t>i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  <a:sym typeface="Symbol" pitchFamily="2" charset="2"/>
              </a:rPr>
              <a:t> 1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b="1">
                <a:solidFill>
                  <a:srgbClr val="663300"/>
                </a:solidFill>
              </a:rPr>
              <a:t>n</a:t>
            </a:r>
            <a:r>
              <a:rPr lang="en-US" altLang="en-US" sz="2400"/>
              <a:t> = 2</a:t>
            </a:r>
            <a:r>
              <a:rPr lang="en-US" altLang="en-US" sz="2400" baseline="30000"/>
              <a:t>k </a:t>
            </a:r>
            <a:r>
              <a:rPr lang="en-US" altLang="en-US" sz="2400"/>
              <a:t>+ c</a:t>
            </a:r>
            <a:r>
              <a:rPr lang="en-US" altLang="en-US" sz="2400" baseline="-25000"/>
              <a:t>k-1</a:t>
            </a:r>
            <a:r>
              <a:rPr lang="en-US" altLang="en-US" sz="2400">
                <a:cs typeface="Arial" panose="020B0604020202020204" pitchFamily="34" charset="0"/>
              </a:rPr>
              <a:t>∙2</a:t>
            </a:r>
            <a:r>
              <a:rPr lang="en-US" altLang="en-US" sz="2400" baseline="30000">
                <a:cs typeface="Arial" panose="020B0604020202020204" pitchFamily="34" charset="0"/>
              </a:rPr>
              <a:t>k-1 </a:t>
            </a:r>
            <a:r>
              <a:rPr lang="en-US" altLang="en-US" sz="2400">
                <a:cs typeface="Arial" panose="020B0604020202020204" pitchFamily="34" charset="0"/>
              </a:rPr>
              <a:t>+ … + c</a:t>
            </a:r>
            <a:r>
              <a:rPr lang="en-US" altLang="en-US" sz="2400" baseline="-25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∙2</a:t>
            </a:r>
            <a:r>
              <a:rPr lang="en-US" altLang="en-US" sz="2400" baseline="30000">
                <a:cs typeface="Arial" panose="020B0604020202020204" pitchFamily="34" charset="0"/>
              </a:rPr>
              <a:t>2 </a:t>
            </a:r>
            <a:r>
              <a:rPr lang="en-US" altLang="en-US" sz="2400">
                <a:cs typeface="Arial" panose="020B0604020202020204" pitchFamily="34" charset="0"/>
              </a:rPr>
              <a:t>+ c</a:t>
            </a:r>
            <a:r>
              <a:rPr lang="en-US" altLang="en-US" sz="2400" baseline="-25000">
                <a:cs typeface="Arial" panose="020B0604020202020204" pitchFamily="34" charset="0"/>
              </a:rPr>
              <a:t>1</a:t>
            </a:r>
            <a:r>
              <a:rPr lang="en-US" altLang="en-US" sz="2400">
                <a:cs typeface="Arial" panose="020B0604020202020204" pitchFamily="34" charset="0"/>
              </a:rPr>
              <a:t>∙2 + c</a:t>
            </a:r>
            <a:r>
              <a:rPr lang="en-US" altLang="en-US" sz="2400" baseline="-25000">
                <a:cs typeface="Arial" panose="020B0604020202020204" pitchFamily="34" charset="0"/>
              </a:rPr>
              <a:t>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    </a:t>
            </a:r>
            <a:r>
              <a:rPr lang="en-US" altLang="en-US" sz="2400"/>
              <a:t>2</a:t>
            </a:r>
            <a:r>
              <a:rPr lang="en-US" altLang="en-US" sz="2400" baseline="30000"/>
              <a:t>k </a:t>
            </a:r>
            <a:r>
              <a:rPr lang="en-US" altLang="en-US" sz="2400"/>
              <a:t>+ </a:t>
            </a:r>
            <a:r>
              <a:rPr lang="en-US" altLang="en-US" sz="2400">
                <a:cs typeface="Arial" panose="020B0604020202020204" pitchFamily="34" charset="0"/>
              </a:rPr>
              <a:t>2</a:t>
            </a:r>
            <a:r>
              <a:rPr lang="en-US" altLang="en-US" sz="2400" baseline="30000">
                <a:cs typeface="Arial" panose="020B0604020202020204" pitchFamily="34" charset="0"/>
              </a:rPr>
              <a:t>k-1 </a:t>
            </a:r>
            <a:r>
              <a:rPr lang="en-US" altLang="en-US" sz="2400">
                <a:cs typeface="Arial" panose="020B0604020202020204" pitchFamily="34" charset="0"/>
              </a:rPr>
              <a:t>+ … + 2</a:t>
            </a:r>
            <a:r>
              <a:rPr lang="en-US" altLang="en-US" sz="2400" baseline="30000">
                <a:cs typeface="Arial" panose="020B0604020202020204" pitchFamily="34" charset="0"/>
              </a:rPr>
              <a:t>2 </a:t>
            </a:r>
            <a:r>
              <a:rPr lang="en-US" altLang="en-US" sz="2400">
                <a:cs typeface="Arial" panose="020B0604020202020204" pitchFamily="34" charset="0"/>
              </a:rPr>
              <a:t>+ 2 + 1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   = (2</a:t>
            </a:r>
            <a:r>
              <a:rPr lang="en-US" altLang="en-US" sz="2400" baseline="30000">
                <a:cs typeface="Arial" panose="020B0604020202020204" pitchFamily="34" charset="0"/>
              </a:rPr>
              <a:t>k+1</a:t>
            </a:r>
            <a:r>
              <a:rPr lang="en-US" altLang="en-US" sz="2400">
                <a:cs typeface="Arial" panose="020B0604020202020204" pitchFamily="34" charset="0"/>
              </a:rPr>
              <a:t>-1) / (2-1)  (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</a:rPr>
              <a:t>as a sum of geometric sequence</a:t>
            </a:r>
            <a:r>
              <a:rPr lang="en-US" altLang="en-US" sz="2400">
                <a:cs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   = 2</a:t>
            </a:r>
            <a:r>
              <a:rPr lang="en-US" altLang="en-US" sz="2400" baseline="30000">
                <a:cs typeface="Arial" panose="020B0604020202020204" pitchFamily="34" charset="0"/>
              </a:rPr>
              <a:t>k+1</a:t>
            </a:r>
            <a:r>
              <a:rPr lang="en-US" altLang="en-US" sz="2400">
                <a:cs typeface="Arial" panose="020B0604020202020204" pitchFamily="34" charset="0"/>
              </a:rPr>
              <a:t>-1 &lt;</a:t>
            </a:r>
            <a:r>
              <a:rPr lang="en-US" altLang="en-US" sz="240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k+1</a:t>
            </a:r>
            <a:r>
              <a:rPr lang="en-US" altLang="en-US" sz="2400" baseline="30000">
                <a:cs typeface="Arial" panose="020B0604020202020204" pitchFamily="34" charset="0"/>
              </a:rPr>
              <a:t>							</a:t>
            </a:r>
            <a:r>
              <a:rPr lang="en-US" altLang="en-US" sz="2400" b="1">
                <a:cs typeface="Arial" panose="020B0604020202020204" pitchFamily="34" charset="0"/>
              </a:rPr>
              <a:t>(1)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>
                <a:cs typeface="Arial" panose="020B0604020202020204" pitchFamily="34" charset="0"/>
              </a:rPr>
              <a:t>	</a:t>
            </a:r>
            <a:r>
              <a:rPr lang="en-US" altLang="en-US" sz="2400" i="1">
                <a:cs typeface="Arial" panose="020B0604020202020204" pitchFamily="34" charset="0"/>
              </a:rPr>
              <a:t>On the other hand</a:t>
            </a:r>
            <a:r>
              <a:rPr lang="en-US" altLang="en-US" sz="2400"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	 </a:t>
            </a:r>
            <a:r>
              <a:rPr lang="en-US" altLang="en-US" sz="2400" b="1">
                <a:solidFill>
                  <a:srgbClr val="663300"/>
                </a:solidFill>
              </a:rPr>
              <a:t>n</a:t>
            </a:r>
            <a:r>
              <a:rPr lang="en-US" altLang="en-US" sz="2400"/>
              <a:t> = 2</a:t>
            </a:r>
            <a:r>
              <a:rPr lang="en-US" altLang="en-US" sz="2400" baseline="30000"/>
              <a:t>k </a:t>
            </a:r>
            <a:r>
              <a:rPr lang="en-US" altLang="en-US" sz="2400"/>
              <a:t>+ c</a:t>
            </a:r>
            <a:r>
              <a:rPr lang="en-US" altLang="en-US" sz="2400" baseline="-25000"/>
              <a:t>k-1</a:t>
            </a:r>
            <a:r>
              <a:rPr lang="en-US" altLang="en-US" sz="2400">
                <a:cs typeface="Arial" panose="020B0604020202020204" pitchFamily="34" charset="0"/>
              </a:rPr>
              <a:t>∙2</a:t>
            </a:r>
            <a:r>
              <a:rPr lang="en-US" altLang="en-US" sz="2400" baseline="30000">
                <a:cs typeface="Arial" panose="020B0604020202020204" pitchFamily="34" charset="0"/>
              </a:rPr>
              <a:t>k-1 </a:t>
            </a:r>
            <a:r>
              <a:rPr lang="en-US" altLang="en-US" sz="2400">
                <a:cs typeface="Arial" panose="020B0604020202020204" pitchFamily="34" charset="0"/>
              </a:rPr>
              <a:t>+ … + c</a:t>
            </a:r>
            <a:r>
              <a:rPr lang="en-US" altLang="en-US" sz="2400" baseline="-25000">
                <a:cs typeface="Arial" panose="020B0604020202020204" pitchFamily="34" charset="0"/>
              </a:rPr>
              <a:t>2</a:t>
            </a:r>
            <a:r>
              <a:rPr lang="en-US" altLang="en-US" sz="2400">
                <a:cs typeface="Arial" panose="020B0604020202020204" pitchFamily="34" charset="0"/>
              </a:rPr>
              <a:t>∙2</a:t>
            </a:r>
            <a:r>
              <a:rPr lang="en-US" altLang="en-US" sz="2400" baseline="30000">
                <a:cs typeface="Arial" panose="020B0604020202020204" pitchFamily="34" charset="0"/>
              </a:rPr>
              <a:t>2 </a:t>
            </a:r>
            <a:r>
              <a:rPr lang="en-US" altLang="en-US" sz="2400">
                <a:cs typeface="Arial" panose="020B0604020202020204" pitchFamily="34" charset="0"/>
              </a:rPr>
              <a:t>+ c</a:t>
            </a:r>
            <a:r>
              <a:rPr lang="en-US" altLang="en-US" sz="2400" baseline="-25000">
                <a:cs typeface="Arial" panose="020B0604020202020204" pitchFamily="34" charset="0"/>
              </a:rPr>
              <a:t>1</a:t>
            </a:r>
            <a:r>
              <a:rPr lang="en-US" altLang="en-US" sz="2400">
                <a:cs typeface="Arial" panose="020B0604020202020204" pitchFamily="34" charset="0"/>
              </a:rPr>
              <a:t>∙2 + c</a:t>
            </a:r>
            <a:r>
              <a:rPr lang="en-US" altLang="en-US" sz="2400" baseline="-25000">
                <a:cs typeface="Arial" panose="020B0604020202020204" pitchFamily="34" charset="0"/>
              </a:rPr>
              <a:t>0</a:t>
            </a:r>
            <a:r>
              <a:rPr lang="en-US" altLang="en-US" sz="2400">
                <a:cs typeface="Arial" panose="020B0604020202020204" pitchFamily="34" charset="0"/>
              </a:rPr>
              <a:t> ≥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k</a:t>
            </a:r>
            <a:r>
              <a:rPr lang="en-US" altLang="en-US" sz="2400">
                <a:cs typeface="Arial" panose="020B0604020202020204" pitchFamily="34" charset="0"/>
              </a:rPr>
              <a:t>		</a:t>
            </a:r>
            <a:r>
              <a:rPr lang="en-US" altLang="en-US" sz="2400" b="1">
                <a:cs typeface="Arial" panose="020B0604020202020204" pitchFamily="34" charset="0"/>
              </a:rPr>
              <a:t>(2)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  <a:sym typeface="Symbol" pitchFamily="2" charset="2"/>
              </a:rPr>
              <a:t>Combining (1) and (2):</a:t>
            </a:r>
            <a:r>
              <a:rPr lang="en-US" altLang="en-US" sz="2400">
                <a:cs typeface="Arial" panose="020B0604020202020204" pitchFamily="34" charset="0"/>
                <a:sym typeface="Symbol" pitchFamily="2" charset="2"/>
              </a:rPr>
              <a:t> 	  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k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  <a:sym typeface="Symbol" pitchFamily="2" charset="2"/>
              </a:rPr>
              <a:t></a:t>
            </a:r>
            <a:r>
              <a:rPr lang="en-US" altLang="en-US" sz="2400" b="1">
                <a:solidFill>
                  <a:srgbClr val="663300"/>
                </a:solidFill>
                <a:cs typeface="Arial" panose="020B0604020202020204" pitchFamily="34" charset="0"/>
              </a:rPr>
              <a:t> n &lt; 2</a:t>
            </a:r>
            <a:r>
              <a:rPr lang="en-US" altLang="en-US" sz="2400" b="1" baseline="30000">
                <a:solidFill>
                  <a:srgbClr val="663300"/>
                </a:solidFill>
                <a:cs typeface="Arial" panose="020B0604020202020204" pitchFamily="34" charset="0"/>
              </a:rPr>
              <a:t>k+1</a:t>
            </a:r>
            <a:r>
              <a:rPr lang="en-US" altLang="en-US" sz="2400" baseline="30000">
                <a:solidFill>
                  <a:srgbClr val="663300"/>
                </a:solidFill>
                <a:cs typeface="Arial" panose="020B0604020202020204" pitchFamily="34" charset="0"/>
              </a:rPr>
              <a:t>			</a:t>
            </a:r>
            <a:r>
              <a:rPr lang="en-US" altLang="en-US" sz="2400" b="1">
                <a:cs typeface="Arial" panose="020B0604020202020204" pitchFamily="34" charset="0"/>
              </a:rPr>
              <a:t>(3)</a:t>
            </a:r>
            <a:endParaRPr lang="en-US" altLang="en-US" sz="2400" b="1" baseline="300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aseline="30000">
                <a:cs typeface="Arial" panose="020B0604020202020204" pitchFamily="34" charset="0"/>
              </a:rPr>
              <a:t>	</a:t>
            </a:r>
            <a:r>
              <a:rPr lang="en-US" altLang="en-US" sz="2400" i="1">
                <a:solidFill>
                  <a:srgbClr val="009900"/>
                </a:solidFill>
                <a:cs typeface="Arial" panose="020B0604020202020204" pitchFamily="34" charset="0"/>
              </a:rPr>
              <a:t>Based on (3) and Proposition 1</a:t>
            </a:r>
            <a:r>
              <a:rPr lang="en-US" altLang="en-US" sz="2400">
                <a:cs typeface="Arial" panose="020B0604020202020204" pitchFamily="34" charset="0"/>
              </a:rPr>
              <a:t>,  </a:t>
            </a:r>
            <a:r>
              <a:rPr lang="en-US" altLang="en-US" sz="2800">
                <a:cs typeface="Arial" panose="020B0604020202020204" pitchFamily="34" charset="0"/>
              </a:rPr>
              <a:t>k = </a:t>
            </a:r>
            <a:r>
              <a:rPr lang="en-US" altLang="en-US" sz="2400">
                <a:cs typeface="Arial" panose="020B0604020202020204" pitchFamily="34" charset="0"/>
              </a:rPr>
              <a:t>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</a:t>
            </a:r>
            <a:r>
              <a:rPr lang="en-US" altLang="en-US" sz="2800">
                <a:cs typeface="Arial" panose="020B0604020202020204" pitchFamily="34" charset="0"/>
              </a:rPr>
              <a:t>log</a:t>
            </a:r>
            <a:r>
              <a:rPr lang="en-US" altLang="en-US" sz="2800" baseline="-25000">
                <a:cs typeface="Arial" panose="020B0604020202020204" pitchFamily="34" charset="0"/>
              </a:rPr>
              <a:t>2</a:t>
            </a:r>
            <a:r>
              <a:rPr lang="en-US" altLang="en-US" sz="2800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</a:t>
            </a:r>
            <a:r>
              <a:rPr lang="en-US" altLang="en-US" b="1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 </a:t>
            </a:r>
            <a:endParaRPr lang="en-US" altLang="en-US" sz="240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	and the number of binary digits is   </a:t>
            </a:r>
            <a:r>
              <a:rPr lang="en-US" altLang="en-US" b="1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</a:t>
            </a:r>
            <a:r>
              <a:rPr lang="en-US" altLang="en-US" sz="2800" b="1">
                <a:solidFill>
                  <a:schemeClr val="accent2"/>
                </a:solidFill>
                <a:cs typeface="Arial" panose="020B0604020202020204" pitchFamily="34" charset="0"/>
              </a:rPr>
              <a:t>log</a:t>
            </a:r>
            <a:r>
              <a:rPr lang="en-US" altLang="en-US" sz="2800" b="1" baseline="-25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altLang="en-US" sz="2800" b="1" i="1">
                <a:solidFill>
                  <a:schemeClr val="accent2"/>
                </a:solidFill>
                <a:cs typeface="Arial" panose="020B0604020202020204" pitchFamily="34" charset="0"/>
              </a:rPr>
              <a:t>n</a:t>
            </a:r>
            <a:r>
              <a:rPr lang="en-US" altLang="en-US" b="1">
                <a:solidFill>
                  <a:schemeClr val="accent2"/>
                </a:solidFill>
                <a:cs typeface="Arial" panose="020B0604020202020204" pitchFamily="34" charset="0"/>
                <a:sym typeface="Symbol" pitchFamily="2" charset="2"/>
              </a:rPr>
              <a:t> + 1</a:t>
            </a:r>
            <a:r>
              <a:rPr lang="en-US" altLang="en-US" sz="2400" i="1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5877088-C1BA-3D49-98B5-18A27BA4B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Binary Search Algorithm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FA36B4D-071D-7042-BBEE-4258F6051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altLang="en-US" sz="2400"/>
              <a:t>The algorithm searches for an element </a:t>
            </a:r>
            <a:r>
              <a:rPr lang="en-US" altLang="en-US" sz="2400" b="1">
                <a:solidFill>
                  <a:srgbClr val="009900"/>
                </a:solidFill>
              </a:rPr>
              <a:t>x</a:t>
            </a:r>
            <a:r>
              <a:rPr lang="en-US" altLang="en-US" sz="2400"/>
              <a:t> </a:t>
            </a:r>
          </a:p>
          <a:p>
            <a:pPr>
              <a:buFontTx/>
              <a:buNone/>
            </a:pPr>
            <a:r>
              <a:rPr lang="en-US" altLang="en-US" sz="2400"/>
              <a:t>			in an ascending array of elements </a:t>
            </a:r>
            <a:r>
              <a:rPr lang="en-US" altLang="en-US" sz="2400" b="1">
                <a:solidFill>
                  <a:srgbClr val="009900"/>
                </a:solidFill>
              </a:rPr>
              <a:t>a[1],…,a[n] </a:t>
            </a:r>
            <a:r>
              <a:rPr lang="en-US" altLang="en-US" sz="2400" b="1"/>
              <a:t>.</a:t>
            </a:r>
          </a:p>
          <a:p>
            <a:r>
              <a:rPr lang="en-US" altLang="en-US" sz="2400" b="1"/>
              <a:t>Algorithm body:</a:t>
            </a:r>
          </a:p>
          <a:p>
            <a:pPr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>
                <a:solidFill>
                  <a:schemeClr val="accent2"/>
                </a:solidFill>
              </a:rPr>
              <a:t>index</a:t>
            </a:r>
            <a:r>
              <a:rPr lang="en-US" altLang="en-US" sz="2400"/>
              <a:t>:=0, </a:t>
            </a:r>
            <a:r>
              <a:rPr lang="en-US" altLang="en-US" sz="2400">
                <a:solidFill>
                  <a:schemeClr val="accent2"/>
                </a:solidFill>
              </a:rPr>
              <a:t>bot</a:t>
            </a:r>
            <a:r>
              <a:rPr lang="en-US" altLang="en-US" sz="2400"/>
              <a:t>:=1, </a:t>
            </a:r>
            <a:r>
              <a:rPr lang="en-US" altLang="en-US" sz="2400">
                <a:solidFill>
                  <a:schemeClr val="accent2"/>
                </a:solidFill>
              </a:rPr>
              <a:t>top</a:t>
            </a:r>
            <a:r>
              <a:rPr lang="en-US" altLang="en-US" sz="2400"/>
              <a:t>:=n</a:t>
            </a:r>
          </a:p>
          <a:p>
            <a:pPr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b="1"/>
              <a:t>while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chemeClr val="accent2"/>
                </a:solidFill>
              </a:rPr>
              <a:t>top </a:t>
            </a:r>
            <a:r>
              <a:rPr lang="en-US" altLang="en-US" sz="2400">
                <a:cs typeface="Arial" panose="020B0604020202020204" pitchFamily="34" charset="0"/>
              </a:rPr>
              <a:t>≥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bot</a:t>
            </a:r>
            <a:r>
              <a:rPr lang="en-US" altLang="en-US" sz="2400">
                <a:cs typeface="Arial" panose="020B0604020202020204" pitchFamily="34" charset="0"/>
              </a:rPr>
              <a:t>   </a:t>
            </a:r>
            <a:r>
              <a:rPr lang="en-US" altLang="en-US" sz="2400" i="1">
                <a:cs typeface="Arial" panose="020B0604020202020204" pitchFamily="34" charset="0"/>
              </a:rPr>
              <a:t>and</a:t>
            </a:r>
            <a:r>
              <a:rPr lang="en-US" altLang="en-US" sz="2400">
                <a:cs typeface="Arial" panose="020B0604020202020204" pitchFamily="34" charset="0"/>
              </a:rPr>
              <a:t>  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index</a:t>
            </a:r>
            <a:r>
              <a:rPr lang="en-US" altLang="en-US" sz="2400">
                <a:cs typeface="Arial" panose="020B0604020202020204" pitchFamily="34" charset="0"/>
              </a:rPr>
              <a:t>=0</a:t>
            </a:r>
            <a:r>
              <a:rPr lang="en-US" altLang="en-US" sz="2400"/>
              <a:t>)</a:t>
            </a:r>
          </a:p>
          <a:p>
            <a:pPr>
              <a:buFontTx/>
              <a:buNone/>
            </a:pPr>
            <a:r>
              <a:rPr lang="en-US" altLang="en-US" sz="2400"/>
              <a:t>			</a:t>
            </a:r>
            <a:r>
              <a:rPr lang="en-US" altLang="en-US" sz="2400">
                <a:solidFill>
                  <a:schemeClr val="accent2"/>
                </a:solidFill>
              </a:rPr>
              <a:t>mid </a:t>
            </a:r>
            <a:r>
              <a:rPr lang="en-US" altLang="en-US" sz="2400"/>
              <a:t>:= </a:t>
            </a:r>
            <a:r>
              <a:rPr lang="en-US" altLang="en-US" sz="2400">
                <a:sym typeface="Symbol" pitchFamily="2" charset="2"/>
              </a:rPr>
              <a:t> 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bot</a:t>
            </a:r>
            <a:r>
              <a:rPr lang="en-US" altLang="en-US" sz="2400">
                <a:sym typeface="Symbol" pitchFamily="2" charset="2"/>
              </a:rPr>
              <a:t>+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top</a:t>
            </a:r>
            <a:r>
              <a:rPr lang="en-US" altLang="en-US" sz="2400">
                <a:sym typeface="Symbol" pitchFamily="2" charset="2"/>
              </a:rPr>
              <a:t>) / 2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</a:t>
            </a:r>
            <a:r>
              <a:rPr lang="en-US" altLang="en-US" sz="2400" b="1">
                <a:sym typeface="Symbol" pitchFamily="2" charset="2"/>
              </a:rPr>
              <a:t>if</a:t>
            </a:r>
            <a:r>
              <a:rPr lang="en-US" altLang="en-US" sz="2400">
                <a:sym typeface="Symbol" pitchFamily="2" charset="2"/>
              </a:rPr>
              <a:t> a[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mid</a:t>
            </a:r>
            <a:r>
              <a:rPr lang="en-US" altLang="en-US" sz="2400">
                <a:sym typeface="Symbol" pitchFamily="2" charset="2"/>
              </a:rPr>
              <a:t>] =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x</a:t>
            </a:r>
            <a:r>
              <a:rPr lang="en-US" altLang="en-US" sz="2400">
                <a:sym typeface="Symbol" pitchFamily="2" charset="2"/>
              </a:rPr>
              <a:t>   </a:t>
            </a:r>
            <a:r>
              <a:rPr lang="en-US" altLang="en-US" sz="2400" b="1">
                <a:sym typeface="Symbol" pitchFamily="2" charset="2"/>
              </a:rPr>
              <a:t>then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index </a:t>
            </a:r>
            <a:r>
              <a:rPr lang="en-US" altLang="en-US" sz="2400">
                <a:sym typeface="Symbol" pitchFamily="2" charset="2"/>
              </a:rPr>
              <a:t>:=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mid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</a:t>
            </a:r>
            <a:r>
              <a:rPr lang="en-US" altLang="en-US" sz="2400" b="1">
                <a:sym typeface="Symbol" pitchFamily="2" charset="2"/>
              </a:rPr>
              <a:t>if</a:t>
            </a:r>
            <a:r>
              <a:rPr lang="en-US" altLang="en-US" sz="2400">
                <a:sym typeface="Symbol" pitchFamily="2" charset="2"/>
              </a:rPr>
              <a:t> a[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mid</a:t>
            </a:r>
            <a:r>
              <a:rPr lang="en-US" altLang="en-US" sz="2400">
                <a:sym typeface="Symbol" pitchFamily="2" charset="2"/>
              </a:rPr>
              <a:t>] &gt;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x 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</a:t>
            </a:r>
            <a:r>
              <a:rPr lang="en-US" altLang="en-US" sz="2400" b="1">
                <a:sym typeface="Symbol" pitchFamily="2" charset="2"/>
              </a:rPr>
              <a:t>then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top </a:t>
            </a:r>
            <a:r>
              <a:rPr lang="en-US" altLang="en-US" sz="2400">
                <a:sym typeface="Symbol" pitchFamily="2" charset="2"/>
              </a:rPr>
              <a:t>:=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mid</a:t>
            </a:r>
            <a:r>
              <a:rPr lang="en-US" altLang="en-US" sz="2400">
                <a:sym typeface="Symbol" pitchFamily="2" charset="2"/>
              </a:rPr>
              <a:t>-1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</a:t>
            </a:r>
            <a:r>
              <a:rPr lang="en-US" altLang="en-US" sz="2400" b="1">
                <a:sym typeface="Symbol" pitchFamily="2" charset="2"/>
              </a:rPr>
              <a:t>else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bot </a:t>
            </a:r>
            <a:r>
              <a:rPr lang="en-US" altLang="en-US" sz="2400">
                <a:sym typeface="Symbol" pitchFamily="2" charset="2"/>
              </a:rPr>
              <a:t>:=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mid</a:t>
            </a:r>
            <a:r>
              <a:rPr lang="en-US" altLang="en-US" sz="2400">
                <a:sym typeface="Symbol" pitchFamily="2" charset="2"/>
              </a:rPr>
              <a:t>+1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</a:t>
            </a:r>
            <a:r>
              <a:rPr lang="en-US" altLang="en-US" sz="2400" b="1">
                <a:sym typeface="Symbol" pitchFamily="2" charset="2"/>
              </a:rPr>
              <a:t>end while</a:t>
            </a:r>
          </a:p>
          <a:p>
            <a:pPr>
              <a:buFontTx/>
              <a:buNone/>
            </a:pPr>
            <a:r>
              <a:rPr lang="en-US" altLang="en-US" sz="2400" b="1">
                <a:sym typeface="Symbol" pitchFamily="2" charset="2"/>
              </a:rPr>
              <a:t>	Output: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index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 (</a:t>
            </a:r>
            <a:r>
              <a:rPr lang="en-US" altLang="en-US" sz="2400" i="1">
                <a:sym typeface="Symbol" pitchFamily="2" charset="2"/>
              </a:rPr>
              <a:t>If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index</a:t>
            </a:r>
            <a:r>
              <a:rPr lang="en-US" altLang="en-US" sz="2400">
                <a:sym typeface="Symbol" pitchFamily="2" charset="2"/>
              </a:rPr>
              <a:t> has the value 0 </a:t>
            </a:r>
            <a:r>
              <a:rPr lang="en-US" altLang="en-US" sz="2400" i="1">
                <a:sym typeface="Symbol" pitchFamily="2" charset="2"/>
              </a:rPr>
              <a:t>then</a:t>
            </a:r>
            <a:r>
              <a:rPr lang="en-US" altLang="en-US" sz="2400">
                <a:sym typeface="Symbol" pitchFamily="2" charset="2"/>
              </a:rPr>
              <a:t> </a:t>
            </a:r>
            <a:r>
              <a:rPr lang="en-US" altLang="en-US" sz="2400" b="1">
                <a:solidFill>
                  <a:srgbClr val="009900"/>
                </a:solidFill>
                <a:sym typeface="Symbol" pitchFamily="2" charset="2"/>
              </a:rPr>
              <a:t>x</a:t>
            </a:r>
            <a:r>
              <a:rPr lang="en-US" altLang="en-US" sz="2400">
                <a:sym typeface="Symbol" pitchFamily="2" charset="2"/>
              </a:rPr>
              <a:t> is not in the array;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  otherwise,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index</a:t>
            </a:r>
            <a:r>
              <a:rPr lang="en-US" altLang="en-US" sz="2400">
                <a:sym typeface="Symbol" pitchFamily="2" charset="2"/>
              </a:rPr>
              <a:t> gives the index of the array where </a:t>
            </a:r>
            <a:r>
              <a:rPr lang="en-US" altLang="en-US" sz="2400" b="1">
                <a:solidFill>
                  <a:srgbClr val="009900"/>
                </a:solidFill>
                <a:sym typeface="Symbol" pitchFamily="2" charset="2"/>
              </a:rPr>
              <a:t>x</a:t>
            </a:r>
            <a:r>
              <a:rPr lang="en-US" altLang="en-US" sz="2400">
                <a:sym typeface="Symbol" pitchFamily="2" charset="2"/>
              </a:rPr>
              <a:t> is located.)</a:t>
            </a:r>
          </a:p>
          <a:p>
            <a:pPr>
              <a:buFontTx/>
              <a:buNone/>
            </a:pPr>
            <a:endParaRPr lang="en-US" altLang="en-US" sz="2400">
              <a:sym typeface="Symbol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1424</Words>
  <Application>Microsoft Macintosh PowerPoint</Application>
  <PresentationFormat>On-screen Show (4:3)</PresentationFormat>
  <Paragraphs>143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Wingdings</vt:lpstr>
      <vt:lpstr>Default Design</vt:lpstr>
      <vt:lpstr>Efficiency of Algorithms: Analyzing algorithm segments, Insertion sort algorithm  Logarithmic Orders Binary Search Algorithm</vt:lpstr>
      <vt:lpstr>Computing an Order  of an Algorithm Segment</vt:lpstr>
      <vt:lpstr>The Insertion Sort Algorithm</vt:lpstr>
      <vt:lpstr>The Insertion Sort Algorithm: Example</vt:lpstr>
      <vt:lpstr>The Insertion Sort Algorithm: Analysis</vt:lpstr>
      <vt:lpstr>Logarithmic function</vt:lpstr>
      <vt:lpstr>A property of  logarithmic function</vt:lpstr>
      <vt:lpstr>An application of logarithms</vt:lpstr>
      <vt:lpstr>Binary Search Algorithm</vt:lpstr>
      <vt:lpstr>Binary Search Algorithm: Example</vt:lpstr>
      <vt:lpstr>The Efficiency of  the Binary Search Algorithm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of Algorithms</dc:title>
  <dc:creator>vardges</dc:creator>
  <cp:lastModifiedBy>Melkonian, Vardges</cp:lastModifiedBy>
  <cp:revision>42</cp:revision>
  <dcterms:created xsi:type="dcterms:W3CDTF">2002-11-11T16:53:42Z</dcterms:created>
  <dcterms:modified xsi:type="dcterms:W3CDTF">2021-03-21T15:15:17Z</dcterms:modified>
</cp:coreProperties>
</file>