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8"/>
  </p:handoutMasterIdLst>
  <p:sldIdLst>
    <p:sldId id="294" r:id="rId2"/>
    <p:sldId id="295" r:id="rId3"/>
    <p:sldId id="297" r:id="rId4"/>
    <p:sldId id="298" r:id="rId5"/>
    <p:sldId id="299" r:id="rId6"/>
    <p:sldId id="300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50000" autoAdjust="0"/>
  </p:normalViewPr>
  <p:slideViewPr>
    <p:cSldViewPr>
      <p:cViewPr varScale="1">
        <p:scale>
          <a:sx n="105" d="100"/>
          <a:sy n="105" d="100"/>
        </p:scale>
        <p:origin x="13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349FD98-B171-A346-B4C2-D4AEC029B3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66334B5-DC1A-0F42-8464-CF1964A3EC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altLang="en-US"/>
              <a:t>Oct. 28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B642F71-116D-3045-BE10-1AC83FB50A0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AAE7664F-AAF0-8045-9E33-FFE674C2163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38D4807-19ED-2848-B3C1-C846827FC1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83CE-CBB7-9C42-BEC0-D8D116803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5E199-0D30-2F4B-8D07-92707ACC6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D4346-1FAF-6744-B6E4-BFA009C66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3D67-57DE-204D-9767-EDC1BE272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B9310-462A-FB40-A217-497A1A9F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718-2D17-6240-87DF-4359622713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0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C16A-E7ED-D049-817D-2B6DC5AE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5FC6F-9E16-1547-BE71-3B5A4B732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FAEF2-12E3-8B46-B643-F94F32D75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A7D81-5386-FF4F-9D5F-493B5EF14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2A652-D943-8044-8FAF-72CD8564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B32EF-E75E-F748-B236-AE09A815FC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61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D2E2C7-87BE-994B-B1BE-3C55424675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6EFDB-E54D-4F4A-8701-AC46AB68A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3D37B-EE88-6844-A00A-5691855F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71D1-DE62-9547-B48E-9BAA9005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D6189-E6D9-914B-8847-D2199B49B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BFC30-15D9-A848-8E9F-3CF48FF12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87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9246-CE31-F048-8209-DEEB899B6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49BD9-1211-7A45-9B87-49025AB0B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CDD12-88FF-0843-90BA-AFB6A9A0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09180-DFBD-7C4B-9A25-BA5C0BCA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32AD8-A5F1-B846-BBC5-DB7E2B9E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15791-07BD-7749-9159-FBE253EFDF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18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1F3E-2EB1-024A-B9E2-EDC34D0DD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C0796-F4C5-3A4F-9E6C-FA7CA5CE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8FD6-7B9A-6642-9948-9EB807DC6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D8ED5-3944-554C-A114-064E41FF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8FDD7-4D85-EA4A-8D75-E3A096E2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76940-81A1-5246-8244-E70A23E2C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15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9B50-2B81-5D4F-933E-E5C390CB3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FF408-B891-B24A-B847-65B1F8A3D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6C079-3F0B-1048-BF01-B2087CB15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12BE0-AE00-4048-B395-1CFD72DB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9FF2F-A5C5-F94F-B3FC-9C5BDADB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CCF3-EBA5-AA42-8C6C-55F727AC2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EB276-12CF-814D-9F83-2D2460CC34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A58D-CAF7-8D44-B299-75816AB1E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3D0E9-5DF6-0A4E-8FA2-C5C50AF3B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1587A-2E02-1242-B807-D76BBF85D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B8458-38F3-E644-996B-E5850C8BA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37232-60C7-4C4C-B172-C92E493F2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A1E5D-85AA-0149-A03C-1C7B2AA1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799C7B-32B4-0640-9120-0CFA492B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8CEB7-836F-7940-BDB1-82D2E1A3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AF2D2-584B-9D45-B30F-13C0A8F9B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62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9686C-EFFE-6B4D-B695-05DCEA0F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1F7D4D-9ABE-1849-B03E-07051AC48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3DCDEE-0235-B64C-B4C5-5E2D2934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1DCD9-3142-CF41-8E6F-F7606242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ABED2-6688-7B48-A52A-72ED3BA8A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41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F10706-7F91-5D4F-8609-7DF13D7D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0D8741-BA1A-2148-8C53-CC278BC0B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EE054-986C-B84A-BFCE-6BD1DC23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57206-3DCB-7C40-819B-7DA3074DB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69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9A0E-C93A-8A4D-B92D-7CC9EE9D0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96D5-593D-1040-9046-35840AFEC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6B8D5-3834-7A4E-9DBA-BCA9702AA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13F29-C87D-C148-934B-8C44F511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39D05-AA42-654A-A28D-C57EEB71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8D3AB-33CE-6D46-B2AC-BAAE28AA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5B349-A9E9-C54B-9D71-02CCBA785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11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AB30-9CA9-544C-B08F-2DD2E3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ED2891-34CE-624C-9D6B-2CAC29E6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7D97A-FB01-524E-8DEF-E64CFCFC5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ECD71-B034-F845-8DC2-8D09A1BA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5F877-5A24-8E4B-A971-DCA17381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3AEBE-6CE0-A346-B4E5-805B6CD04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DB0A2-EF12-AA4C-82F9-5A2320B9B0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19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808E23-60FD-F24E-B8C2-4E5A95BDA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2872C2-0BEC-0446-A238-7EAF8E07A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D81582-956D-024C-81D6-B3993E3A9D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C42940-DCFB-624F-9971-610378E183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DA670B-55E8-D744-9CC3-4D7C865731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D2625A-C342-494E-84D5-2686D4E787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432FD200-6C5E-BD4A-826B-386B80140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02550" cy="944563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An Application of Maximum Flow: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The Baseball Elimination Problem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D1F07712-2BDB-9C43-9E3B-7D2ADE5B4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44563"/>
            <a:ext cx="9144000" cy="5913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We are given the following tournament situation: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	Note:</a:t>
            </a:r>
            <a:r>
              <a:rPr lang="en-US" altLang="en-US" sz="2400"/>
              <a:t> No ties are allowed. Each win gives one point.</a:t>
            </a:r>
          </a:p>
          <a:p>
            <a:pPr>
              <a:lnSpc>
                <a:spcPct val="90000"/>
              </a:lnSpc>
            </a:pPr>
            <a:r>
              <a:rPr lang="en-US" altLang="en-US" sz="2400" b="1"/>
              <a:t>Question:</a:t>
            </a:r>
            <a:r>
              <a:rPr lang="en-US" altLang="en-US" sz="2400"/>
              <a:t> Is Harvard eliminated or not?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(A team is eliminated if it can’t be the first or tied for the first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           	      at the end of the tournament).</a:t>
            </a:r>
          </a:p>
        </p:txBody>
      </p:sp>
      <p:graphicFrame>
        <p:nvGraphicFramePr>
          <p:cNvPr id="97555" name="Group 275">
            <a:extLst>
              <a:ext uri="{FF2B5EF4-FFF2-40B4-BE49-F238E27FC236}">
                <a16:creationId xmlns:a16="http://schemas.microsoft.com/office/drawing/2014/main" id="{A4AE9016-014A-C643-8A43-E19E2FBC0416}"/>
              </a:ext>
            </a:extLst>
          </p:cNvPr>
          <p:cNvGraphicFramePr>
            <a:graphicFrameLocks noGrp="1"/>
          </p:cNvGraphicFramePr>
          <p:nvPr/>
        </p:nvGraphicFramePr>
        <p:xfrm>
          <a:off x="863600" y="1412875"/>
          <a:ext cx="6672263" cy="3443289"/>
        </p:xfrm>
        <a:graphic>
          <a:graphicData uri="http://schemas.openxmlformats.org/drawingml/2006/table">
            <a:tbl>
              <a:tblPr/>
              <a:tblGrid>
                <a:gridCol w="1235075">
                  <a:extLst>
                    <a:ext uri="{9D8B030D-6E8A-4147-A177-3AD203B41FA5}">
                      <a16:colId xmlns:a16="http://schemas.microsoft.com/office/drawing/2014/main" val="429132999"/>
                    </a:ext>
                  </a:extLst>
                </a:gridCol>
                <a:gridCol w="1023938">
                  <a:extLst>
                    <a:ext uri="{9D8B030D-6E8A-4147-A177-3AD203B41FA5}">
                      <a16:colId xmlns:a16="http://schemas.microsoft.com/office/drawing/2014/main" val="3811034805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4282723323"/>
                    </a:ext>
                  </a:extLst>
                </a:gridCol>
                <a:gridCol w="884237">
                  <a:extLst>
                    <a:ext uri="{9D8B030D-6E8A-4147-A177-3AD203B41FA5}">
                      <a16:colId xmlns:a16="http://schemas.microsoft.com/office/drawing/2014/main" val="262435526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968152686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val="246813193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278930591"/>
                    </a:ext>
                  </a:extLst>
                </a:gridCol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w(i)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g(i)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g(i,j)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250706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Wins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play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290989"/>
                  </a:ext>
                </a:extLst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Yale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056675"/>
                  </a:ext>
                </a:extLst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Harvard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665426"/>
                  </a:ext>
                </a:extLst>
              </a:tr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Cornell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626554"/>
                  </a:ext>
                </a:extLst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763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3550C6AA-507D-FF47-A910-2BBDFEDD9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The Baseball Elimination Problem: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Preliminary Analysis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0D2C5541-E3A6-0C48-B353-FC83908F5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44563"/>
            <a:ext cx="9144000" cy="59134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400"/>
              <a:t>The maximum number of points Harvard can get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 b="1">
                <a:solidFill>
                  <a:schemeClr val="accent2"/>
                </a:solidFill>
              </a:rPr>
              <a:t>W = 29 + 4 = 33</a:t>
            </a:r>
            <a:r>
              <a:rPr lang="en-US" altLang="en-US" sz="2400" b="1"/>
              <a:t> </a:t>
            </a:r>
            <a:r>
              <a:rPr lang="en-US" altLang="en-US" sz="2400"/>
              <a:t>	(</a:t>
            </a:r>
            <a:r>
              <a:rPr lang="en-US" altLang="en-US" sz="2400" i="1"/>
              <a:t>by winning all its games</a:t>
            </a:r>
            <a:r>
              <a:rPr lang="en-US" altLang="en-US" sz="24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Suppose Harvard wins all its remaining games.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 	It will not be eliminated </a:t>
            </a:r>
            <a:r>
              <a:rPr lang="en-US" altLang="en-US" sz="2400" i="1"/>
              <a:t>if  and only if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Brown has no more than </a:t>
            </a:r>
            <a:r>
              <a:rPr lang="en-US" altLang="en-US" sz="2000" b="1">
                <a:solidFill>
                  <a:schemeClr val="accent2"/>
                </a:solidFill>
              </a:rPr>
              <a:t>u(B) </a:t>
            </a:r>
            <a:r>
              <a:rPr lang="en-US" altLang="en-US" sz="2000">
                <a:solidFill>
                  <a:schemeClr val="accent2"/>
                </a:solidFill>
              </a:rPr>
              <a:t>= W-w(B) = 33-27 = </a:t>
            </a:r>
            <a:r>
              <a:rPr lang="en-US" altLang="en-US" sz="2000" b="1">
                <a:solidFill>
                  <a:schemeClr val="accent2"/>
                </a:solidFill>
              </a:rPr>
              <a:t>6</a:t>
            </a:r>
            <a:r>
              <a:rPr lang="en-US" altLang="en-US" sz="2000"/>
              <a:t> wins in the remaining games;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Cornell has no more than </a:t>
            </a:r>
            <a:r>
              <a:rPr lang="en-US" altLang="en-US" sz="2000" b="1">
                <a:solidFill>
                  <a:schemeClr val="accent2"/>
                </a:solidFill>
              </a:rPr>
              <a:t>u(C) </a:t>
            </a:r>
            <a:r>
              <a:rPr lang="en-US" altLang="en-US" sz="2000">
                <a:solidFill>
                  <a:schemeClr val="accent2"/>
                </a:solidFill>
              </a:rPr>
              <a:t>= W-w(C) = 33-28 = </a:t>
            </a:r>
            <a:r>
              <a:rPr lang="en-US" altLang="en-US" sz="2000" b="1">
                <a:solidFill>
                  <a:schemeClr val="accent2"/>
                </a:solidFill>
              </a:rPr>
              <a:t>5</a:t>
            </a:r>
            <a:r>
              <a:rPr lang="en-US" altLang="en-US" sz="2000"/>
              <a:t> wins in the remaining games;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Yale has no more than </a:t>
            </a:r>
            <a:r>
              <a:rPr lang="en-US" altLang="en-US" sz="2000" b="1">
                <a:solidFill>
                  <a:schemeClr val="accent2"/>
                </a:solidFill>
              </a:rPr>
              <a:t>u(Y)</a:t>
            </a:r>
            <a:r>
              <a:rPr lang="en-US" altLang="en-US" sz="2000">
                <a:solidFill>
                  <a:schemeClr val="accent2"/>
                </a:solidFill>
              </a:rPr>
              <a:t> = W-w(Y) = 33-33 = </a:t>
            </a:r>
            <a:r>
              <a:rPr lang="en-US" altLang="en-US" sz="2000" b="1">
                <a:solidFill>
                  <a:schemeClr val="accent2"/>
                </a:solidFill>
              </a:rPr>
              <a:t>0</a:t>
            </a:r>
            <a:r>
              <a:rPr lang="en-US" altLang="en-US" sz="2000"/>
              <a:t> wins in the remaining games.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Let </a:t>
            </a:r>
            <a:r>
              <a:rPr lang="en-US" altLang="en-US" sz="2400" b="1">
                <a:solidFill>
                  <a:schemeClr val="accent2"/>
                </a:solidFill>
              </a:rPr>
              <a:t>P</a:t>
            </a:r>
            <a:r>
              <a:rPr lang="en-US" altLang="en-US" sz="2400" b="1"/>
              <a:t> </a:t>
            </a:r>
            <a:r>
              <a:rPr lang="en-US" altLang="en-US" sz="2400"/>
              <a:t>be the set of all the teams other than Harvard: </a:t>
            </a:r>
            <a:r>
              <a:rPr lang="en-US" altLang="en-US" sz="2400" b="1">
                <a:solidFill>
                  <a:schemeClr val="accent2"/>
                </a:solidFill>
              </a:rPr>
              <a:t>P</a:t>
            </a:r>
            <a:r>
              <a:rPr lang="en-US" altLang="en-US" sz="2400">
                <a:solidFill>
                  <a:schemeClr val="accent2"/>
                </a:solidFill>
              </a:rPr>
              <a:t> = {Y, C, B}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Let </a:t>
            </a:r>
            <a:r>
              <a:rPr lang="en-US" altLang="en-US" sz="2400" b="1">
                <a:solidFill>
                  <a:schemeClr val="accent2"/>
                </a:solidFill>
              </a:rPr>
              <a:t>Q</a:t>
            </a:r>
            <a:r>
              <a:rPr lang="en-US" altLang="en-US" sz="2400"/>
              <a:t> be the set of all possible pairs of P-teams:</a:t>
            </a:r>
            <a:endParaRPr lang="en-US" altLang="en-US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	</a:t>
            </a:r>
            <a:r>
              <a:rPr lang="en-US" altLang="en-US" sz="2400" b="1">
                <a:solidFill>
                  <a:schemeClr val="accent2"/>
                </a:solidFill>
              </a:rPr>
              <a:t>Q</a:t>
            </a:r>
            <a:r>
              <a:rPr lang="en-US" altLang="en-US" sz="2400">
                <a:solidFill>
                  <a:schemeClr val="accent2"/>
                </a:solidFill>
              </a:rPr>
              <a:t> = { (Y,C),  (Y,B),  (C,B) }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total number of games to be played between P-teams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 </a:t>
            </a:r>
            <a:r>
              <a:rPr lang="en-US" altLang="en-US" sz="2400" b="1">
                <a:solidFill>
                  <a:schemeClr val="accent2"/>
                </a:solidFill>
              </a:rPr>
              <a:t>G </a:t>
            </a:r>
            <a:r>
              <a:rPr lang="en-US" altLang="en-US" sz="2400">
                <a:solidFill>
                  <a:schemeClr val="accent2"/>
                </a:solidFill>
              </a:rPr>
              <a:t>= 6+1+1 =</a:t>
            </a:r>
            <a:r>
              <a:rPr lang="en-US" altLang="en-US" sz="2400" b="1">
                <a:solidFill>
                  <a:schemeClr val="accent2"/>
                </a:solidFill>
              </a:rPr>
              <a:t> 8</a:t>
            </a:r>
            <a:r>
              <a:rPr lang="en-US" altLang="en-US" sz="2400" b="1"/>
              <a:t> .</a:t>
            </a: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2" name="Rectangle 10">
            <a:extLst>
              <a:ext uri="{FF2B5EF4-FFF2-40B4-BE49-F238E27FC236}">
                <a16:creationId xmlns:a16="http://schemas.microsoft.com/office/drawing/2014/main" id="{9E49793B-119A-B74F-ACD4-3273F98D4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en-US" altLang="en-US" sz="2400">
                <a:solidFill>
                  <a:srgbClr val="663300"/>
                </a:solidFill>
                <a:latin typeface="Comic Sans MS" panose="030F0902030302020204" pitchFamily="66" charset="0"/>
              </a:rPr>
              <a:t>Solving the Baseball Elimination Problem via Maximum Flow</a:t>
            </a:r>
          </a:p>
        </p:txBody>
      </p:sp>
      <p:sp>
        <p:nvSpPr>
          <p:cNvPr id="100363" name="Rectangle 11">
            <a:extLst>
              <a:ext uri="{FF2B5EF4-FFF2-40B4-BE49-F238E27FC236}">
                <a16:creationId xmlns:a16="http://schemas.microsoft.com/office/drawing/2014/main" id="{302BB968-DB4D-4941-9783-4427C6FED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12763"/>
            <a:ext cx="9144000" cy="6345237"/>
          </a:xfrm>
        </p:spPr>
        <p:txBody>
          <a:bodyPr/>
          <a:lstStyle/>
          <a:p>
            <a:r>
              <a:rPr lang="en-US" altLang="en-US" sz="2000">
                <a:sym typeface="Symbol" pitchFamily="2" charset="2"/>
              </a:rPr>
              <a:t>The baseball elimination problem can be solved by creating and solving a related instance of maximum flow problem: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source node O</a:t>
            </a:r>
            <a:r>
              <a:rPr lang="en-US" altLang="en-US" sz="2000">
                <a:sym typeface="Symbol" pitchFamily="2" charset="2"/>
              </a:rPr>
              <a:t> (all the games originate here).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node for each pair from Q</a:t>
            </a:r>
            <a:r>
              <a:rPr lang="en-US" altLang="en-US" sz="2000">
                <a:sym typeface="Symbol" pitchFamily="2" charset="2"/>
              </a:rPr>
              <a:t>; for each Q-node (i, j), add an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arc from O to (i, j)</a:t>
            </a:r>
            <a:r>
              <a:rPr lang="en-US" altLang="en-US" sz="2000">
                <a:sym typeface="Symbol" pitchFamily="2" charset="2"/>
              </a:rPr>
              <a:t>; the arc’s capacity is the number of games to be played between i and j. 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node for each team from P</a:t>
            </a:r>
            <a:r>
              <a:rPr lang="en-US" altLang="en-US" sz="2000">
                <a:sym typeface="Symbol" pitchFamily="2" charset="2"/>
              </a:rPr>
              <a:t>; for each Q-node (i, j), add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arcs from (i ,j) to P-nodes i and j</a:t>
            </a:r>
            <a:r>
              <a:rPr lang="en-US" altLang="en-US" sz="2000">
                <a:sym typeface="Symbol" pitchFamily="2" charset="2"/>
              </a:rPr>
              <a:t>; cap( (i,j)i ) = cap( (i,j)j ) = cap( O (i,j) ) 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sink node T</a:t>
            </a:r>
            <a:r>
              <a:rPr lang="en-US" altLang="en-US" sz="2000">
                <a:sym typeface="Symbol" pitchFamily="2" charset="2"/>
              </a:rPr>
              <a:t> (the wins of the teams are recorded here).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Add an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arc from any P-node j to T</a:t>
            </a:r>
            <a:r>
              <a:rPr lang="en-US" altLang="en-US" sz="2000">
                <a:sym typeface="Symbol" pitchFamily="2" charset="2"/>
              </a:rPr>
              <a:t>; the capacity of the arc is u(j) .</a:t>
            </a:r>
          </a:p>
          <a:p>
            <a:pPr lvl="1"/>
            <a:endParaRPr lang="en-US" altLang="en-US" sz="2000">
              <a:sym typeface="Symbol" pitchFamily="2" charset="2"/>
            </a:endParaRPr>
          </a:p>
        </p:txBody>
      </p:sp>
      <p:sp>
        <p:nvSpPr>
          <p:cNvPr id="100392" name="Text Box 40">
            <a:extLst>
              <a:ext uri="{FF2B5EF4-FFF2-40B4-BE49-F238E27FC236}">
                <a16:creationId xmlns:a16="http://schemas.microsoft.com/office/drawing/2014/main" id="{14403455-592F-A646-951B-94FA5B7C7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58420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0394" name="Text Box 42">
            <a:extLst>
              <a:ext uri="{FF2B5EF4-FFF2-40B4-BE49-F238E27FC236}">
                <a16:creationId xmlns:a16="http://schemas.microsoft.com/office/drawing/2014/main" id="{6FD4F579-8E18-DB43-94F7-478A9B55A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52657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0397" name="Text Box 45">
            <a:extLst>
              <a:ext uri="{FF2B5EF4-FFF2-40B4-BE49-F238E27FC236}">
                <a16:creationId xmlns:a16="http://schemas.microsoft.com/office/drawing/2014/main" id="{3A7A76B9-0FE5-324E-9433-E63EE73B5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760913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grpSp>
        <p:nvGrpSpPr>
          <p:cNvPr id="100434" name="Group 82">
            <a:extLst>
              <a:ext uri="{FF2B5EF4-FFF2-40B4-BE49-F238E27FC236}">
                <a16:creationId xmlns:a16="http://schemas.microsoft.com/office/drawing/2014/main" id="{923700F6-470B-2946-8454-81B15353D102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3608388"/>
            <a:ext cx="576263" cy="2870200"/>
            <a:chOff x="2154" y="2273"/>
            <a:chExt cx="363" cy="1808"/>
          </a:xfrm>
        </p:grpSpPr>
        <p:sp>
          <p:nvSpPr>
            <p:cNvPr id="100390" name="Text Box 38">
              <a:extLst>
                <a:ext uri="{FF2B5EF4-FFF2-40B4-BE49-F238E27FC236}">
                  <a16:creationId xmlns:a16="http://schemas.microsoft.com/office/drawing/2014/main" id="{C48B0DE6-9C32-E248-B64C-B5AA8CE39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8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00391" name="Text Box 39">
              <a:extLst>
                <a:ext uri="{FF2B5EF4-FFF2-40B4-BE49-F238E27FC236}">
                  <a16:creationId xmlns:a16="http://schemas.microsoft.com/office/drawing/2014/main" id="{2141B529-D20F-A342-8C24-998F53A48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356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00393" name="Text Box 41">
              <a:extLst>
                <a:ext uri="{FF2B5EF4-FFF2-40B4-BE49-F238E27FC236}">
                  <a16:creationId xmlns:a16="http://schemas.microsoft.com/office/drawing/2014/main" id="{BE4D09B9-E86C-CA49-B082-3FAA3634C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250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100395" name="Text Box 43">
              <a:extLst>
                <a:ext uri="{FF2B5EF4-FFF2-40B4-BE49-F238E27FC236}">
                  <a16:creationId xmlns:a16="http://schemas.microsoft.com/office/drawing/2014/main" id="{F8076A05-4CFC-D645-B838-EC9B77015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8" y="227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100396" name="Text Box 44">
              <a:extLst>
                <a:ext uri="{FF2B5EF4-FFF2-40B4-BE49-F238E27FC236}">
                  <a16:creationId xmlns:a16="http://schemas.microsoft.com/office/drawing/2014/main" id="{5F99BA41-A6FF-EA45-AF47-5B6F628DE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00398" name="Text Box 46">
              <a:extLst>
                <a:ext uri="{FF2B5EF4-FFF2-40B4-BE49-F238E27FC236}">
                  <a16:creationId xmlns:a16="http://schemas.microsoft.com/office/drawing/2014/main" id="{53D2EE87-7EEB-D449-B73E-D72572DF0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8" y="379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</p:grpSp>
      <p:sp>
        <p:nvSpPr>
          <p:cNvPr id="100399" name="Text Box 47">
            <a:extLst>
              <a:ext uri="{FF2B5EF4-FFF2-40B4-BE49-F238E27FC236}">
                <a16:creationId xmlns:a16="http://schemas.microsoft.com/office/drawing/2014/main" id="{F43A230F-9CF0-9344-9ED7-BB6785EFD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37893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00400" name="Text Box 48">
            <a:extLst>
              <a:ext uri="{FF2B5EF4-FFF2-40B4-BE49-F238E27FC236}">
                <a16:creationId xmlns:a16="http://schemas.microsoft.com/office/drawing/2014/main" id="{A1793E2C-6D38-5A4B-9DB7-BA37E5A6B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8688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0401" name="Text Box 49">
            <a:extLst>
              <a:ext uri="{FF2B5EF4-FFF2-40B4-BE49-F238E27FC236}">
                <a16:creationId xmlns:a16="http://schemas.microsoft.com/office/drawing/2014/main" id="{DAFE3775-2C81-964F-B77D-B2CC7B34C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45085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grpSp>
        <p:nvGrpSpPr>
          <p:cNvPr id="100412" name="Group 60">
            <a:extLst>
              <a:ext uri="{FF2B5EF4-FFF2-40B4-BE49-F238E27FC236}">
                <a16:creationId xmlns:a16="http://schemas.microsoft.com/office/drawing/2014/main" id="{DA2EBCE4-57AE-6541-AA17-FEB61814751E}"/>
              </a:ext>
            </a:extLst>
          </p:cNvPr>
          <p:cNvGrpSpPr>
            <a:grpSpLocks/>
          </p:cNvGrpSpPr>
          <p:nvPr/>
        </p:nvGrpSpPr>
        <p:grpSpPr bwMode="auto">
          <a:xfrm>
            <a:off x="2808288" y="3716338"/>
            <a:ext cx="755650" cy="2930525"/>
            <a:chOff x="1769" y="2341"/>
            <a:chExt cx="476" cy="1846"/>
          </a:xfrm>
        </p:grpSpPr>
        <p:sp>
          <p:nvSpPr>
            <p:cNvPr id="100358" name="Oval 6">
              <a:extLst>
                <a:ext uri="{FF2B5EF4-FFF2-40B4-BE49-F238E27FC236}">
                  <a16:creationId xmlns:a16="http://schemas.microsoft.com/office/drawing/2014/main" id="{5398E0E5-98E1-E74D-BCD8-AF1C25CAF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770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2" name="Oval 50">
              <a:extLst>
                <a:ext uri="{FF2B5EF4-FFF2-40B4-BE49-F238E27FC236}">
                  <a16:creationId xmlns:a16="http://schemas.microsoft.com/office/drawing/2014/main" id="{153C050C-06F5-0E44-8F19-B72D36791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067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3" name="Oval 51">
              <a:extLst>
                <a:ext uri="{FF2B5EF4-FFF2-40B4-BE49-F238E27FC236}">
                  <a16:creationId xmlns:a16="http://schemas.microsoft.com/office/drawing/2014/main" id="{8B9DECF6-A16E-F84C-AF55-E3E880328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341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6" name="Text Box 54">
              <a:extLst>
                <a:ext uri="{FF2B5EF4-FFF2-40B4-BE49-F238E27FC236}">
                  <a16:creationId xmlns:a16="http://schemas.microsoft.com/office/drawing/2014/main" id="{3DFC936C-3B4B-D446-B7D4-8284C431C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409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Y,C</a:t>
              </a:r>
            </a:p>
          </p:txBody>
        </p:sp>
        <p:sp>
          <p:nvSpPr>
            <p:cNvPr id="100407" name="Text Box 55">
              <a:extLst>
                <a:ext uri="{FF2B5EF4-FFF2-40B4-BE49-F238E27FC236}">
                  <a16:creationId xmlns:a16="http://schemas.microsoft.com/office/drawing/2014/main" id="{F55DD810-6449-9C41-8460-BBC3A203F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13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Y,B</a:t>
              </a:r>
            </a:p>
          </p:txBody>
        </p:sp>
        <p:sp>
          <p:nvSpPr>
            <p:cNvPr id="100408" name="Text Box 56">
              <a:extLst>
                <a:ext uri="{FF2B5EF4-FFF2-40B4-BE49-F238E27FC236}">
                  <a16:creationId xmlns:a16="http://schemas.microsoft.com/office/drawing/2014/main" id="{EA351F18-EBFD-1F48-ABF6-5ABBF417AC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816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C,B</a:t>
              </a:r>
            </a:p>
          </p:txBody>
        </p:sp>
      </p:grpSp>
      <p:grpSp>
        <p:nvGrpSpPr>
          <p:cNvPr id="100413" name="Group 61">
            <a:extLst>
              <a:ext uri="{FF2B5EF4-FFF2-40B4-BE49-F238E27FC236}">
                <a16:creationId xmlns:a16="http://schemas.microsoft.com/office/drawing/2014/main" id="{FDECE55A-A48F-3542-94E3-A5DECC5862BE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716338"/>
            <a:ext cx="701675" cy="2925762"/>
            <a:chOff x="3379" y="2341"/>
            <a:chExt cx="442" cy="1843"/>
          </a:xfrm>
        </p:grpSpPr>
        <p:sp>
          <p:nvSpPr>
            <p:cNvPr id="100359" name="Oval 7">
              <a:extLst>
                <a:ext uri="{FF2B5EF4-FFF2-40B4-BE49-F238E27FC236}">
                  <a16:creationId xmlns:a16="http://schemas.microsoft.com/office/drawing/2014/main" id="{4673FDA3-F7E1-EE42-B8C0-EEE7CB666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2341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4" name="Oval 52">
              <a:extLst>
                <a:ext uri="{FF2B5EF4-FFF2-40B4-BE49-F238E27FC236}">
                  <a16:creationId xmlns:a16="http://schemas.microsoft.com/office/drawing/2014/main" id="{1F831718-4F6A-F94E-9C44-9248FCCC8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3090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5" name="Oval 53">
              <a:extLst>
                <a:ext uri="{FF2B5EF4-FFF2-40B4-BE49-F238E27FC236}">
                  <a16:creationId xmlns:a16="http://schemas.microsoft.com/office/drawing/2014/main" id="{67BD8247-FA3E-A044-B84F-63C915A26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3816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9" name="Text Box 57">
              <a:extLst>
                <a:ext uri="{FF2B5EF4-FFF2-40B4-BE49-F238E27FC236}">
                  <a16:creationId xmlns:a16="http://schemas.microsoft.com/office/drawing/2014/main" id="{17CADBF0-AA06-B946-8491-67D25BF2D0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236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00410" name="Text Box 58">
              <a:extLst>
                <a:ext uri="{FF2B5EF4-FFF2-40B4-BE49-F238E27FC236}">
                  <a16:creationId xmlns:a16="http://schemas.microsoft.com/office/drawing/2014/main" id="{70AA0DB6-AD8C-A242-B42F-A9160CE3D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11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0411" name="Text Box 59">
              <a:extLst>
                <a:ext uri="{FF2B5EF4-FFF2-40B4-BE49-F238E27FC236}">
                  <a16:creationId xmlns:a16="http://schemas.microsoft.com/office/drawing/2014/main" id="{54AEFD3C-2BF3-164B-A3E0-EE93CC7E1D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86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0418" name="Group 66">
            <a:extLst>
              <a:ext uri="{FF2B5EF4-FFF2-40B4-BE49-F238E27FC236}">
                <a16:creationId xmlns:a16="http://schemas.microsoft.com/office/drawing/2014/main" id="{0F3C99E9-3E43-E240-BEB2-AB87D8444F75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941888"/>
            <a:ext cx="719137" cy="682625"/>
            <a:chOff x="295" y="3113"/>
            <a:chExt cx="453" cy="430"/>
          </a:xfrm>
        </p:grpSpPr>
        <p:sp>
          <p:nvSpPr>
            <p:cNvPr id="100414" name="Oval 62">
              <a:extLst>
                <a:ext uri="{FF2B5EF4-FFF2-40B4-BE49-F238E27FC236}">
                  <a16:creationId xmlns:a16="http://schemas.microsoft.com/office/drawing/2014/main" id="{E79C5033-B4A4-AA43-ABD8-D627D847D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113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6" name="Text Box 64">
              <a:extLst>
                <a:ext uri="{FF2B5EF4-FFF2-40B4-BE49-F238E27FC236}">
                  <a16:creationId xmlns:a16="http://schemas.microsoft.com/office/drawing/2014/main" id="{91771513-05D3-E74A-A914-6130C1F9C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158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O</a:t>
              </a:r>
            </a:p>
          </p:txBody>
        </p:sp>
      </p:grpSp>
      <p:grpSp>
        <p:nvGrpSpPr>
          <p:cNvPr id="100419" name="Group 67">
            <a:extLst>
              <a:ext uri="{FF2B5EF4-FFF2-40B4-BE49-F238E27FC236}">
                <a16:creationId xmlns:a16="http://schemas.microsoft.com/office/drawing/2014/main" id="{734FB17B-243D-D843-9BC5-1011EC1EA6CC}"/>
              </a:ext>
            </a:extLst>
          </p:cNvPr>
          <p:cNvGrpSpPr>
            <a:grpSpLocks/>
          </p:cNvGrpSpPr>
          <p:nvPr/>
        </p:nvGrpSpPr>
        <p:grpSpPr bwMode="auto">
          <a:xfrm>
            <a:off x="7559675" y="4833938"/>
            <a:ext cx="719138" cy="682625"/>
            <a:chOff x="4762" y="3045"/>
            <a:chExt cx="453" cy="430"/>
          </a:xfrm>
        </p:grpSpPr>
        <p:sp>
          <p:nvSpPr>
            <p:cNvPr id="100415" name="Oval 63">
              <a:extLst>
                <a:ext uri="{FF2B5EF4-FFF2-40B4-BE49-F238E27FC236}">
                  <a16:creationId xmlns:a16="http://schemas.microsoft.com/office/drawing/2014/main" id="{7FDEA71B-DF6B-C645-BB13-FCABC3F18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" y="3045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7" name="Text Box 65">
              <a:extLst>
                <a:ext uri="{FF2B5EF4-FFF2-40B4-BE49-F238E27FC236}">
                  <a16:creationId xmlns:a16="http://schemas.microsoft.com/office/drawing/2014/main" id="{C6ECEE0E-A4C7-5D4F-9832-92D57354DE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3090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T</a:t>
              </a:r>
            </a:p>
          </p:txBody>
        </p:sp>
      </p:grpSp>
      <p:grpSp>
        <p:nvGrpSpPr>
          <p:cNvPr id="100432" name="Group 80">
            <a:extLst>
              <a:ext uri="{FF2B5EF4-FFF2-40B4-BE49-F238E27FC236}">
                <a16:creationId xmlns:a16="http://schemas.microsoft.com/office/drawing/2014/main" id="{9235B02D-D455-2E48-8F22-D9335D2C187D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4149725"/>
            <a:ext cx="1800225" cy="2051050"/>
            <a:chOff x="680" y="2614"/>
            <a:chExt cx="1134" cy="1292"/>
          </a:xfrm>
        </p:grpSpPr>
        <p:sp>
          <p:nvSpPr>
            <p:cNvPr id="100420" name="Line 68">
              <a:extLst>
                <a:ext uri="{FF2B5EF4-FFF2-40B4-BE49-F238E27FC236}">
                  <a16:creationId xmlns:a16="http://schemas.microsoft.com/office/drawing/2014/main" id="{00D167B3-E064-874B-AE1B-2538360CC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3" y="2614"/>
              <a:ext cx="111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1" name="Line 69">
              <a:extLst>
                <a:ext uri="{FF2B5EF4-FFF2-40B4-BE49-F238E27FC236}">
                  <a16:creationId xmlns:a16="http://schemas.microsoft.com/office/drawing/2014/main" id="{6D013132-FCEB-204D-B383-1CA3109BD6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8" y="3294"/>
              <a:ext cx="102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2" name="Line 70">
              <a:extLst>
                <a:ext uri="{FF2B5EF4-FFF2-40B4-BE49-F238E27FC236}">
                  <a16:creationId xmlns:a16="http://schemas.microsoft.com/office/drawing/2014/main" id="{B07EDA29-CCDC-0F4E-9412-05927644F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0" y="3475"/>
              <a:ext cx="1089" cy="4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433" name="Group 81">
            <a:extLst>
              <a:ext uri="{FF2B5EF4-FFF2-40B4-BE49-F238E27FC236}">
                <a16:creationId xmlns:a16="http://schemas.microsoft.com/office/drawing/2014/main" id="{D40BC42E-1681-D94F-BEBA-128F5B4FEE9D}"/>
              </a:ext>
            </a:extLst>
          </p:cNvPr>
          <p:cNvGrpSpPr>
            <a:grpSpLocks/>
          </p:cNvGrpSpPr>
          <p:nvPr/>
        </p:nvGrpSpPr>
        <p:grpSpPr bwMode="auto">
          <a:xfrm>
            <a:off x="3455988" y="4005263"/>
            <a:ext cx="1979612" cy="2447925"/>
            <a:chOff x="2177" y="2523"/>
            <a:chExt cx="1247" cy="1542"/>
          </a:xfrm>
        </p:grpSpPr>
        <p:sp>
          <p:nvSpPr>
            <p:cNvPr id="100423" name="Line 71">
              <a:extLst>
                <a:ext uri="{FF2B5EF4-FFF2-40B4-BE49-F238E27FC236}">
                  <a16:creationId xmlns:a16="http://schemas.microsoft.com/office/drawing/2014/main" id="{91B31CF3-7C37-444A-B257-83ED3FD5E3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523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4" name="Line 72">
              <a:extLst>
                <a:ext uri="{FF2B5EF4-FFF2-40B4-BE49-F238E27FC236}">
                  <a16:creationId xmlns:a16="http://schemas.microsoft.com/office/drawing/2014/main" id="{8EF005A3-FDF6-264F-93BF-58DCA1DA0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659"/>
              <a:ext cx="1224" cy="5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5" name="Line 73">
              <a:extLst>
                <a:ext uri="{FF2B5EF4-FFF2-40B4-BE49-F238E27FC236}">
                  <a16:creationId xmlns:a16="http://schemas.microsoft.com/office/drawing/2014/main" id="{BBCD7340-43C2-844A-9E3C-1C113A86F8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0" y="2636"/>
              <a:ext cx="1202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6" name="Line 74">
              <a:extLst>
                <a:ext uri="{FF2B5EF4-FFF2-40B4-BE49-F238E27FC236}">
                  <a16:creationId xmlns:a16="http://schemas.microsoft.com/office/drawing/2014/main" id="{F69766D8-2760-D74F-BE61-10563C5DD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7" y="3385"/>
              <a:ext cx="124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7" name="Line 75">
              <a:extLst>
                <a:ext uri="{FF2B5EF4-FFF2-40B4-BE49-F238E27FC236}">
                  <a16:creationId xmlns:a16="http://schemas.microsoft.com/office/drawing/2014/main" id="{2A298A0A-C0AC-0142-8C4D-8D160FCEA6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77" y="3362"/>
              <a:ext cx="122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8" name="Line 76">
              <a:extLst>
                <a:ext uri="{FF2B5EF4-FFF2-40B4-BE49-F238E27FC236}">
                  <a16:creationId xmlns:a16="http://schemas.microsoft.com/office/drawing/2014/main" id="{BC1539F4-25C1-5541-993B-78ABF5F95B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2" y="4065"/>
              <a:ext cx="12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435" name="Group 83">
            <a:extLst>
              <a:ext uri="{FF2B5EF4-FFF2-40B4-BE49-F238E27FC236}">
                <a16:creationId xmlns:a16="http://schemas.microsoft.com/office/drawing/2014/main" id="{1F85FCC8-6F90-0D47-8828-F5818078E196}"/>
              </a:ext>
            </a:extLst>
          </p:cNvPr>
          <p:cNvGrpSpPr>
            <a:grpSpLocks/>
          </p:cNvGrpSpPr>
          <p:nvPr/>
        </p:nvGrpSpPr>
        <p:grpSpPr bwMode="auto">
          <a:xfrm>
            <a:off x="5976938" y="4113213"/>
            <a:ext cx="1690687" cy="2268537"/>
            <a:chOff x="3765" y="2591"/>
            <a:chExt cx="1065" cy="1429"/>
          </a:xfrm>
        </p:grpSpPr>
        <p:sp>
          <p:nvSpPr>
            <p:cNvPr id="100429" name="Line 77">
              <a:extLst>
                <a:ext uri="{FF2B5EF4-FFF2-40B4-BE49-F238E27FC236}">
                  <a16:creationId xmlns:a16="http://schemas.microsoft.com/office/drawing/2014/main" id="{63018C3A-0AE9-734C-A32C-14EF3A6D6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2591"/>
              <a:ext cx="1043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0" name="Line 78">
              <a:extLst>
                <a:ext uri="{FF2B5EF4-FFF2-40B4-BE49-F238E27FC236}">
                  <a16:creationId xmlns:a16="http://schemas.microsoft.com/office/drawing/2014/main" id="{E116E489-A943-AC42-8C3B-BC5F83945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3271"/>
              <a:ext cx="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1" name="Line 79">
              <a:extLst>
                <a:ext uri="{FF2B5EF4-FFF2-40B4-BE49-F238E27FC236}">
                  <a16:creationId xmlns:a16="http://schemas.microsoft.com/office/drawing/2014/main" id="{8C8A2039-020E-FB4E-AFC6-9122FED96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0" y="3407"/>
              <a:ext cx="1020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0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92" grpId="0"/>
      <p:bldP spid="100394" grpId="0"/>
      <p:bldP spid="100397" grpId="0"/>
      <p:bldP spid="100399" grpId="0"/>
      <p:bldP spid="100400" grpId="0"/>
      <p:bldP spid="1004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874B72D-351A-A042-845E-1B8D6FF50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en-US" altLang="en-US" sz="2400">
                <a:solidFill>
                  <a:srgbClr val="663300"/>
                </a:solidFill>
                <a:latin typeface="Comic Sans MS" panose="030F0902030302020204" pitchFamily="66" charset="0"/>
              </a:rPr>
              <a:t>Solving the Baseball Elimination Problem via Maximum Flow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DC73335-CDB0-A247-A98B-92605F817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12763"/>
            <a:ext cx="9144000" cy="6345237"/>
          </a:xfrm>
        </p:spPr>
        <p:txBody>
          <a:bodyPr/>
          <a:lstStyle/>
          <a:p>
            <a:pPr lvl="1"/>
            <a:r>
              <a:rPr lang="en-US" altLang="en-US" sz="2000">
                <a:sym typeface="Symbol" pitchFamily="2" charset="2"/>
              </a:rPr>
              <a:t>Find the maximum flow from O to T in the resulting network.</a:t>
            </a:r>
          </a:p>
          <a:p>
            <a:pPr lvl="1"/>
            <a:r>
              <a:rPr lang="en-US" altLang="en-US" sz="2000" i="1">
                <a:sym typeface="Symbol" pitchFamily="2" charset="2"/>
              </a:rPr>
              <a:t>If</a:t>
            </a:r>
            <a:r>
              <a:rPr lang="en-US" altLang="en-US" sz="2000">
                <a:sym typeface="Symbol" pitchFamily="2" charset="2"/>
              </a:rPr>
              <a:t>  maximum flow value </a:t>
            </a:r>
            <a:r>
              <a:rPr lang="en-US" altLang="en-US" sz="2000">
                <a:cs typeface="Arial" panose="020B0604020202020204" pitchFamily="34" charset="0"/>
              </a:rPr>
              <a:t>= G  (total number of remaining games among P-teams) </a:t>
            </a:r>
          </a:p>
          <a:p>
            <a:pPr lvl="1"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		</a:t>
            </a:r>
            <a:r>
              <a:rPr lang="en-US" altLang="en-US" sz="2000" i="1">
                <a:cs typeface="Arial" panose="020B0604020202020204" pitchFamily="34" charset="0"/>
              </a:rPr>
              <a:t>then</a:t>
            </a:r>
            <a:r>
              <a:rPr lang="en-US" altLang="en-US" sz="2000">
                <a:cs typeface="Arial" panose="020B0604020202020204" pitchFamily="34" charset="0"/>
              </a:rPr>
              <a:t> Harvard still has chances to be number one</a:t>
            </a:r>
            <a:r>
              <a:rPr lang="en-US" altLang="en-US" sz="2000">
                <a:sym typeface="Symbol" pitchFamily="2" charset="2"/>
              </a:rPr>
              <a:t>,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			</a:t>
            </a:r>
            <a:r>
              <a:rPr lang="en-US" altLang="en-US" sz="2000" i="1">
                <a:sym typeface="Symbol" pitchFamily="2" charset="2"/>
              </a:rPr>
              <a:t>else</a:t>
            </a:r>
            <a:r>
              <a:rPr lang="en-US" altLang="en-US" sz="2000">
                <a:sym typeface="Symbol" pitchFamily="2" charset="2"/>
              </a:rPr>
              <a:t> </a:t>
            </a:r>
            <a:r>
              <a:rPr lang="en-US" altLang="en-US" sz="2000">
                <a:cs typeface="Arial" panose="020B0604020202020204" pitchFamily="34" charset="0"/>
              </a:rPr>
              <a:t>Harvard is eliminated</a:t>
            </a:r>
            <a:r>
              <a:rPr lang="en-US" altLang="en-US" sz="2000">
                <a:sym typeface="Symbol" pitchFamily="2" charset="2"/>
              </a:rPr>
              <a:t>.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(that is, </a:t>
            </a:r>
            <a:r>
              <a:rPr lang="en-US" altLang="en-US" sz="2000" i="1">
                <a:sym typeface="Symbol" pitchFamily="2" charset="2"/>
              </a:rPr>
              <a:t>if</a:t>
            </a:r>
            <a:r>
              <a:rPr lang="en-US" altLang="en-US" sz="2000">
                <a:sym typeface="Symbol" pitchFamily="2" charset="2"/>
              </a:rPr>
              <a:t> all the games can be played so that teams Y, C, B get no more than u(Y), u(C), u(B) wins correspondingly, </a:t>
            </a:r>
            <a:r>
              <a:rPr lang="en-US" altLang="en-US" sz="2000" i="1">
                <a:sym typeface="Symbol" pitchFamily="2" charset="2"/>
              </a:rPr>
              <a:t>then</a:t>
            </a:r>
            <a:r>
              <a:rPr lang="en-US" altLang="en-US" sz="2000">
                <a:sym typeface="Symbol" pitchFamily="2" charset="2"/>
              </a:rPr>
              <a:t> Harvard still can be number one). </a:t>
            </a:r>
          </a:p>
          <a:p>
            <a:r>
              <a:rPr lang="en-US" altLang="en-US" sz="2000">
                <a:sym typeface="Symbol" pitchFamily="2" charset="2"/>
              </a:rPr>
              <a:t>For our example, the bold red numbers on the arcs show the optimal flow values.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Since the maximum flow value is 7 &lt; 8 = G, Harvard is eliminated.</a:t>
            </a:r>
          </a:p>
          <a:p>
            <a:pPr lvl="1">
              <a:buFontTx/>
              <a:buNone/>
            </a:pPr>
            <a:endParaRPr lang="en-US" altLang="en-US" sz="1800">
              <a:sym typeface="Symbol" pitchFamily="2" charset="2"/>
            </a:endParaRP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36717F9B-5E23-0B40-A078-89F00D5C1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50847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C1915302-3EE4-1D49-877E-E51F2B7D7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6610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BDC4653D-1236-E041-83F4-4B429DEE2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58420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D0F7806A-7A3F-544E-ADAF-C7BB25D08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96875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1384" name="Text Box 8">
            <a:extLst>
              <a:ext uri="{FF2B5EF4-FFF2-40B4-BE49-F238E27FC236}">
                <a16:creationId xmlns:a16="http://schemas.microsoft.com/office/drawing/2014/main" id="{EB543E92-F910-1244-B5FB-B5F89D818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52657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4E05AE5A-9F58-4D40-9164-83AB7D1B5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6083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1386" name="Text Box 10">
            <a:extLst>
              <a:ext uri="{FF2B5EF4-FFF2-40B4-BE49-F238E27FC236}">
                <a16:creationId xmlns:a16="http://schemas.microsoft.com/office/drawing/2014/main" id="{12343E65-6F85-D343-BFB9-E14BC4D79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5815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87" name="Text Box 11">
            <a:extLst>
              <a:ext uri="{FF2B5EF4-FFF2-40B4-BE49-F238E27FC236}">
                <a16:creationId xmlns:a16="http://schemas.microsoft.com/office/drawing/2014/main" id="{BC43477E-6E2D-B44D-A6D4-27A8CFF6E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760913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1388" name="Text Box 12">
            <a:extLst>
              <a:ext uri="{FF2B5EF4-FFF2-40B4-BE49-F238E27FC236}">
                <a16:creationId xmlns:a16="http://schemas.microsoft.com/office/drawing/2014/main" id="{3D5B7921-92C3-EC40-A39E-121B536E1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60213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89" name="Text Box 13">
            <a:extLst>
              <a:ext uri="{FF2B5EF4-FFF2-40B4-BE49-F238E27FC236}">
                <a16:creationId xmlns:a16="http://schemas.microsoft.com/office/drawing/2014/main" id="{57E104E9-AB83-FA4F-ADBB-D4C31818E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37893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01390" name="Text Box 14">
            <a:extLst>
              <a:ext uri="{FF2B5EF4-FFF2-40B4-BE49-F238E27FC236}">
                <a16:creationId xmlns:a16="http://schemas.microsoft.com/office/drawing/2014/main" id="{3AF3D6A6-5C92-1D48-A849-B70D36FF5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8688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1391" name="Text Box 15">
            <a:extLst>
              <a:ext uri="{FF2B5EF4-FFF2-40B4-BE49-F238E27FC236}">
                <a16:creationId xmlns:a16="http://schemas.microsoft.com/office/drawing/2014/main" id="{29610552-C57E-F64C-A804-60063314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45085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grpSp>
        <p:nvGrpSpPr>
          <p:cNvPr id="101392" name="Group 16">
            <a:extLst>
              <a:ext uri="{FF2B5EF4-FFF2-40B4-BE49-F238E27FC236}">
                <a16:creationId xmlns:a16="http://schemas.microsoft.com/office/drawing/2014/main" id="{06EDA9C5-F1F7-9F49-8DE5-9ECEE72A06A0}"/>
              </a:ext>
            </a:extLst>
          </p:cNvPr>
          <p:cNvGrpSpPr>
            <a:grpSpLocks/>
          </p:cNvGrpSpPr>
          <p:nvPr/>
        </p:nvGrpSpPr>
        <p:grpSpPr bwMode="auto">
          <a:xfrm>
            <a:off x="2808288" y="3716338"/>
            <a:ext cx="755650" cy="2930525"/>
            <a:chOff x="1769" y="2341"/>
            <a:chExt cx="476" cy="1846"/>
          </a:xfrm>
        </p:grpSpPr>
        <p:sp>
          <p:nvSpPr>
            <p:cNvPr id="101393" name="Oval 17">
              <a:extLst>
                <a:ext uri="{FF2B5EF4-FFF2-40B4-BE49-F238E27FC236}">
                  <a16:creationId xmlns:a16="http://schemas.microsoft.com/office/drawing/2014/main" id="{C676893B-7C8F-2845-B2D5-C1C70763D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770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4" name="Oval 18">
              <a:extLst>
                <a:ext uri="{FF2B5EF4-FFF2-40B4-BE49-F238E27FC236}">
                  <a16:creationId xmlns:a16="http://schemas.microsoft.com/office/drawing/2014/main" id="{A832DB12-C3B6-C94C-94B2-7EA450D5A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067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5" name="Oval 19">
              <a:extLst>
                <a:ext uri="{FF2B5EF4-FFF2-40B4-BE49-F238E27FC236}">
                  <a16:creationId xmlns:a16="http://schemas.microsoft.com/office/drawing/2014/main" id="{14D094A8-0086-F348-B3D7-B3722D35F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341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6" name="Text Box 20">
              <a:extLst>
                <a:ext uri="{FF2B5EF4-FFF2-40B4-BE49-F238E27FC236}">
                  <a16:creationId xmlns:a16="http://schemas.microsoft.com/office/drawing/2014/main" id="{BD4D0224-BC3D-E345-9BCB-DBFD5F41E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409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Y,C</a:t>
              </a:r>
            </a:p>
          </p:txBody>
        </p:sp>
        <p:sp>
          <p:nvSpPr>
            <p:cNvPr id="101397" name="Text Box 21">
              <a:extLst>
                <a:ext uri="{FF2B5EF4-FFF2-40B4-BE49-F238E27FC236}">
                  <a16:creationId xmlns:a16="http://schemas.microsoft.com/office/drawing/2014/main" id="{FFED5980-AC58-A440-92FC-2E60BE0F3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13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Y,B</a:t>
              </a:r>
            </a:p>
          </p:txBody>
        </p:sp>
        <p:sp>
          <p:nvSpPr>
            <p:cNvPr id="101398" name="Text Box 22">
              <a:extLst>
                <a:ext uri="{FF2B5EF4-FFF2-40B4-BE49-F238E27FC236}">
                  <a16:creationId xmlns:a16="http://schemas.microsoft.com/office/drawing/2014/main" id="{85A4392A-1037-904E-9D92-555358C4B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816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C,B</a:t>
              </a:r>
            </a:p>
          </p:txBody>
        </p:sp>
      </p:grpSp>
      <p:grpSp>
        <p:nvGrpSpPr>
          <p:cNvPr id="101399" name="Group 23">
            <a:extLst>
              <a:ext uri="{FF2B5EF4-FFF2-40B4-BE49-F238E27FC236}">
                <a16:creationId xmlns:a16="http://schemas.microsoft.com/office/drawing/2014/main" id="{21DA32DF-0D8C-ED43-9278-0A8AB276B7FD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716338"/>
            <a:ext cx="701675" cy="2925762"/>
            <a:chOff x="3379" y="2341"/>
            <a:chExt cx="442" cy="1843"/>
          </a:xfrm>
        </p:grpSpPr>
        <p:sp>
          <p:nvSpPr>
            <p:cNvPr id="101400" name="Oval 24">
              <a:extLst>
                <a:ext uri="{FF2B5EF4-FFF2-40B4-BE49-F238E27FC236}">
                  <a16:creationId xmlns:a16="http://schemas.microsoft.com/office/drawing/2014/main" id="{4A3BCF0B-09EB-3A42-84C3-D64BACDA5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2341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1" name="Oval 25">
              <a:extLst>
                <a:ext uri="{FF2B5EF4-FFF2-40B4-BE49-F238E27FC236}">
                  <a16:creationId xmlns:a16="http://schemas.microsoft.com/office/drawing/2014/main" id="{8D5FEAED-086D-544D-8E94-27D53EA54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3090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2" name="Oval 26">
              <a:extLst>
                <a:ext uri="{FF2B5EF4-FFF2-40B4-BE49-F238E27FC236}">
                  <a16:creationId xmlns:a16="http://schemas.microsoft.com/office/drawing/2014/main" id="{04836DFC-8F67-7343-951B-48B4D3B55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3816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3" name="Text Box 27">
              <a:extLst>
                <a:ext uri="{FF2B5EF4-FFF2-40B4-BE49-F238E27FC236}">
                  <a16:creationId xmlns:a16="http://schemas.microsoft.com/office/drawing/2014/main" id="{1AD046D3-1ED9-EC47-A62A-71651552C0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236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01404" name="Text Box 28">
              <a:extLst>
                <a:ext uri="{FF2B5EF4-FFF2-40B4-BE49-F238E27FC236}">
                  <a16:creationId xmlns:a16="http://schemas.microsoft.com/office/drawing/2014/main" id="{5B0F9EED-147A-2F45-9A7F-4A8AC670D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11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1405" name="Text Box 29">
              <a:extLst>
                <a:ext uri="{FF2B5EF4-FFF2-40B4-BE49-F238E27FC236}">
                  <a16:creationId xmlns:a16="http://schemas.microsoft.com/office/drawing/2014/main" id="{312CEDE7-7D6A-AF4A-8D74-EDC7DCB66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86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1406" name="Group 30">
            <a:extLst>
              <a:ext uri="{FF2B5EF4-FFF2-40B4-BE49-F238E27FC236}">
                <a16:creationId xmlns:a16="http://schemas.microsoft.com/office/drawing/2014/main" id="{28BEAB04-5B87-8941-ACEE-585ECB02073E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941888"/>
            <a:ext cx="719137" cy="682625"/>
            <a:chOff x="295" y="3113"/>
            <a:chExt cx="453" cy="430"/>
          </a:xfrm>
        </p:grpSpPr>
        <p:sp>
          <p:nvSpPr>
            <p:cNvPr id="101407" name="Oval 31">
              <a:extLst>
                <a:ext uri="{FF2B5EF4-FFF2-40B4-BE49-F238E27FC236}">
                  <a16:creationId xmlns:a16="http://schemas.microsoft.com/office/drawing/2014/main" id="{11653547-85C2-3D4E-A74E-2A47230C2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113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8" name="Text Box 32">
              <a:extLst>
                <a:ext uri="{FF2B5EF4-FFF2-40B4-BE49-F238E27FC236}">
                  <a16:creationId xmlns:a16="http://schemas.microsoft.com/office/drawing/2014/main" id="{DB5017B1-3E12-534C-9E96-F5FA8D713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158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O</a:t>
              </a:r>
            </a:p>
          </p:txBody>
        </p:sp>
      </p:grpSp>
      <p:grpSp>
        <p:nvGrpSpPr>
          <p:cNvPr id="101409" name="Group 33">
            <a:extLst>
              <a:ext uri="{FF2B5EF4-FFF2-40B4-BE49-F238E27FC236}">
                <a16:creationId xmlns:a16="http://schemas.microsoft.com/office/drawing/2014/main" id="{08B5A6C2-10D9-0A41-B1FB-94A57DE77522}"/>
              </a:ext>
            </a:extLst>
          </p:cNvPr>
          <p:cNvGrpSpPr>
            <a:grpSpLocks/>
          </p:cNvGrpSpPr>
          <p:nvPr/>
        </p:nvGrpSpPr>
        <p:grpSpPr bwMode="auto">
          <a:xfrm>
            <a:off x="7559675" y="4833938"/>
            <a:ext cx="719138" cy="682625"/>
            <a:chOff x="4762" y="3045"/>
            <a:chExt cx="453" cy="430"/>
          </a:xfrm>
        </p:grpSpPr>
        <p:sp>
          <p:nvSpPr>
            <p:cNvPr id="101410" name="Oval 34">
              <a:extLst>
                <a:ext uri="{FF2B5EF4-FFF2-40B4-BE49-F238E27FC236}">
                  <a16:creationId xmlns:a16="http://schemas.microsoft.com/office/drawing/2014/main" id="{69426A3F-D545-4446-95B0-75612B892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" y="3045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1" name="Text Box 35">
              <a:extLst>
                <a:ext uri="{FF2B5EF4-FFF2-40B4-BE49-F238E27FC236}">
                  <a16:creationId xmlns:a16="http://schemas.microsoft.com/office/drawing/2014/main" id="{2D7F65F3-4487-0347-83DA-B9DF206C21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3090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T</a:t>
              </a:r>
            </a:p>
          </p:txBody>
        </p:sp>
      </p:grpSp>
      <p:sp>
        <p:nvSpPr>
          <p:cNvPr id="101412" name="Line 36">
            <a:extLst>
              <a:ext uri="{FF2B5EF4-FFF2-40B4-BE49-F238E27FC236}">
                <a16:creationId xmlns:a16="http://schemas.microsoft.com/office/drawing/2014/main" id="{A3A6809F-AD53-F247-B7C4-2EDE383597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6013" y="4149725"/>
            <a:ext cx="1763712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3" name="Line 37">
            <a:extLst>
              <a:ext uri="{FF2B5EF4-FFF2-40B4-BE49-F238E27FC236}">
                <a16:creationId xmlns:a16="http://schemas.microsoft.com/office/drawing/2014/main" id="{AA2CC0A7-1C48-144D-A7AF-BC2FA6E05C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7450" y="5229225"/>
            <a:ext cx="16208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4" name="Line 38">
            <a:extLst>
              <a:ext uri="{FF2B5EF4-FFF2-40B4-BE49-F238E27FC236}">
                <a16:creationId xmlns:a16="http://schemas.microsoft.com/office/drawing/2014/main" id="{D95E8405-08CA-FF47-83C5-EDFDE84830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516563"/>
            <a:ext cx="1728788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5" name="Line 39">
            <a:extLst>
              <a:ext uri="{FF2B5EF4-FFF2-40B4-BE49-F238E27FC236}">
                <a16:creationId xmlns:a16="http://schemas.microsoft.com/office/drawing/2014/main" id="{DD9FD535-7FD0-4441-8918-0C6E58244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0052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6" name="Line 40">
            <a:extLst>
              <a:ext uri="{FF2B5EF4-FFF2-40B4-BE49-F238E27FC236}">
                <a16:creationId xmlns:a16="http://schemas.microsoft.com/office/drawing/2014/main" id="{FBDF249B-7F53-114B-B8E7-E5169932D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4221163"/>
            <a:ext cx="194310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7" name="Line 41">
            <a:extLst>
              <a:ext uri="{FF2B5EF4-FFF2-40B4-BE49-F238E27FC236}">
                <a16:creationId xmlns:a16="http://schemas.microsoft.com/office/drawing/2014/main" id="{E65CE150-3425-234E-8544-E842AF9CA5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4184650"/>
            <a:ext cx="19081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8" name="Line 42">
            <a:extLst>
              <a:ext uri="{FF2B5EF4-FFF2-40B4-BE49-F238E27FC236}">
                <a16:creationId xmlns:a16="http://schemas.microsoft.com/office/drawing/2014/main" id="{F0304545-3FBA-5C4F-8B91-112AD32A72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5988" y="5373688"/>
            <a:ext cx="197961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9" name="Line 43">
            <a:extLst>
              <a:ext uri="{FF2B5EF4-FFF2-40B4-BE49-F238E27FC236}">
                <a16:creationId xmlns:a16="http://schemas.microsoft.com/office/drawing/2014/main" id="{F370F1FE-BD48-844B-B3AE-39E78241A4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5988" y="5337175"/>
            <a:ext cx="19446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0" name="Line 44">
            <a:extLst>
              <a:ext uri="{FF2B5EF4-FFF2-40B4-BE49-F238E27FC236}">
                <a16:creationId xmlns:a16="http://schemas.microsoft.com/office/drawing/2014/main" id="{96AE8B4C-FCDA-774F-A27A-F6EB2B78D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7425" y="6453188"/>
            <a:ext cx="190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1" name="Line 45">
            <a:extLst>
              <a:ext uri="{FF2B5EF4-FFF2-40B4-BE49-F238E27FC236}">
                <a16:creationId xmlns:a16="http://schemas.microsoft.com/office/drawing/2014/main" id="{6510A51B-8D4F-A34F-A58B-3C82160E7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6938" y="4113213"/>
            <a:ext cx="16557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2" name="Line 46">
            <a:extLst>
              <a:ext uri="{FF2B5EF4-FFF2-40B4-BE49-F238E27FC236}">
                <a16:creationId xmlns:a16="http://schemas.microsoft.com/office/drawing/2014/main" id="{CC0F2805-2319-C54C-812C-ED765CF66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192713"/>
            <a:ext cx="1547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3" name="Line 47">
            <a:extLst>
              <a:ext uri="{FF2B5EF4-FFF2-40B4-BE49-F238E27FC236}">
                <a16:creationId xmlns:a16="http://schemas.microsoft.com/office/drawing/2014/main" id="{B59DBB63-CD87-2340-9178-1D5BF6DCC4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8375" y="5408613"/>
            <a:ext cx="1619250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1432" name="Group 56">
            <a:extLst>
              <a:ext uri="{FF2B5EF4-FFF2-40B4-BE49-F238E27FC236}">
                <a16:creationId xmlns:a16="http://schemas.microsoft.com/office/drawing/2014/main" id="{DD6E520E-44D1-9B43-B578-09B5E293BDAB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4113213"/>
            <a:ext cx="5041900" cy="2365375"/>
            <a:chOff x="1224" y="2591"/>
            <a:chExt cx="3176" cy="1490"/>
          </a:xfrm>
        </p:grpSpPr>
        <p:sp>
          <p:nvSpPr>
            <p:cNvPr id="101424" name="Text Box 48">
              <a:extLst>
                <a:ext uri="{FF2B5EF4-FFF2-40B4-BE49-F238E27FC236}">
                  <a16:creationId xmlns:a16="http://schemas.microsoft.com/office/drawing/2014/main" id="{8C88A0F6-FBB4-7642-9FE0-BA97BB9FF7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4" y="2591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1425" name="Text Box 49">
              <a:extLst>
                <a:ext uri="{FF2B5EF4-FFF2-40B4-BE49-F238E27FC236}">
                  <a16:creationId xmlns:a16="http://schemas.microsoft.com/office/drawing/2014/main" id="{6884190F-3B77-2444-8763-A90671B5C3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4" y="2818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1426" name="Text Box 50">
              <a:extLst>
                <a:ext uri="{FF2B5EF4-FFF2-40B4-BE49-F238E27FC236}">
                  <a16:creationId xmlns:a16="http://schemas.microsoft.com/office/drawing/2014/main" id="{8B84A376-3171-784C-BEC6-45FF4CC3D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3067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1427" name="Text Box 51">
              <a:extLst>
                <a:ext uri="{FF2B5EF4-FFF2-40B4-BE49-F238E27FC236}">
                  <a16:creationId xmlns:a16="http://schemas.microsoft.com/office/drawing/2014/main" id="{B3676A06-530F-134B-AA2D-6D1CC93FE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5" y="3022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1428" name="Text Box 52">
              <a:extLst>
                <a:ext uri="{FF2B5EF4-FFF2-40B4-BE49-F238E27FC236}">
                  <a16:creationId xmlns:a16="http://schemas.microsoft.com/office/drawing/2014/main" id="{5BBAFE5B-AD2D-C443-82B0-19A8D79AF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3498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1429" name="Text Box 53">
              <a:extLst>
                <a:ext uri="{FF2B5EF4-FFF2-40B4-BE49-F238E27FC236}">
                  <a16:creationId xmlns:a16="http://schemas.microsoft.com/office/drawing/2014/main" id="{645A4251-87BD-6E44-9479-672EF1971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4" y="3566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1430" name="Text Box 54">
              <a:extLst>
                <a:ext uri="{FF2B5EF4-FFF2-40B4-BE49-F238E27FC236}">
                  <a16:creationId xmlns:a16="http://schemas.microsoft.com/office/drawing/2014/main" id="{E357F3D5-ED0D-6245-9602-676248AC4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1" y="3793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1431" name="Text Box 55">
              <a:extLst>
                <a:ext uri="{FF2B5EF4-FFF2-40B4-BE49-F238E27FC236}">
                  <a16:creationId xmlns:a16="http://schemas.microsoft.com/office/drawing/2014/main" id="{E78B85C0-86F9-6449-88A8-D78D1C936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8" y="3430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FCA3E2D-8E81-9341-94ED-7FF6CB0DC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Showing the elimination of Harvard </a:t>
            </a:r>
            <a:b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using minimum-cut-based arguments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D104608-9D18-2745-BEDA-50EC0D319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8663"/>
            <a:ext cx="9144000" cy="6129337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The O-side of the minimum cut is {O, (Y,C), Y, C} (the set of the nodes that are reachable from O via augmenting paths)</a:t>
            </a:r>
          </a:p>
          <a:p>
            <a:r>
              <a:rPr lang="en-US" altLang="en-US" sz="2400">
                <a:sym typeface="Symbol" pitchFamily="2" charset="2"/>
              </a:rPr>
              <a:t>The team nodes on the O-side are Y and C.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The number of games to be played between Y and C is 6.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But the maximum number of total wins for Y and C,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that allows Harvard to be number one, is 0+5 = 5.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Thus, Harvard is eliminated.</a:t>
            </a:r>
          </a:p>
          <a:p>
            <a:endParaRPr lang="en-US" altLang="en-US" sz="2400">
              <a:sym typeface="Symbol" pitchFamily="2" charset="2"/>
            </a:endParaRP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816979EC-BCBF-0A4B-93C8-D194A37F5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50847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8ED45152-D66A-5F49-878E-F88A14203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6610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06" name="Text Box 6">
            <a:extLst>
              <a:ext uri="{FF2B5EF4-FFF2-40B4-BE49-F238E27FC236}">
                <a16:creationId xmlns:a16="http://schemas.microsoft.com/office/drawing/2014/main" id="{F6170C25-4EC8-A642-B511-CA029B4D2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584200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2407" name="Text Box 7">
            <a:extLst>
              <a:ext uri="{FF2B5EF4-FFF2-40B4-BE49-F238E27FC236}">
                <a16:creationId xmlns:a16="http://schemas.microsoft.com/office/drawing/2014/main" id="{24A19220-B0BE-1E47-B2D2-3DD2B03A4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96875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2408" name="Text Box 8">
            <a:extLst>
              <a:ext uri="{FF2B5EF4-FFF2-40B4-BE49-F238E27FC236}">
                <a16:creationId xmlns:a16="http://schemas.microsoft.com/office/drawing/2014/main" id="{C66E0EB7-04FA-4B4D-9324-8A7A3D955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52657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09" name="Text Box 9">
            <a:extLst>
              <a:ext uri="{FF2B5EF4-FFF2-40B4-BE49-F238E27FC236}">
                <a16:creationId xmlns:a16="http://schemas.microsoft.com/office/drawing/2014/main" id="{CB8C52BC-144A-6E4F-8378-5402DE2CD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6083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0BE65F4F-7663-D34A-90A5-B7BF23CED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5815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11" name="Text Box 11">
            <a:extLst>
              <a:ext uri="{FF2B5EF4-FFF2-40B4-BE49-F238E27FC236}">
                <a16:creationId xmlns:a16="http://schemas.microsoft.com/office/drawing/2014/main" id="{D80BE4BD-8BF6-394B-9CB2-3B1D8F378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760913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2412" name="Text Box 12">
            <a:extLst>
              <a:ext uri="{FF2B5EF4-FFF2-40B4-BE49-F238E27FC236}">
                <a16:creationId xmlns:a16="http://schemas.microsoft.com/office/drawing/2014/main" id="{E59E4E4F-E95D-6B41-A31F-8FC09F1F3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60213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13" name="Text Box 13">
            <a:extLst>
              <a:ext uri="{FF2B5EF4-FFF2-40B4-BE49-F238E27FC236}">
                <a16:creationId xmlns:a16="http://schemas.microsoft.com/office/drawing/2014/main" id="{E0C4F73E-8263-7A44-AE82-D587D94C0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37893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6527086C-7595-784C-AD24-8756AD5D2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8688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253207D9-3ABC-7844-8FE6-E5019627B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45085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grpSp>
        <p:nvGrpSpPr>
          <p:cNvPr id="102416" name="Group 16">
            <a:extLst>
              <a:ext uri="{FF2B5EF4-FFF2-40B4-BE49-F238E27FC236}">
                <a16:creationId xmlns:a16="http://schemas.microsoft.com/office/drawing/2014/main" id="{7E0F8D77-AA3D-5844-BC27-42C8DB2ECB6B}"/>
              </a:ext>
            </a:extLst>
          </p:cNvPr>
          <p:cNvGrpSpPr>
            <a:grpSpLocks/>
          </p:cNvGrpSpPr>
          <p:nvPr/>
        </p:nvGrpSpPr>
        <p:grpSpPr bwMode="auto">
          <a:xfrm>
            <a:off x="2808288" y="3716338"/>
            <a:ext cx="755650" cy="2930525"/>
            <a:chOff x="1769" y="2341"/>
            <a:chExt cx="476" cy="1846"/>
          </a:xfrm>
        </p:grpSpPr>
        <p:sp>
          <p:nvSpPr>
            <p:cNvPr id="102417" name="Oval 17">
              <a:extLst>
                <a:ext uri="{FF2B5EF4-FFF2-40B4-BE49-F238E27FC236}">
                  <a16:creationId xmlns:a16="http://schemas.microsoft.com/office/drawing/2014/main" id="{E67FE0B0-AC1D-0F45-A430-16A54EDA0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770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8" name="Oval 18">
              <a:extLst>
                <a:ext uri="{FF2B5EF4-FFF2-40B4-BE49-F238E27FC236}">
                  <a16:creationId xmlns:a16="http://schemas.microsoft.com/office/drawing/2014/main" id="{F852B7EE-830C-204E-A676-26C2A188E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067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9" name="Oval 19">
              <a:extLst>
                <a:ext uri="{FF2B5EF4-FFF2-40B4-BE49-F238E27FC236}">
                  <a16:creationId xmlns:a16="http://schemas.microsoft.com/office/drawing/2014/main" id="{F76DF061-A079-9B4F-8A4E-5486498CA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341"/>
              <a:ext cx="450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0" name="Text Box 20">
              <a:extLst>
                <a:ext uri="{FF2B5EF4-FFF2-40B4-BE49-F238E27FC236}">
                  <a16:creationId xmlns:a16="http://schemas.microsoft.com/office/drawing/2014/main" id="{054BB61A-C852-A34D-AD7E-5AF9CC0B32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409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Y,C</a:t>
              </a:r>
            </a:p>
          </p:txBody>
        </p:sp>
        <p:sp>
          <p:nvSpPr>
            <p:cNvPr id="102421" name="Text Box 21">
              <a:extLst>
                <a:ext uri="{FF2B5EF4-FFF2-40B4-BE49-F238E27FC236}">
                  <a16:creationId xmlns:a16="http://schemas.microsoft.com/office/drawing/2014/main" id="{16121974-F0AB-734D-8B7E-6B7281FAD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13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Y,B</a:t>
              </a:r>
            </a:p>
          </p:txBody>
        </p:sp>
        <p:sp>
          <p:nvSpPr>
            <p:cNvPr id="102422" name="Text Box 22">
              <a:extLst>
                <a:ext uri="{FF2B5EF4-FFF2-40B4-BE49-F238E27FC236}">
                  <a16:creationId xmlns:a16="http://schemas.microsoft.com/office/drawing/2014/main" id="{0A43F342-9A14-4445-9BDC-78C5EDE01B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816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C,B</a:t>
              </a:r>
            </a:p>
          </p:txBody>
        </p:sp>
      </p:grpSp>
      <p:grpSp>
        <p:nvGrpSpPr>
          <p:cNvPr id="102423" name="Group 23">
            <a:extLst>
              <a:ext uri="{FF2B5EF4-FFF2-40B4-BE49-F238E27FC236}">
                <a16:creationId xmlns:a16="http://schemas.microsoft.com/office/drawing/2014/main" id="{465272A7-D610-E04E-B793-0D91807D6BA6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716338"/>
            <a:ext cx="701675" cy="2925762"/>
            <a:chOff x="3379" y="2341"/>
            <a:chExt cx="442" cy="1843"/>
          </a:xfrm>
        </p:grpSpPr>
        <p:sp>
          <p:nvSpPr>
            <p:cNvPr id="102424" name="Oval 24">
              <a:extLst>
                <a:ext uri="{FF2B5EF4-FFF2-40B4-BE49-F238E27FC236}">
                  <a16:creationId xmlns:a16="http://schemas.microsoft.com/office/drawing/2014/main" id="{9D872391-9660-B54F-9C73-0C7BB45CE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2341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Oval 25">
              <a:extLst>
                <a:ext uri="{FF2B5EF4-FFF2-40B4-BE49-F238E27FC236}">
                  <a16:creationId xmlns:a16="http://schemas.microsoft.com/office/drawing/2014/main" id="{D231B927-B9D4-254B-B9E6-F6C12D7FF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3090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Oval 26">
              <a:extLst>
                <a:ext uri="{FF2B5EF4-FFF2-40B4-BE49-F238E27FC236}">
                  <a16:creationId xmlns:a16="http://schemas.microsoft.com/office/drawing/2014/main" id="{20F2656C-9DD7-C641-8D7F-D37F5770F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3816"/>
              <a:ext cx="397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7" name="Text Box 27">
              <a:extLst>
                <a:ext uri="{FF2B5EF4-FFF2-40B4-BE49-F238E27FC236}">
                  <a16:creationId xmlns:a16="http://schemas.microsoft.com/office/drawing/2014/main" id="{FB00BB8B-7948-8643-8698-89354AC5AE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236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02428" name="Text Box 28">
              <a:extLst>
                <a:ext uri="{FF2B5EF4-FFF2-40B4-BE49-F238E27FC236}">
                  <a16:creationId xmlns:a16="http://schemas.microsoft.com/office/drawing/2014/main" id="{2F97155C-1A41-3140-8C3B-0B9421042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11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2429" name="Text Box 29">
              <a:extLst>
                <a:ext uri="{FF2B5EF4-FFF2-40B4-BE49-F238E27FC236}">
                  <a16:creationId xmlns:a16="http://schemas.microsoft.com/office/drawing/2014/main" id="{B3E60513-C54F-1A47-8C16-8342446F3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386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2430" name="Group 30">
            <a:extLst>
              <a:ext uri="{FF2B5EF4-FFF2-40B4-BE49-F238E27FC236}">
                <a16:creationId xmlns:a16="http://schemas.microsoft.com/office/drawing/2014/main" id="{AB6945EE-015E-FC4D-860F-4819426BC2FE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941888"/>
            <a:ext cx="719137" cy="682625"/>
            <a:chOff x="295" y="3113"/>
            <a:chExt cx="453" cy="430"/>
          </a:xfrm>
        </p:grpSpPr>
        <p:sp>
          <p:nvSpPr>
            <p:cNvPr id="102431" name="Oval 31">
              <a:extLst>
                <a:ext uri="{FF2B5EF4-FFF2-40B4-BE49-F238E27FC236}">
                  <a16:creationId xmlns:a16="http://schemas.microsoft.com/office/drawing/2014/main" id="{C936AECB-1605-B54F-846F-472DC9A89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113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2" name="Text Box 32">
              <a:extLst>
                <a:ext uri="{FF2B5EF4-FFF2-40B4-BE49-F238E27FC236}">
                  <a16:creationId xmlns:a16="http://schemas.microsoft.com/office/drawing/2014/main" id="{E5E784D6-8B8A-E941-B9E7-FC0CCACA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158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O</a:t>
              </a:r>
            </a:p>
          </p:txBody>
        </p:sp>
      </p:grpSp>
      <p:grpSp>
        <p:nvGrpSpPr>
          <p:cNvPr id="102433" name="Group 33">
            <a:extLst>
              <a:ext uri="{FF2B5EF4-FFF2-40B4-BE49-F238E27FC236}">
                <a16:creationId xmlns:a16="http://schemas.microsoft.com/office/drawing/2014/main" id="{AF568904-C19F-C845-AAAE-BCE7C59AB9E0}"/>
              </a:ext>
            </a:extLst>
          </p:cNvPr>
          <p:cNvGrpSpPr>
            <a:grpSpLocks/>
          </p:cNvGrpSpPr>
          <p:nvPr/>
        </p:nvGrpSpPr>
        <p:grpSpPr bwMode="auto">
          <a:xfrm>
            <a:off x="7559675" y="4833938"/>
            <a:ext cx="719138" cy="682625"/>
            <a:chOff x="4762" y="3045"/>
            <a:chExt cx="453" cy="430"/>
          </a:xfrm>
        </p:grpSpPr>
        <p:sp>
          <p:nvSpPr>
            <p:cNvPr id="102434" name="Oval 34">
              <a:extLst>
                <a:ext uri="{FF2B5EF4-FFF2-40B4-BE49-F238E27FC236}">
                  <a16:creationId xmlns:a16="http://schemas.microsoft.com/office/drawing/2014/main" id="{4C7ABDF9-A7CA-7C45-B835-8DA2A4772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" y="3045"/>
              <a:ext cx="453" cy="4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5" name="Text Box 35">
              <a:extLst>
                <a:ext uri="{FF2B5EF4-FFF2-40B4-BE49-F238E27FC236}">
                  <a16:creationId xmlns:a16="http://schemas.microsoft.com/office/drawing/2014/main" id="{388478C0-B2D6-A647-A854-D982EE624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3090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T</a:t>
              </a:r>
            </a:p>
          </p:txBody>
        </p:sp>
      </p:grpSp>
      <p:sp>
        <p:nvSpPr>
          <p:cNvPr id="102436" name="Line 36">
            <a:extLst>
              <a:ext uri="{FF2B5EF4-FFF2-40B4-BE49-F238E27FC236}">
                <a16:creationId xmlns:a16="http://schemas.microsoft.com/office/drawing/2014/main" id="{6C36084C-88EF-5C45-966C-7AE4CE973E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6013" y="4149725"/>
            <a:ext cx="1763712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7" name="Line 37">
            <a:extLst>
              <a:ext uri="{FF2B5EF4-FFF2-40B4-BE49-F238E27FC236}">
                <a16:creationId xmlns:a16="http://schemas.microsoft.com/office/drawing/2014/main" id="{78E8C971-5CFB-044C-B3DC-B3CF4510D8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7450" y="5229225"/>
            <a:ext cx="16208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8" name="Line 38">
            <a:extLst>
              <a:ext uri="{FF2B5EF4-FFF2-40B4-BE49-F238E27FC236}">
                <a16:creationId xmlns:a16="http://schemas.microsoft.com/office/drawing/2014/main" id="{29808347-DD6C-2F4C-B32A-F9C012EBB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516563"/>
            <a:ext cx="1728788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9" name="Line 39">
            <a:extLst>
              <a:ext uri="{FF2B5EF4-FFF2-40B4-BE49-F238E27FC236}">
                <a16:creationId xmlns:a16="http://schemas.microsoft.com/office/drawing/2014/main" id="{7764F045-9DD3-CC4F-B984-0D11A7FB5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0052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0" name="Line 40">
            <a:extLst>
              <a:ext uri="{FF2B5EF4-FFF2-40B4-BE49-F238E27FC236}">
                <a16:creationId xmlns:a16="http://schemas.microsoft.com/office/drawing/2014/main" id="{2047F0C4-627B-8646-A730-238A0C1338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4221163"/>
            <a:ext cx="194310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1" name="Line 41">
            <a:extLst>
              <a:ext uri="{FF2B5EF4-FFF2-40B4-BE49-F238E27FC236}">
                <a16:creationId xmlns:a16="http://schemas.microsoft.com/office/drawing/2014/main" id="{C5F672AF-45CE-C04B-A9E4-322EFB3FA8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4184650"/>
            <a:ext cx="19081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2" name="Line 42">
            <a:extLst>
              <a:ext uri="{FF2B5EF4-FFF2-40B4-BE49-F238E27FC236}">
                <a16:creationId xmlns:a16="http://schemas.microsoft.com/office/drawing/2014/main" id="{97A3FE43-6D0B-DE44-B644-628D36327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5988" y="5373688"/>
            <a:ext cx="197961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3" name="Line 43">
            <a:extLst>
              <a:ext uri="{FF2B5EF4-FFF2-40B4-BE49-F238E27FC236}">
                <a16:creationId xmlns:a16="http://schemas.microsoft.com/office/drawing/2014/main" id="{24E31B36-2ABE-3946-B65C-28B5CD9361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5988" y="5337175"/>
            <a:ext cx="19446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4" name="Line 44">
            <a:extLst>
              <a:ext uri="{FF2B5EF4-FFF2-40B4-BE49-F238E27FC236}">
                <a16:creationId xmlns:a16="http://schemas.microsoft.com/office/drawing/2014/main" id="{CA218A0D-3B7E-2F4C-AEED-894CF19F5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7425" y="6453188"/>
            <a:ext cx="190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5" name="Line 45">
            <a:extLst>
              <a:ext uri="{FF2B5EF4-FFF2-40B4-BE49-F238E27FC236}">
                <a16:creationId xmlns:a16="http://schemas.microsoft.com/office/drawing/2014/main" id="{3CF60DC5-4FD5-934D-AB86-5AC3562D4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6938" y="4113213"/>
            <a:ext cx="16557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6" name="Line 46">
            <a:extLst>
              <a:ext uri="{FF2B5EF4-FFF2-40B4-BE49-F238E27FC236}">
                <a16:creationId xmlns:a16="http://schemas.microsoft.com/office/drawing/2014/main" id="{2F7B6F57-9232-E54E-B905-EEC436ED9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192713"/>
            <a:ext cx="1547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7" name="Line 47">
            <a:extLst>
              <a:ext uri="{FF2B5EF4-FFF2-40B4-BE49-F238E27FC236}">
                <a16:creationId xmlns:a16="http://schemas.microsoft.com/office/drawing/2014/main" id="{BB92D3DE-E684-BF49-A9E7-44CCBF81EA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8375" y="5408613"/>
            <a:ext cx="1619250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48" name="Group 48">
            <a:extLst>
              <a:ext uri="{FF2B5EF4-FFF2-40B4-BE49-F238E27FC236}">
                <a16:creationId xmlns:a16="http://schemas.microsoft.com/office/drawing/2014/main" id="{45A31F6A-53E4-6744-917D-9190944C91C9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4113213"/>
            <a:ext cx="5041900" cy="2365375"/>
            <a:chOff x="1224" y="2591"/>
            <a:chExt cx="3176" cy="1490"/>
          </a:xfrm>
        </p:grpSpPr>
        <p:sp>
          <p:nvSpPr>
            <p:cNvPr id="102449" name="Text Box 49">
              <a:extLst>
                <a:ext uri="{FF2B5EF4-FFF2-40B4-BE49-F238E27FC236}">
                  <a16:creationId xmlns:a16="http://schemas.microsoft.com/office/drawing/2014/main" id="{A30EF4B7-8708-0349-B7D7-B3BDD1E6BF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4" y="2591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2450" name="Text Box 50">
              <a:extLst>
                <a:ext uri="{FF2B5EF4-FFF2-40B4-BE49-F238E27FC236}">
                  <a16:creationId xmlns:a16="http://schemas.microsoft.com/office/drawing/2014/main" id="{1A82D710-6D40-424B-8623-2535785C5F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4" y="2818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2451" name="Text Box 51">
              <a:extLst>
                <a:ext uri="{FF2B5EF4-FFF2-40B4-BE49-F238E27FC236}">
                  <a16:creationId xmlns:a16="http://schemas.microsoft.com/office/drawing/2014/main" id="{65BFF230-F4BB-A445-BF83-47880F541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3067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2452" name="Text Box 52">
              <a:extLst>
                <a:ext uri="{FF2B5EF4-FFF2-40B4-BE49-F238E27FC236}">
                  <a16:creationId xmlns:a16="http://schemas.microsoft.com/office/drawing/2014/main" id="{39512D26-0EF4-C94A-AEE2-2B3BF2C86C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5" y="3022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2453" name="Text Box 53">
              <a:extLst>
                <a:ext uri="{FF2B5EF4-FFF2-40B4-BE49-F238E27FC236}">
                  <a16:creationId xmlns:a16="http://schemas.microsoft.com/office/drawing/2014/main" id="{481EAEB0-5C9C-CB41-9D33-9E96053A9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3498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2454" name="Text Box 54">
              <a:extLst>
                <a:ext uri="{FF2B5EF4-FFF2-40B4-BE49-F238E27FC236}">
                  <a16:creationId xmlns:a16="http://schemas.microsoft.com/office/drawing/2014/main" id="{9E4BC7D8-ECCB-3C42-9815-68456418C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4" y="3566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2455" name="Text Box 55">
              <a:extLst>
                <a:ext uri="{FF2B5EF4-FFF2-40B4-BE49-F238E27FC236}">
                  <a16:creationId xmlns:a16="http://schemas.microsoft.com/office/drawing/2014/main" id="{3A05DEBE-4F7C-0447-A1F2-881CF88AD3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1" y="3793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2456" name="Text Box 56">
              <a:extLst>
                <a:ext uri="{FF2B5EF4-FFF2-40B4-BE49-F238E27FC236}">
                  <a16:creationId xmlns:a16="http://schemas.microsoft.com/office/drawing/2014/main" id="{64B65CA3-1C3C-6C4B-B235-03C96346F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8" y="3430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02457" name="Freeform 57">
            <a:extLst>
              <a:ext uri="{FF2B5EF4-FFF2-40B4-BE49-F238E27FC236}">
                <a16:creationId xmlns:a16="http://schemas.microsoft.com/office/drawing/2014/main" id="{CD3BB792-537E-8A45-B918-4D1C91939D44}"/>
              </a:ext>
            </a:extLst>
          </p:cNvPr>
          <p:cNvSpPr>
            <a:spLocks/>
          </p:cNvSpPr>
          <p:nvPr/>
        </p:nvSpPr>
        <p:spPr bwMode="auto">
          <a:xfrm>
            <a:off x="1679575" y="4149725"/>
            <a:ext cx="5448300" cy="2159000"/>
          </a:xfrm>
          <a:custGeom>
            <a:avLst/>
            <a:gdLst>
              <a:gd name="T0" fmla="*/ 53 w 3432"/>
              <a:gd name="T1" fmla="*/ 1360 h 1360"/>
              <a:gd name="T2" fmla="*/ 166 w 3432"/>
              <a:gd name="T3" fmla="*/ 453 h 1360"/>
              <a:gd name="T4" fmla="*/ 1051 w 3432"/>
              <a:gd name="T5" fmla="*/ 204 h 1360"/>
              <a:gd name="T6" fmla="*/ 1873 w 3432"/>
              <a:gd name="T7" fmla="*/ 752 h 1360"/>
              <a:gd name="T8" fmla="*/ 2843 w 3432"/>
              <a:gd name="T9" fmla="*/ 1020 h 1360"/>
              <a:gd name="T10" fmla="*/ 3137 w 3432"/>
              <a:gd name="T11" fmla="*/ 476 h 1360"/>
              <a:gd name="T12" fmla="*/ 3432 w 3432"/>
              <a:gd name="T13" fmla="*/ 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32" h="1360">
                <a:moveTo>
                  <a:pt x="53" y="1360"/>
                </a:moveTo>
                <a:cubicBezTo>
                  <a:pt x="26" y="1003"/>
                  <a:pt x="0" y="646"/>
                  <a:pt x="166" y="453"/>
                </a:cubicBezTo>
                <a:cubicBezTo>
                  <a:pt x="332" y="260"/>
                  <a:pt x="767" y="154"/>
                  <a:pt x="1051" y="204"/>
                </a:cubicBezTo>
                <a:cubicBezTo>
                  <a:pt x="1335" y="254"/>
                  <a:pt x="1574" y="616"/>
                  <a:pt x="1873" y="752"/>
                </a:cubicBezTo>
                <a:cubicBezTo>
                  <a:pt x="2172" y="888"/>
                  <a:pt x="2632" y="1066"/>
                  <a:pt x="2843" y="1020"/>
                </a:cubicBezTo>
                <a:cubicBezTo>
                  <a:pt x="3054" y="974"/>
                  <a:pt x="3039" y="646"/>
                  <a:pt x="3137" y="476"/>
                </a:cubicBezTo>
                <a:cubicBezTo>
                  <a:pt x="3235" y="306"/>
                  <a:pt x="3379" y="79"/>
                  <a:pt x="3432" y="0"/>
                </a:cubicBezTo>
              </a:path>
            </a:pathLst>
          </a:cu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8" name="Text Box 58">
            <a:extLst>
              <a:ext uri="{FF2B5EF4-FFF2-40B4-BE49-F238E27FC236}">
                <a16:creationId xmlns:a16="http://schemas.microsoft.com/office/drawing/2014/main" id="{9D684720-2016-0142-9303-F24BA7DB7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75" y="3860800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Min cut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2E3A0AA-50D8-324E-8C05-52212C80F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Showing the elimination of Harvard </a:t>
            </a:r>
            <a:b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using minimum-cut-based arguments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1EAFE74-8BC8-074E-9C96-7023D9786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44563"/>
            <a:ext cx="9144000" cy="591343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400"/>
              <a:t>Below is a different way to show the elimination of Harvard.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>
                <a:sym typeface="Symbol" pitchFamily="2" charset="2"/>
              </a:rPr>
              <a:t>The team nodes on the O-side are Y and C. 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sym typeface="Symbol" pitchFamily="2" charset="2"/>
              </a:rPr>
              <a:t>	The total number of wins between Y and C is (33 + 28) + 6 = 67.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sym typeface="Symbol" pitchFamily="2" charset="2"/>
              </a:rPr>
              <a:t>	Then the average number of wins is 67 / 2 = 33.5 . 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sym typeface="Symbol" pitchFamily="2" charset="2"/>
              </a:rPr>
              <a:t>	This means that one of Y and C will certainly get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≥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34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points.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So Harvard is eliminated with its maximum possible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33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points.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Generally, suppose we have teams 0, 1,…, n.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i="1">
                <a:cs typeface="Arial" panose="020B0604020202020204" pitchFamily="34" charset="0"/>
                <a:sym typeface="Symbol" pitchFamily="2" charset="2"/>
              </a:rPr>
              <a:t>If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there is a set of teams R {1,…,n} such that</a:t>
            </a:r>
          </a:p>
          <a:p>
            <a:pPr>
              <a:buFont typeface="Wingdings" pitchFamily="2" charset="2"/>
              <a:buNone/>
            </a:pPr>
            <a:endParaRPr lang="en-US" altLang="en-US" sz="2400">
              <a:cs typeface="Arial" panose="020B0604020202020204" pitchFamily="34" charset="0"/>
              <a:sym typeface="Symbol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 (</a:t>
            </a:r>
            <a:r>
              <a:rPr lang="en-US" altLang="en-US" sz="2400" i="1">
                <a:cs typeface="Arial" panose="020B0604020202020204" pitchFamily="34" charset="0"/>
                <a:sym typeface="Symbol" pitchFamily="2" charset="2"/>
              </a:rPr>
              <a:t>g(R) = total number of games to be played among R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i="1">
                <a:cs typeface="Arial" panose="020B0604020202020204" pitchFamily="34" charset="0"/>
                <a:sym typeface="Symbol" pitchFamily="2" charset="2"/>
              </a:rPr>
              <a:t>then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team 0 is eliminated.</a:t>
            </a:r>
          </a:p>
          <a:p>
            <a:pPr>
              <a:buFont typeface="Wingdings" pitchFamily="2" charset="2"/>
              <a:buNone/>
            </a:pPr>
            <a:r>
              <a:rPr lang="en-US" altLang="en-US" sz="2400" b="1">
                <a:cs typeface="Arial" panose="020B0604020202020204" pitchFamily="34" charset="0"/>
                <a:sym typeface="Symbol" pitchFamily="2" charset="2"/>
              </a:rPr>
              <a:t>Claim: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If team 0 is eliminated, </a:t>
            </a:r>
          </a:p>
          <a:p>
            <a:pPr>
              <a:buFont typeface="Wingdings" pitchFamily="2" charset="2"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		then R = team nodes on the O-side of the minimum cut. </a:t>
            </a:r>
          </a:p>
          <a:p>
            <a:pPr>
              <a:buFont typeface="Wingdings" pitchFamily="2" charset="2"/>
              <a:buNone/>
            </a:pPr>
            <a:endParaRPr lang="en-US" altLang="en-US" sz="2400"/>
          </a:p>
        </p:txBody>
      </p:sp>
      <p:graphicFrame>
        <p:nvGraphicFramePr>
          <p:cNvPr id="103428" name="Object 4">
            <a:extLst>
              <a:ext uri="{FF2B5EF4-FFF2-40B4-BE49-F238E27FC236}">
                <a16:creationId xmlns:a16="http://schemas.microsoft.com/office/drawing/2014/main" id="{146693BC-3820-B543-A3B1-4AC77E9132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7925" y="3933825"/>
          <a:ext cx="28225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Equation" r:id="rId3" imgW="28676600" imgH="12585700" progId="Equation.3">
                  <p:embed/>
                </p:oleObj>
              </mc:Choice>
              <mc:Fallback>
                <p:oleObj name="Equation" r:id="rId3" imgW="28676600" imgH="12585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3933825"/>
                        <a:ext cx="282257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7816</TotalTime>
  <Words>1014</Words>
  <Application>Microsoft Macintosh PowerPoint</Application>
  <PresentationFormat>On-screen Show (4:3)</PresentationFormat>
  <Paragraphs>175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Comic Sans MS</vt:lpstr>
      <vt:lpstr>Wingdings</vt:lpstr>
      <vt:lpstr>Symbol</vt:lpstr>
      <vt:lpstr>Arial</vt:lpstr>
      <vt:lpstr>Default Design</vt:lpstr>
      <vt:lpstr>Microsoft Equation 3.0</vt:lpstr>
      <vt:lpstr>An Application of Maximum Flow: The Baseball Elimination Problem</vt:lpstr>
      <vt:lpstr>The Baseball Elimination Problem:  Preliminary Analysis</vt:lpstr>
      <vt:lpstr>Solving the Baseball Elimination Problem via Maximum Flow</vt:lpstr>
      <vt:lpstr>Solving the Baseball Elimination Problem via Maximum Flow</vt:lpstr>
      <vt:lpstr>Showing the elimination of Harvard  using minimum-cut-based arguments</vt:lpstr>
      <vt:lpstr>Showing the elimination of Harvard  using minimum-cut-based arguments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782</cp:revision>
  <dcterms:created xsi:type="dcterms:W3CDTF">1601-01-01T00:00:00Z</dcterms:created>
  <dcterms:modified xsi:type="dcterms:W3CDTF">2021-01-14T03:50:04Z</dcterms:modified>
</cp:coreProperties>
</file>