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autoCompressPictures="0">
  <p:sldMasterIdLst>
    <p:sldMasterId id="2147483648" r:id="rId1"/>
  </p:sldMasterIdLst>
  <p:handoutMasterIdLst>
    <p:handoutMasterId r:id="rId8"/>
  </p:handoutMasterIdLst>
  <p:sldIdLst>
    <p:sldId id="276" r:id="rId2"/>
    <p:sldId id="292" r:id="rId3"/>
    <p:sldId id="298" r:id="rId4"/>
    <p:sldId id="296" r:id="rId5"/>
    <p:sldId id="293" r:id="rId6"/>
    <p:sldId id="299" r:id="rId7"/>
  </p:sldIdLst>
  <p:sldSz cx="9144000" cy="6858000" type="screen4x3"/>
  <p:notesSz cx="6858000" cy="92964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5559" autoAdjust="0"/>
  </p:normalViewPr>
  <p:slideViewPr>
    <p:cSldViewPr>
      <p:cViewPr varScale="1">
        <p:scale>
          <a:sx n="100" d="100"/>
          <a:sy n="100" d="100"/>
        </p:scale>
        <p:origin x="1424" y="1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88" y="-84"/>
      </p:cViewPr>
      <p:guideLst>
        <p:guide orient="horz" pos="2928"/>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E99DB749-25AA-7F4F-B7BA-BCBBAFF0292F}"/>
              </a:ext>
            </a:extLst>
          </p:cNvPr>
          <p:cNvSpPr>
            <a:spLocks noGrp="1" noChangeArrowheads="1"/>
          </p:cNvSpPr>
          <p:nvPr>
            <p:ph type="hdr" sz="quarter"/>
          </p:nvPr>
        </p:nvSpPr>
        <p:spPr bwMode="auto">
          <a:xfrm>
            <a:off x="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r>
              <a:rPr lang="en-US" altLang="en-US"/>
              <a:t>Math 308</a:t>
            </a:r>
          </a:p>
        </p:txBody>
      </p:sp>
      <p:sp>
        <p:nvSpPr>
          <p:cNvPr id="28675" name="Rectangle 3">
            <a:extLst>
              <a:ext uri="{FF2B5EF4-FFF2-40B4-BE49-F238E27FC236}">
                <a16:creationId xmlns:a16="http://schemas.microsoft.com/office/drawing/2014/main" id="{8B2D1EEC-065E-544B-90B0-79669826C28D}"/>
              </a:ext>
            </a:extLst>
          </p:cNvPr>
          <p:cNvSpPr>
            <a:spLocks noGrp="1" noChangeArrowheads="1"/>
          </p:cNvSpPr>
          <p:nvPr>
            <p:ph type="dt" sz="quarter" idx="1"/>
          </p:nvPr>
        </p:nvSpPr>
        <p:spPr bwMode="auto">
          <a:xfrm>
            <a:off x="3884613"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r>
              <a:rPr lang="en-US" altLang="en-US"/>
              <a:t>Oct. 7</a:t>
            </a:r>
          </a:p>
        </p:txBody>
      </p:sp>
      <p:sp>
        <p:nvSpPr>
          <p:cNvPr id="28676" name="Rectangle 4">
            <a:extLst>
              <a:ext uri="{FF2B5EF4-FFF2-40B4-BE49-F238E27FC236}">
                <a16:creationId xmlns:a16="http://schemas.microsoft.com/office/drawing/2014/main" id="{27FEEBE8-73F3-CD4F-ACF9-F7B29C5C9B8D}"/>
              </a:ext>
            </a:extLst>
          </p:cNvPr>
          <p:cNvSpPr>
            <a:spLocks noGrp="1" noChangeArrowheads="1"/>
          </p:cNvSpPr>
          <p:nvPr>
            <p:ph type="ftr" sz="quarter" idx="2"/>
          </p:nvPr>
        </p:nvSpPr>
        <p:spPr bwMode="auto">
          <a:xfrm>
            <a:off x="0" y="8829675"/>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en-US"/>
          </a:p>
        </p:txBody>
      </p:sp>
      <p:sp>
        <p:nvSpPr>
          <p:cNvPr id="28677" name="Rectangle 5">
            <a:extLst>
              <a:ext uri="{FF2B5EF4-FFF2-40B4-BE49-F238E27FC236}">
                <a16:creationId xmlns:a16="http://schemas.microsoft.com/office/drawing/2014/main" id="{81F0DC86-F338-F44D-8E0A-7BD8C2B2635B}"/>
              </a:ext>
            </a:extLst>
          </p:cNvPr>
          <p:cNvSpPr>
            <a:spLocks noGrp="1" noChangeArrowheads="1"/>
          </p:cNvSpPr>
          <p:nvPr>
            <p:ph type="sldNum" sz="quarter" idx="3"/>
          </p:nvPr>
        </p:nvSpPr>
        <p:spPr bwMode="auto">
          <a:xfrm>
            <a:off x="3884613" y="8829675"/>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A6356354-8216-C240-AF5E-39F97A32348A}"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335EF-1197-8B4A-95C2-28E07FA9C2E6}"/>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C302461-D4B8-7C4C-B492-9C8D6538FEC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81EE8EE-EA45-7741-A10B-F9C97F41BF67}"/>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0DB1805C-D9E0-7B48-A0FF-D1FBDB987A8C}"/>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6DB347F9-CDB4-474C-9587-9C360A5C8686}"/>
              </a:ext>
            </a:extLst>
          </p:cNvPr>
          <p:cNvSpPr>
            <a:spLocks noGrp="1"/>
          </p:cNvSpPr>
          <p:nvPr>
            <p:ph type="sldNum" sz="quarter" idx="12"/>
          </p:nvPr>
        </p:nvSpPr>
        <p:spPr/>
        <p:txBody>
          <a:bodyPr/>
          <a:lstStyle>
            <a:lvl1pPr>
              <a:defRPr/>
            </a:lvl1pPr>
          </a:lstStyle>
          <a:p>
            <a:fld id="{37AACEEF-FC28-964F-9BFD-DE206C6C71EA}" type="slidenum">
              <a:rPr lang="en-US" altLang="en-US"/>
              <a:pPr/>
              <a:t>‹#›</a:t>
            </a:fld>
            <a:endParaRPr lang="en-US" altLang="en-US"/>
          </a:p>
        </p:txBody>
      </p:sp>
    </p:spTree>
    <p:extLst>
      <p:ext uri="{BB962C8B-B14F-4D97-AF65-F5344CB8AC3E}">
        <p14:creationId xmlns:p14="http://schemas.microsoft.com/office/powerpoint/2010/main" val="3750578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78AAB-EE41-DB4D-BD8B-861D80670E4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821B0AA-7F3D-0B4C-9A5B-E310F88B90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4F304C-CBAE-8445-B05B-CC03E4331EB7}"/>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C66BD30-5611-2241-947C-F4952E64FF74}"/>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8FA7C6D-A8A6-BD4C-8FD9-6EEECF7F4B23}"/>
              </a:ext>
            </a:extLst>
          </p:cNvPr>
          <p:cNvSpPr>
            <a:spLocks noGrp="1"/>
          </p:cNvSpPr>
          <p:nvPr>
            <p:ph type="sldNum" sz="quarter" idx="12"/>
          </p:nvPr>
        </p:nvSpPr>
        <p:spPr/>
        <p:txBody>
          <a:bodyPr/>
          <a:lstStyle>
            <a:lvl1pPr>
              <a:defRPr/>
            </a:lvl1pPr>
          </a:lstStyle>
          <a:p>
            <a:fld id="{4EC18FF2-D26F-1C41-A2A7-AD3BDC3BF4E5}" type="slidenum">
              <a:rPr lang="en-US" altLang="en-US"/>
              <a:pPr/>
              <a:t>‹#›</a:t>
            </a:fld>
            <a:endParaRPr lang="en-US" altLang="en-US"/>
          </a:p>
        </p:txBody>
      </p:sp>
    </p:spTree>
    <p:extLst>
      <p:ext uri="{BB962C8B-B14F-4D97-AF65-F5344CB8AC3E}">
        <p14:creationId xmlns:p14="http://schemas.microsoft.com/office/powerpoint/2010/main" val="2627249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30B96D8-8AAA-5047-875F-22BDDE36B6D4}"/>
              </a:ext>
            </a:extLst>
          </p:cNvPr>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1B8A19B-712C-B744-96BD-ECF53E3B9434}"/>
              </a:ext>
            </a:extLst>
          </p:cNvPr>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F9CED0-EA17-6749-A9EE-FCA814B38E07}"/>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ED0DADF3-A5C8-8B46-902A-92C935E6429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A6E78F3B-8951-5145-9566-EC53E6B7AA87}"/>
              </a:ext>
            </a:extLst>
          </p:cNvPr>
          <p:cNvSpPr>
            <a:spLocks noGrp="1"/>
          </p:cNvSpPr>
          <p:nvPr>
            <p:ph type="sldNum" sz="quarter" idx="12"/>
          </p:nvPr>
        </p:nvSpPr>
        <p:spPr/>
        <p:txBody>
          <a:bodyPr/>
          <a:lstStyle>
            <a:lvl1pPr>
              <a:defRPr/>
            </a:lvl1pPr>
          </a:lstStyle>
          <a:p>
            <a:fld id="{DC4A7F88-2FC0-084D-98C0-6595D2348F7A}" type="slidenum">
              <a:rPr lang="en-US" altLang="en-US"/>
              <a:pPr/>
              <a:t>‹#›</a:t>
            </a:fld>
            <a:endParaRPr lang="en-US" altLang="en-US"/>
          </a:p>
        </p:txBody>
      </p:sp>
    </p:spTree>
    <p:extLst>
      <p:ext uri="{BB962C8B-B14F-4D97-AF65-F5344CB8AC3E}">
        <p14:creationId xmlns:p14="http://schemas.microsoft.com/office/powerpoint/2010/main" val="2587537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480D1-43CC-AD4A-BC00-89DBA65B07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D3C0D1-ECA7-E948-B29C-3EB014FABA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176512-B3DC-9446-9C04-C8A1AC8EEB4E}"/>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D23EAC4-88ED-A445-BE54-7B4903B34E22}"/>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25FED1F-674A-7F48-86BA-FB185D76F054}"/>
              </a:ext>
            </a:extLst>
          </p:cNvPr>
          <p:cNvSpPr>
            <a:spLocks noGrp="1"/>
          </p:cNvSpPr>
          <p:nvPr>
            <p:ph type="sldNum" sz="quarter" idx="12"/>
          </p:nvPr>
        </p:nvSpPr>
        <p:spPr/>
        <p:txBody>
          <a:bodyPr/>
          <a:lstStyle>
            <a:lvl1pPr>
              <a:defRPr/>
            </a:lvl1pPr>
          </a:lstStyle>
          <a:p>
            <a:fld id="{8004B5F9-12BC-624F-814D-56B0482AC7CC}" type="slidenum">
              <a:rPr lang="en-US" altLang="en-US"/>
              <a:pPr/>
              <a:t>‹#›</a:t>
            </a:fld>
            <a:endParaRPr lang="en-US" altLang="en-US"/>
          </a:p>
        </p:txBody>
      </p:sp>
    </p:spTree>
    <p:extLst>
      <p:ext uri="{BB962C8B-B14F-4D97-AF65-F5344CB8AC3E}">
        <p14:creationId xmlns:p14="http://schemas.microsoft.com/office/powerpoint/2010/main" val="2507349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493AB-68AB-BB41-A62E-5759ACDC4325}"/>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7BF87EA-BEBB-3046-BEDE-3C83A28843D4}"/>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6EF111C-E09B-C54E-A789-15842A9408BC}"/>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AD3A39F1-1BFF-C64F-A20B-A658EB3DC7C1}"/>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8876B28D-D645-6243-9E05-14351319920F}"/>
              </a:ext>
            </a:extLst>
          </p:cNvPr>
          <p:cNvSpPr>
            <a:spLocks noGrp="1"/>
          </p:cNvSpPr>
          <p:nvPr>
            <p:ph type="sldNum" sz="quarter" idx="12"/>
          </p:nvPr>
        </p:nvSpPr>
        <p:spPr/>
        <p:txBody>
          <a:bodyPr/>
          <a:lstStyle>
            <a:lvl1pPr>
              <a:defRPr/>
            </a:lvl1pPr>
          </a:lstStyle>
          <a:p>
            <a:fld id="{7394EB08-B221-784D-BF9B-515FC785AB91}" type="slidenum">
              <a:rPr lang="en-US" altLang="en-US"/>
              <a:pPr/>
              <a:t>‹#›</a:t>
            </a:fld>
            <a:endParaRPr lang="en-US" altLang="en-US"/>
          </a:p>
        </p:txBody>
      </p:sp>
    </p:spTree>
    <p:extLst>
      <p:ext uri="{BB962C8B-B14F-4D97-AF65-F5344CB8AC3E}">
        <p14:creationId xmlns:p14="http://schemas.microsoft.com/office/powerpoint/2010/main" val="4139024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1323F-B025-8443-8435-9A0BD9E947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721DFA-7927-2541-9D7F-F63FA8EC31D2}"/>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5188FD4-1A88-FE40-BF4F-6913BC2C1440}"/>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9D8BD63-ABB4-A44F-B4BA-5663A02DDBAD}"/>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FBA27883-233E-FE4F-97D4-39D5774DBA37}"/>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9C34BAF-357F-2242-9724-4A0BFA8182FD}"/>
              </a:ext>
            </a:extLst>
          </p:cNvPr>
          <p:cNvSpPr>
            <a:spLocks noGrp="1"/>
          </p:cNvSpPr>
          <p:nvPr>
            <p:ph type="sldNum" sz="quarter" idx="12"/>
          </p:nvPr>
        </p:nvSpPr>
        <p:spPr/>
        <p:txBody>
          <a:bodyPr/>
          <a:lstStyle>
            <a:lvl1pPr>
              <a:defRPr/>
            </a:lvl1pPr>
          </a:lstStyle>
          <a:p>
            <a:fld id="{86C4B517-ECAA-3444-862D-F09E1DCC7594}" type="slidenum">
              <a:rPr lang="en-US" altLang="en-US"/>
              <a:pPr/>
              <a:t>‹#›</a:t>
            </a:fld>
            <a:endParaRPr lang="en-US" altLang="en-US"/>
          </a:p>
        </p:txBody>
      </p:sp>
    </p:spTree>
    <p:extLst>
      <p:ext uri="{BB962C8B-B14F-4D97-AF65-F5344CB8AC3E}">
        <p14:creationId xmlns:p14="http://schemas.microsoft.com/office/powerpoint/2010/main" val="318689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FA821-CD22-4A4E-B28D-18CAE96258B3}"/>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E79B60B-36BA-1A4A-847A-1882CF6BCAD8}"/>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5871DE1-B4E6-8B4D-ACDA-CA712FEA579F}"/>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B68BE90-9658-5549-B6E3-8C8C88B586B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7416D0-B4F0-094F-8A5A-255C1F6B28B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0E047D2-13D0-9A4C-A944-E4E0C35F6AE6}"/>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5E92B388-3782-3B47-BE3F-6342DD9B6DB4}"/>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B78EB646-AEE9-E84C-A441-6A407E9A6DB3}"/>
              </a:ext>
            </a:extLst>
          </p:cNvPr>
          <p:cNvSpPr>
            <a:spLocks noGrp="1"/>
          </p:cNvSpPr>
          <p:nvPr>
            <p:ph type="sldNum" sz="quarter" idx="12"/>
          </p:nvPr>
        </p:nvSpPr>
        <p:spPr/>
        <p:txBody>
          <a:bodyPr/>
          <a:lstStyle>
            <a:lvl1pPr>
              <a:defRPr/>
            </a:lvl1pPr>
          </a:lstStyle>
          <a:p>
            <a:fld id="{29734BDB-8ED3-6744-9F1F-9C3D2D2CF190}" type="slidenum">
              <a:rPr lang="en-US" altLang="en-US"/>
              <a:pPr/>
              <a:t>‹#›</a:t>
            </a:fld>
            <a:endParaRPr lang="en-US" altLang="en-US"/>
          </a:p>
        </p:txBody>
      </p:sp>
    </p:spTree>
    <p:extLst>
      <p:ext uri="{BB962C8B-B14F-4D97-AF65-F5344CB8AC3E}">
        <p14:creationId xmlns:p14="http://schemas.microsoft.com/office/powerpoint/2010/main" val="1658097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85198-F931-8B4F-80A4-9FA932E1FF3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316CBFC-131B-E44A-8476-922AD7BE3840}"/>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8FEBF740-1BD5-B740-8AC3-C4A1F445D6A7}"/>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76A9B3C9-7CFA-3145-A02E-A551DFD204CB}"/>
              </a:ext>
            </a:extLst>
          </p:cNvPr>
          <p:cNvSpPr>
            <a:spLocks noGrp="1"/>
          </p:cNvSpPr>
          <p:nvPr>
            <p:ph type="sldNum" sz="quarter" idx="12"/>
          </p:nvPr>
        </p:nvSpPr>
        <p:spPr/>
        <p:txBody>
          <a:bodyPr/>
          <a:lstStyle>
            <a:lvl1pPr>
              <a:defRPr/>
            </a:lvl1pPr>
          </a:lstStyle>
          <a:p>
            <a:fld id="{4DC74705-FCBB-7143-8A65-528B3144967F}" type="slidenum">
              <a:rPr lang="en-US" altLang="en-US"/>
              <a:pPr/>
              <a:t>‹#›</a:t>
            </a:fld>
            <a:endParaRPr lang="en-US" altLang="en-US"/>
          </a:p>
        </p:txBody>
      </p:sp>
    </p:spTree>
    <p:extLst>
      <p:ext uri="{BB962C8B-B14F-4D97-AF65-F5344CB8AC3E}">
        <p14:creationId xmlns:p14="http://schemas.microsoft.com/office/powerpoint/2010/main" val="1625906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3E5A9F-5CA8-5C4D-B67E-F4D1B1A0151F}"/>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2210E08C-9A4F-624A-96C9-5D1698290712}"/>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4DDBC75B-582F-FF4C-AEBE-923F4D758492}"/>
              </a:ext>
            </a:extLst>
          </p:cNvPr>
          <p:cNvSpPr>
            <a:spLocks noGrp="1"/>
          </p:cNvSpPr>
          <p:nvPr>
            <p:ph type="sldNum" sz="quarter" idx="12"/>
          </p:nvPr>
        </p:nvSpPr>
        <p:spPr/>
        <p:txBody>
          <a:bodyPr/>
          <a:lstStyle>
            <a:lvl1pPr>
              <a:defRPr/>
            </a:lvl1pPr>
          </a:lstStyle>
          <a:p>
            <a:fld id="{BECBB484-7E42-3B47-87BD-23F6DE0A16BE}" type="slidenum">
              <a:rPr lang="en-US" altLang="en-US"/>
              <a:pPr/>
              <a:t>‹#›</a:t>
            </a:fld>
            <a:endParaRPr lang="en-US" altLang="en-US"/>
          </a:p>
        </p:txBody>
      </p:sp>
    </p:spTree>
    <p:extLst>
      <p:ext uri="{BB962C8B-B14F-4D97-AF65-F5344CB8AC3E}">
        <p14:creationId xmlns:p14="http://schemas.microsoft.com/office/powerpoint/2010/main" val="2614031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3834F-109E-2B42-96E1-806E429E819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70605A6-9B0C-6444-94C9-2E41B1193D7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92F2E4E-8006-1440-8044-8D2FE232A2F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CD7877-7D58-8B4D-8769-4D259CCD10FB}"/>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04DA17E3-B4EC-2849-9418-B68CD7C267D1}"/>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448C552C-6F80-6B46-865D-10BBC76CC474}"/>
              </a:ext>
            </a:extLst>
          </p:cNvPr>
          <p:cNvSpPr>
            <a:spLocks noGrp="1"/>
          </p:cNvSpPr>
          <p:nvPr>
            <p:ph type="sldNum" sz="quarter" idx="12"/>
          </p:nvPr>
        </p:nvSpPr>
        <p:spPr/>
        <p:txBody>
          <a:bodyPr/>
          <a:lstStyle>
            <a:lvl1pPr>
              <a:defRPr/>
            </a:lvl1pPr>
          </a:lstStyle>
          <a:p>
            <a:fld id="{81150184-51D8-8F45-BEEF-877B9E1F1835}" type="slidenum">
              <a:rPr lang="en-US" altLang="en-US"/>
              <a:pPr/>
              <a:t>‹#›</a:t>
            </a:fld>
            <a:endParaRPr lang="en-US" altLang="en-US"/>
          </a:p>
        </p:txBody>
      </p:sp>
    </p:spTree>
    <p:extLst>
      <p:ext uri="{BB962C8B-B14F-4D97-AF65-F5344CB8AC3E}">
        <p14:creationId xmlns:p14="http://schemas.microsoft.com/office/powerpoint/2010/main" val="4061066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1DBA1-117E-C849-A366-DCD5D09C7FC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D3FE882-5505-834C-A907-21242031176A}"/>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0B16F10-9E13-334F-8945-AD49FBE32B4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F003B9-548A-054D-9BEB-1F9F15CFB43E}"/>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48C065EF-1564-FF41-840B-036BF6CBE045}"/>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F7D01ED4-4D4E-1345-B227-2962B6907C61}"/>
              </a:ext>
            </a:extLst>
          </p:cNvPr>
          <p:cNvSpPr>
            <a:spLocks noGrp="1"/>
          </p:cNvSpPr>
          <p:nvPr>
            <p:ph type="sldNum" sz="quarter" idx="12"/>
          </p:nvPr>
        </p:nvSpPr>
        <p:spPr/>
        <p:txBody>
          <a:bodyPr/>
          <a:lstStyle>
            <a:lvl1pPr>
              <a:defRPr/>
            </a:lvl1pPr>
          </a:lstStyle>
          <a:p>
            <a:fld id="{7BE6F842-650C-6841-BA44-83AEB22E1446}" type="slidenum">
              <a:rPr lang="en-US" altLang="en-US"/>
              <a:pPr/>
              <a:t>‹#›</a:t>
            </a:fld>
            <a:endParaRPr lang="en-US" altLang="en-US"/>
          </a:p>
        </p:txBody>
      </p:sp>
    </p:spTree>
    <p:extLst>
      <p:ext uri="{BB962C8B-B14F-4D97-AF65-F5344CB8AC3E}">
        <p14:creationId xmlns:p14="http://schemas.microsoft.com/office/powerpoint/2010/main" val="3602706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A17B397-4B59-C044-ACCA-D1C63D0FA0D0}"/>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2E98BD54-5EE5-D044-99EF-6D630A17EF9C}"/>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0611D9E-D466-CB4B-B248-2AD4507B809C}"/>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a:extLst>
              <a:ext uri="{FF2B5EF4-FFF2-40B4-BE49-F238E27FC236}">
                <a16:creationId xmlns:a16="http://schemas.microsoft.com/office/drawing/2014/main" id="{04D91762-D24E-E34E-8CB5-E25BB3260181}"/>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a:extLst>
              <a:ext uri="{FF2B5EF4-FFF2-40B4-BE49-F238E27FC236}">
                <a16:creationId xmlns:a16="http://schemas.microsoft.com/office/drawing/2014/main" id="{5DDA89B8-F2D2-D347-A301-2729CED434FE}"/>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AE8763AB-6FAA-2B47-B90D-69AF1A698EC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anose="02020603050405020304" pitchFamily="18" charset="0"/>
        </a:defRPr>
      </a:lvl2pPr>
      <a:lvl3pPr algn="ctr" rtl="0" fontAlgn="base">
        <a:spcBef>
          <a:spcPct val="0"/>
        </a:spcBef>
        <a:spcAft>
          <a:spcPct val="0"/>
        </a:spcAft>
        <a:defRPr sz="4400">
          <a:solidFill>
            <a:schemeClr val="tx2"/>
          </a:solidFill>
          <a:latin typeface="Times New Roman" panose="02020603050405020304" pitchFamily="18" charset="0"/>
        </a:defRPr>
      </a:lvl3pPr>
      <a:lvl4pPr algn="ctr" rtl="0" fontAlgn="base">
        <a:spcBef>
          <a:spcPct val="0"/>
        </a:spcBef>
        <a:spcAft>
          <a:spcPct val="0"/>
        </a:spcAft>
        <a:defRPr sz="4400">
          <a:solidFill>
            <a:schemeClr val="tx2"/>
          </a:solidFill>
          <a:latin typeface="Times New Roman" panose="02020603050405020304" pitchFamily="18" charset="0"/>
        </a:defRPr>
      </a:lvl4pPr>
      <a:lvl5pPr algn="ctr" rtl="0" fontAlgn="base">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images.google.com/imgres?imgurl=http://www.usacn.com/usa/state/_derived/usa-map.htm_txt_usa-embe.gif&amp;imgrefurl=http://www.usacn.com/usa/state/_derived/&amp;h=470&amp;w=556&amp;sz=33&amp;tbnid=HOUqwermcjWt9M:&amp;tbnh=110&amp;tbnw=131&amp;hl=en&amp;start=7&amp;prev=/images%3Fq%3Dusa%2Bmap%26svnum%3D10%26hl%3Den%26lr%3D%26sa%3D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DDBEE4C1-18EA-794B-BBB6-528556040DC1}"/>
              </a:ext>
            </a:extLst>
          </p:cNvPr>
          <p:cNvSpPr>
            <a:spLocks noGrp="1" noChangeArrowheads="1"/>
          </p:cNvSpPr>
          <p:nvPr>
            <p:ph type="title"/>
          </p:nvPr>
        </p:nvSpPr>
        <p:spPr>
          <a:xfrm>
            <a:off x="503238" y="1089025"/>
            <a:ext cx="8280400" cy="1268413"/>
          </a:xfrm>
        </p:spPr>
        <p:txBody>
          <a:bodyPr/>
          <a:lstStyle/>
          <a:p>
            <a:r>
              <a:rPr lang="en-US" altLang="en-US" sz="4000">
                <a:solidFill>
                  <a:srgbClr val="663300"/>
                </a:solidFill>
                <a:latin typeface="Comic Sans MS" panose="030F0902030302020204" pitchFamily="66" charset="0"/>
              </a:rPr>
              <a:t>Coloring Graphs</a:t>
            </a:r>
          </a:p>
        </p:txBody>
      </p:sp>
      <p:sp>
        <p:nvSpPr>
          <p:cNvPr id="31747" name="Rectangle 3">
            <a:extLst>
              <a:ext uri="{FF2B5EF4-FFF2-40B4-BE49-F238E27FC236}">
                <a16:creationId xmlns:a16="http://schemas.microsoft.com/office/drawing/2014/main" id="{CCF9A1D8-7AA0-C345-B084-D2E7AC11C43B}"/>
              </a:ext>
            </a:extLst>
          </p:cNvPr>
          <p:cNvSpPr>
            <a:spLocks noGrp="1" noChangeArrowheads="1"/>
          </p:cNvSpPr>
          <p:nvPr>
            <p:ph type="body" idx="1"/>
          </p:nvPr>
        </p:nvSpPr>
        <p:spPr>
          <a:xfrm>
            <a:off x="0" y="3644900"/>
            <a:ext cx="9144000" cy="2879725"/>
          </a:xfrm>
        </p:spPr>
        <p:txBody>
          <a:bodyPr/>
          <a:lstStyle/>
          <a:p>
            <a:pPr>
              <a:buFont typeface="Wingdings" pitchFamily="2" charset="2"/>
              <a:buNone/>
            </a:pPr>
            <a:r>
              <a:rPr lang="en-US" altLang="en-US"/>
              <a:t>	</a:t>
            </a:r>
          </a:p>
        </p:txBody>
      </p:sp>
      <p:sp>
        <p:nvSpPr>
          <p:cNvPr id="31748" name="Text Box 4">
            <a:extLst>
              <a:ext uri="{FF2B5EF4-FFF2-40B4-BE49-F238E27FC236}">
                <a16:creationId xmlns:a16="http://schemas.microsoft.com/office/drawing/2014/main" id="{5E232CD2-763D-A84A-A612-4ABFD657C3A0}"/>
              </a:ext>
            </a:extLst>
          </p:cNvPr>
          <p:cNvSpPr txBox="1">
            <a:spLocks noChangeArrowheads="1"/>
          </p:cNvSpPr>
          <p:nvPr/>
        </p:nvSpPr>
        <p:spPr bwMode="auto">
          <a:xfrm>
            <a:off x="431800" y="2816225"/>
            <a:ext cx="84248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a:p>
        </p:txBody>
      </p:sp>
      <p:sp>
        <p:nvSpPr>
          <p:cNvPr id="31749" name="Text Box 5">
            <a:extLst>
              <a:ext uri="{FF2B5EF4-FFF2-40B4-BE49-F238E27FC236}">
                <a16:creationId xmlns:a16="http://schemas.microsoft.com/office/drawing/2014/main" id="{02AE6AFB-5DF1-794E-86B9-E0AB8AA5F04D}"/>
              </a:ext>
            </a:extLst>
          </p:cNvPr>
          <p:cNvSpPr txBox="1">
            <a:spLocks noChangeArrowheads="1"/>
          </p:cNvSpPr>
          <p:nvPr/>
        </p:nvSpPr>
        <p:spPr bwMode="auto">
          <a:xfrm>
            <a:off x="431800" y="2924175"/>
            <a:ext cx="8388350" cy="2443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a:t>This handout:</a:t>
            </a:r>
          </a:p>
          <a:p>
            <a:pPr>
              <a:spcBef>
                <a:spcPct val="50000"/>
              </a:spcBef>
              <a:buFontTx/>
              <a:buChar char="•"/>
            </a:pPr>
            <a:r>
              <a:rPr lang="en-US" altLang="en-US" sz="2800"/>
              <a:t> Coloring maps and graphs</a:t>
            </a:r>
          </a:p>
          <a:p>
            <a:pPr>
              <a:spcBef>
                <a:spcPct val="50000"/>
              </a:spcBef>
              <a:buFontTx/>
              <a:buChar char="•"/>
            </a:pPr>
            <a:r>
              <a:rPr lang="en-US" altLang="en-US" sz="2800"/>
              <a:t> Chromatic number </a:t>
            </a:r>
          </a:p>
          <a:p>
            <a:pPr>
              <a:spcBef>
                <a:spcPct val="50000"/>
              </a:spcBef>
              <a:buFontTx/>
              <a:buChar char="•"/>
            </a:pPr>
            <a:r>
              <a:rPr lang="en-US" altLang="en-US" sz="2800"/>
              <a:t> Applications of graph coloring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6D5A99BC-BF4E-AE4E-858F-A2C963EE2704}"/>
              </a:ext>
            </a:extLst>
          </p:cNvPr>
          <p:cNvSpPr>
            <a:spLocks noGrp="1" noChangeArrowheads="1"/>
          </p:cNvSpPr>
          <p:nvPr>
            <p:ph type="title"/>
          </p:nvPr>
        </p:nvSpPr>
        <p:spPr>
          <a:xfrm>
            <a:off x="395288" y="0"/>
            <a:ext cx="8170862" cy="728663"/>
          </a:xfrm>
        </p:spPr>
        <p:txBody>
          <a:bodyPr/>
          <a:lstStyle/>
          <a:p>
            <a:r>
              <a:rPr lang="en-US" altLang="en-US" sz="4000">
                <a:solidFill>
                  <a:srgbClr val="663300"/>
                </a:solidFill>
                <a:latin typeface="Comic Sans MS" panose="030F0902030302020204" pitchFamily="66" charset="0"/>
              </a:rPr>
              <a:t>Coloring maps</a:t>
            </a:r>
          </a:p>
        </p:txBody>
      </p:sp>
      <p:sp>
        <p:nvSpPr>
          <p:cNvPr id="68611" name="Rectangle 3">
            <a:extLst>
              <a:ext uri="{FF2B5EF4-FFF2-40B4-BE49-F238E27FC236}">
                <a16:creationId xmlns:a16="http://schemas.microsoft.com/office/drawing/2014/main" id="{9C54EF26-FD17-CB4F-9742-BB9DB2F1C041}"/>
              </a:ext>
            </a:extLst>
          </p:cNvPr>
          <p:cNvSpPr>
            <a:spLocks noGrp="1" noChangeArrowheads="1"/>
          </p:cNvSpPr>
          <p:nvPr>
            <p:ph type="body" idx="1"/>
          </p:nvPr>
        </p:nvSpPr>
        <p:spPr>
          <a:xfrm>
            <a:off x="0" y="800100"/>
            <a:ext cx="9144000" cy="6057900"/>
          </a:xfrm>
        </p:spPr>
        <p:txBody>
          <a:bodyPr/>
          <a:lstStyle/>
          <a:p>
            <a:r>
              <a:rPr lang="en-US" altLang="en-US" sz="2800"/>
              <a:t>Color a map such that two regions with a common border are assigned different colors.</a:t>
            </a:r>
          </a:p>
          <a:p>
            <a:endParaRPr lang="en-US" altLang="en-US" sz="2800"/>
          </a:p>
          <a:p>
            <a:endParaRPr lang="en-US" altLang="en-US" b="1"/>
          </a:p>
          <a:p>
            <a:endParaRPr lang="en-US" altLang="en-US" b="1"/>
          </a:p>
          <a:p>
            <a:endParaRPr lang="en-US" altLang="en-US" b="1"/>
          </a:p>
          <a:p>
            <a:r>
              <a:rPr lang="en-US" altLang="en-US" sz="2800"/>
              <a:t>Each map can be represented by a graph:</a:t>
            </a:r>
          </a:p>
          <a:p>
            <a:pPr lvl="1"/>
            <a:r>
              <a:rPr lang="en-US" altLang="en-US" sz="2400"/>
              <a:t>Each region of the map is represented by a vertex;</a:t>
            </a:r>
          </a:p>
          <a:p>
            <a:pPr lvl="1"/>
            <a:r>
              <a:rPr lang="en-US" altLang="en-US" sz="2400"/>
              <a:t>Edges connect two vertices if the regions represented by these vertices have a common border.</a:t>
            </a:r>
          </a:p>
          <a:p>
            <a:r>
              <a:rPr lang="en-US" altLang="en-US" sz="2800"/>
              <a:t>The resulting graph is called the </a:t>
            </a:r>
            <a:r>
              <a:rPr lang="en-US" altLang="en-US" sz="2800" i="1"/>
              <a:t>dual graph</a:t>
            </a:r>
            <a:r>
              <a:rPr lang="en-US" altLang="en-US" sz="2800"/>
              <a:t> of the map.</a:t>
            </a:r>
          </a:p>
        </p:txBody>
      </p:sp>
      <p:pic>
        <p:nvPicPr>
          <p:cNvPr id="68647" name="Picture 39" descr="usa-map">
            <a:hlinkClick r:id="rId2"/>
            <a:extLst>
              <a:ext uri="{FF2B5EF4-FFF2-40B4-BE49-F238E27FC236}">
                <a16:creationId xmlns:a16="http://schemas.microsoft.com/office/drawing/2014/main" id="{10FDEE91-73B6-DD4A-96F6-984F34D056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775" y="1844675"/>
            <a:ext cx="2592388" cy="21764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8611">
                                            <p:txEl>
                                              <p:pRg st="5" end="5"/>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8611">
                                            <p:txEl>
                                              <p:pRg st="6" end="6"/>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8611">
                                            <p:txEl>
                                              <p:pRg st="7" end="7"/>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861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2" name="Rectangle 2">
            <a:extLst>
              <a:ext uri="{FF2B5EF4-FFF2-40B4-BE49-F238E27FC236}">
                <a16:creationId xmlns:a16="http://schemas.microsoft.com/office/drawing/2014/main" id="{FD11E119-7FC6-8749-A1B1-B39127DA1BA8}"/>
              </a:ext>
            </a:extLst>
          </p:cNvPr>
          <p:cNvSpPr>
            <a:spLocks noGrp="1" noChangeArrowheads="1"/>
          </p:cNvSpPr>
          <p:nvPr>
            <p:ph type="title"/>
          </p:nvPr>
        </p:nvSpPr>
        <p:spPr>
          <a:xfrm>
            <a:off x="395288" y="0"/>
            <a:ext cx="8170862" cy="728663"/>
          </a:xfrm>
        </p:spPr>
        <p:txBody>
          <a:bodyPr/>
          <a:lstStyle/>
          <a:p>
            <a:r>
              <a:rPr lang="en-US" altLang="en-US" sz="4000">
                <a:solidFill>
                  <a:srgbClr val="663300"/>
                </a:solidFill>
                <a:latin typeface="Comic Sans MS" panose="030F0902030302020204" pitchFamily="66" charset="0"/>
              </a:rPr>
              <a:t>Coloring Graphs</a:t>
            </a:r>
          </a:p>
        </p:txBody>
      </p:sp>
      <p:sp>
        <p:nvSpPr>
          <p:cNvPr id="87043" name="Rectangle 3">
            <a:extLst>
              <a:ext uri="{FF2B5EF4-FFF2-40B4-BE49-F238E27FC236}">
                <a16:creationId xmlns:a16="http://schemas.microsoft.com/office/drawing/2014/main" id="{1062CF49-C680-204A-9FF4-27AC237D9133}"/>
              </a:ext>
            </a:extLst>
          </p:cNvPr>
          <p:cNvSpPr>
            <a:spLocks noGrp="1" noChangeArrowheads="1"/>
          </p:cNvSpPr>
          <p:nvPr>
            <p:ph type="body" idx="1"/>
          </p:nvPr>
        </p:nvSpPr>
        <p:spPr>
          <a:xfrm>
            <a:off x="0" y="800100"/>
            <a:ext cx="9144000" cy="6057900"/>
          </a:xfrm>
        </p:spPr>
        <p:txBody>
          <a:bodyPr/>
          <a:lstStyle/>
          <a:p>
            <a:r>
              <a:rPr lang="en-US" altLang="en-US" b="1"/>
              <a:t>Definition</a:t>
            </a:r>
            <a:r>
              <a:rPr lang="en-US" altLang="en-US"/>
              <a:t>: A graph </a:t>
            </a:r>
            <a:r>
              <a:rPr lang="en-US" altLang="en-US">
                <a:solidFill>
                  <a:schemeClr val="accent2"/>
                </a:solidFill>
              </a:rPr>
              <a:t>has been colored</a:t>
            </a:r>
            <a:r>
              <a:rPr lang="en-US" altLang="en-US"/>
              <a:t> if a color has been assigned to each vertex in such a way that adjacent vertices have different colors.</a:t>
            </a:r>
          </a:p>
          <a:p>
            <a:endParaRPr lang="en-US" altLang="en-US" b="1"/>
          </a:p>
          <a:p>
            <a:endParaRPr lang="en-US" altLang="en-US" b="1"/>
          </a:p>
          <a:p>
            <a:endParaRPr lang="en-US" altLang="en-US" b="1"/>
          </a:p>
          <a:p>
            <a:r>
              <a:rPr lang="en-US" altLang="en-US" b="1"/>
              <a:t>Definition:</a:t>
            </a:r>
            <a:r>
              <a:rPr lang="en-US" altLang="en-US"/>
              <a:t> The </a:t>
            </a:r>
            <a:r>
              <a:rPr lang="en-US" altLang="en-US">
                <a:solidFill>
                  <a:schemeClr val="accent2"/>
                </a:solidFill>
              </a:rPr>
              <a:t>chromatic number</a:t>
            </a:r>
            <a:r>
              <a:rPr lang="en-US" altLang="en-US"/>
              <a:t> of a graph is the smallest number of colors with which it can be colored.</a:t>
            </a:r>
          </a:p>
          <a:p>
            <a:pPr>
              <a:buFontTx/>
              <a:buNone/>
            </a:pPr>
            <a:r>
              <a:rPr lang="en-US" altLang="en-US" sz="2400"/>
              <a:t>		In the example above, the chromatic number is </a:t>
            </a:r>
            <a:r>
              <a:rPr lang="en-US" altLang="en-US" sz="2400">
                <a:solidFill>
                  <a:schemeClr val="accent2"/>
                </a:solidFill>
              </a:rPr>
              <a:t>4</a:t>
            </a:r>
            <a:r>
              <a:rPr lang="en-US" altLang="en-US" sz="2400"/>
              <a:t>.</a:t>
            </a:r>
          </a:p>
          <a:p>
            <a:pPr>
              <a:buFontTx/>
              <a:buNone/>
            </a:pPr>
            <a:r>
              <a:rPr lang="en-US" altLang="en-US" sz="2400"/>
              <a:t>		</a:t>
            </a:r>
          </a:p>
        </p:txBody>
      </p:sp>
      <p:grpSp>
        <p:nvGrpSpPr>
          <p:cNvPr id="87044" name="Group 4">
            <a:extLst>
              <a:ext uri="{FF2B5EF4-FFF2-40B4-BE49-F238E27FC236}">
                <a16:creationId xmlns:a16="http://schemas.microsoft.com/office/drawing/2014/main" id="{066D048E-69D7-964B-BC6D-19A7EDD09DC7}"/>
              </a:ext>
            </a:extLst>
          </p:cNvPr>
          <p:cNvGrpSpPr>
            <a:grpSpLocks/>
          </p:cNvGrpSpPr>
          <p:nvPr/>
        </p:nvGrpSpPr>
        <p:grpSpPr bwMode="auto">
          <a:xfrm>
            <a:off x="2484438" y="2384425"/>
            <a:ext cx="3744912" cy="1765300"/>
            <a:chOff x="226" y="2908"/>
            <a:chExt cx="2359" cy="1112"/>
          </a:xfrm>
        </p:grpSpPr>
        <p:sp>
          <p:nvSpPr>
            <p:cNvPr id="87045" name="Line 5">
              <a:extLst>
                <a:ext uri="{FF2B5EF4-FFF2-40B4-BE49-F238E27FC236}">
                  <a16:creationId xmlns:a16="http://schemas.microsoft.com/office/drawing/2014/main" id="{D39BD331-19F4-844D-969C-61A814D399E7}"/>
                </a:ext>
              </a:extLst>
            </p:cNvPr>
            <p:cNvSpPr>
              <a:spLocks noChangeShapeType="1"/>
            </p:cNvSpPr>
            <p:nvPr/>
          </p:nvSpPr>
          <p:spPr bwMode="auto">
            <a:xfrm flipV="1">
              <a:off x="431" y="3090"/>
              <a:ext cx="408"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7046" name="Line 6">
              <a:extLst>
                <a:ext uri="{FF2B5EF4-FFF2-40B4-BE49-F238E27FC236}">
                  <a16:creationId xmlns:a16="http://schemas.microsoft.com/office/drawing/2014/main" id="{BC5E81BA-1A89-D349-9357-AFD1D01E45DE}"/>
                </a:ext>
              </a:extLst>
            </p:cNvPr>
            <p:cNvSpPr>
              <a:spLocks noChangeShapeType="1"/>
            </p:cNvSpPr>
            <p:nvPr/>
          </p:nvSpPr>
          <p:spPr bwMode="auto">
            <a:xfrm>
              <a:off x="431" y="3543"/>
              <a:ext cx="385" cy="29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7047" name="Line 7">
              <a:extLst>
                <a:ext uri="{FF2B5EF4-FFF2-40B4-BE49-F238E27FC236}">
                  <a16:creationId xmlns:a16="http://schemas.microsoft.com/office/drawing/2014/main" id="{B07D7501-EDDA-2243-BD10-48F2E4F111B3}"/>
                </a:ext>
              </a:extLst>
            </p:cNvPr>
            <p:cNvSpPr>
              <a:spLocks noChangeShapeType="1"/>
            </p:cNvSpPr>
            <p:nvPr/>
          </p:nvSpPr>
          <p:spPr bwMode="auto">
            <a:xfrm>
              <a:off x="1066" y="3022"/>
              <a:ext cx="58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7048" name="Line 8">
              <a:extLst>
                <a:ext uri="{FF2B5EF4-FFF2-40B4-BE49-F238E27FC236}">
                  <a16:creationId xmlns:a16="http://schemas.microsoft.com/office/drawing/2014/main" id="{4D7B2EDA-F3DB-874F-AAA6-F3E8F0EE7747}"/>
                </a:ext>
              </a:extLst>
            </p:cNvPr>
            <p:cNvSpPr>
              <a:spLocks noChangeShapeType="1"/>
            </p:cNvSpPr>
            <p:nvPr/>
          </p:nvSpPr>
          <p:spPr bwMode="auto">
            <a:xfrm>
              <a:off x="1043" y="3906"/>
              <a:ext cx="65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7049" name="Line 9">
              <a:extLst>
                <a:ext uri="{FF2B5EF4-FFF2-40B4-BE49-F238E27FC236}">
                  <a16:creationId xmlns:a16="http://schemas.microsoft.com/office/drawing/2014/main" id="{08A43F7A-720A-7D4D-B369-659B49A6DC24}"/>
                </a:ext>
              </a:extLst>
            </p:cNvPr>
            <p:cNvSpPr>
              <a:spLocks noChangeShapeType="1"/>
            </p:cNvSpPr>
            <p:nvPr/>
          </p:nvSpPr>
          <p:spPr bwMode="auto">
            <a:xfrm>
              <a:off x="930" y="3135"/>
              <a:ext cx="0" cy="65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7050" name="Line 10">
              <a:extLst>
                <a:ext uri="{FF2B5EF4-FFF2-40B4-BE49-F238E27FC236}">
                  <a16:creationId xmlns:a16="http://schemas.microsoft.com/office/drawing/2014/main" id="{7F009224-FBD4-1B47-9250-78E03FE29766}"/>
                </a:ext>
              </a:extLst>
            </p:cNvPr>
            <p:cNvSpPr>
              <a:spLocks noChangeShapeType="1"/>
            </p:cNvSpPr>
            <p:nvPr/>
          </p:nvSpPr>
          <p:spPr bwMode="auto">
            <a:xfrm>
              <a:off x="1814" y="3158"/>
              <a:ext cx="0" cy="6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7051" name="Line 11">
              <a:extLst>
                <a:ext uri="{FF2B5EF4-FFF2-40B4-BE49-F238E27FC236}">
                  <a16:creationId xmlns:a16="http://schemas.microsoft.com/office/drawing/2014/main" id="{B53721AF-3253-1847-8E87-A7D902DBDE25}"/>
                </a:ext>
              </a:extLst>
            </p:cNvPr>
            <p:cNvSpPr>
              <a:spLocks noChangeShapeType="1"/>
            </p:cNvSpPr>
            <p:nvPr/>
          </p:nvSpPr>
          <p:spPr bwMode="auto">
            <a:xfrm>
              <a:off x="1020" y="3090"/>
              <a:ext cx="726" cy="7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7052" name="Line 12">
              <a:extLst>
                <a:ext uri="{FF2B5EF4-FFF2-40B4-BE49-F238E27FC236}">
                  <a16:creationId xmlns:a16="http://schemas.microsoft.com/office/drawing/2014/main" id="{B240A45A-D2A1-E146-ACE6-155734051A7F}"/>
                </a:ext>
              </a:extLst>
            </p:cNvPr>
            <p:cNvSpPr>
              <a:spLocks noChangeShapeType="1"/>
            </p:cNvSpPr>
            <p:nvPr/>
          </p:nvSpPr>
          <p:spPr bwMode="auto">
            <a:xfrm flipV="1">
              <a:off x="998" y="3135"/>
              <a:ext cx="725" cy="70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87053" name="Group 13">
              <a:extLst>
                <a:ext uri="{FF2B5EF4-FFF2-40B4-BE49-F238E27FC236}">
                  <a16:creationId xmlns:a16="http://schemas.microsoft.com/office/drawing/2014/main" id="{21D8F1B1-3953-ED41-BCF6-0B49123FFD0B}"/>
                </a:ext>
              </a:extLst>
            </p:cNvPr>
            <p:cNvGrpSpPr>
              <a:grpSpLocks/>
            </p:cNvGrpSpPr>
            <p:nvPr/>
          </p:nvGrpSpPr>
          <p:grpSpPr bwMode="auto">
            <a:xfrm>
              <a:off x="226" y="2908"/>
              <a:ext cx="2359" cy="1112"/>
              <a:chOff x="226" y="2908"/>
              <a:chExt cx="2359" cy="1112"/>
            </a:xfrm>
          </p:grpSpPr>
          <p:sp>
            <p:nvSpPr>
              <p:cNvPr id="87054" name="Oval 14">
                <a:extLst>
                  <a:ext uri="{FF2B5EF4-FFF2-40B4-BE49-F238E27FC236}">
                    <a16:creationId xmlns:a16="http://schemas.microsoft.com/office/drawing/2014/main" id="{FD273B74-A653-2049-B67E-95D25C4DF227}"/>
                  </a:ext>
                </a:extLst>
              </p:cNvPr>
              <p:cNvSpPr>
                <a:spLocks noChangeArrowheads="1"/>
              </p:cNvSpPr>
              <p:nvPr/>
            </p:nvSpPr>
            <p:spPr bwMode="auto">
              <a:xfrm>
                <a:off x="226" y="3317"/>
                <a:ext cx="250" cy="227"/>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55" name="Oval 15">
                <a:extLst>
                  <a:ext uri="{FF2B5EF4-FFF2-40B4-BE49-F238E27FC236}">
                    <a16:creationId xmlns:a16="http://schemas.microsoft.com/office/drawing/2014/main" id="{DF72E4FA-30F1-1342-9D62-A27C64BCCD85}"/>
                  </a:ext>
                </a:extLst>
              </p:cNvPr>
              <p:cNvSpPr>
                <a:spLocks noChangeArrowheads="1"/>
              </p:cNvSpPr>
              <p:nvPr/>
            </p:nvSpPr>
            <p:spPr bwMode="auto">
              <a:xfrm>
                <a:off x="816" y="2908"/>
                <a:ext cx="250" cy="227"/>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56" name="Oval 16">
                <a:extLst>
                  <a:ext uri="{FF2B5EF4-FFF2-40B4-BE49-F238E27FC236}">
                    <a16:creationId xmlns:a16="http://schemas.microsoft.com/office/drawing/2014/main" id="{779AEE26-CE99-C44F-A645-1042C1A1C200}"/>
                  </a:ext>
                </a:extLst>
              </p:cNvPr>
              <p:cNvSpPr>
                <a:spLocks noChangeArrowheads="1"/>
              </p:cNvSpPr>
              <p:nvPr/>
            </p:nvSpPr>
            <p:spPr bwMode="auto">
              <a:xfrm>
                <a:off x="793" y="3793"/>
                <a:ext cx="250" cy="22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57" name="Oval 17">
                <a:extLst>
                  <a:ext uri="{FF2B5EF4-FFF2-40B4-BE49-F238E27FC236}">
                    <a16:creationId xmlns:a16="http://schemas.microsoft.com/office/drawing/2014/main" id="{9FBAA686-BC9E-5648-94B2-A901B9623B37}"/>
                  </a:ext>
                </a:extLst>
              </p:cNvPr>
              <p:cNvSpPr>
                <a:spLocks noChangeArrowheads="1"/>
              </p:cNvSpPr>
              <p:nvPr/>
            </p:nvSpPr>
            <p:spPr bwMode="auto">
              <a:xfrm>
                <a:off x="1678" y="2931"/>
                <a:ext cx="250" cy="227"/>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58" name="Oval 18">
                <a:extLst>
                  <a:ext uri="{FF2B5EF4-FFF2-40B4-BE49-F238E27FC236}">
                    <a16:creationId xmlns:a16="http://schemas.microsoft.com/office/drawing/2014/main" id="{70AE3FD3-1F18-7E4B-9016-A2F3346DC1ED}"/>
                  </a:ext>
                </a:extLst>
              </p:cNvPr>
              <p:cNvSpPr>
                <a:spLocks noChangeArrowheads="1"/>
              </p:cNvSpPr>
              <p:nvPr/>
            </p:nvSpPr>
            <p:spPr bwMode="auto">
              <a:xfrm>
                <a:off x="1701" y="3770"/>
                <a:ext cx="250" cy="227"/>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59" name="Text Box 19">
                <a:extLst>
                  <a:ext uri="{FF2B5EF4-FFF2-40B4-BE49-F238E27FC236}">
                    <a16:creationId xmlns:a16="http://schemas.microsoft.com/office/drawing/2014/main" id="{0B3ECAB9-29AC-DB44-A593-17541D5CEB29}"/>
                  </a:ext>
                </a:extLst>
              </p:cNvPr>
              <p:cNvSpPr txBox="1">
                <a:spLocks noChangeArrowheads="1"/>
              </p:cNvSpPr>
              <p:nvPr/>
            </p:nvSpPr>
            <p:spPr bwMode="auto">
              <a:xfrm>
                <a:off x="2358" y="3090"/>
                <a:ext cx="22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70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704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704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704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870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6D77A285-FEE6-E844-BD44-9C07DB10921E}"/>
              </a:ext>
            </a:extLst>
          </p:cNvPr>
          <p:cNvSpPr>
            <a:spLocks noGrp="1" noChangeArrowheads="1"/>
          </p:cNvSpPr>
          <p:nvPr>
            <p:ph type="title"/>
          </p:nvPr>
        </p:nvSpPr>
        <p:spPr>
          <a:xfrm>
            <a:off x="395288" y="0"/>
            <a:ext cx="8170862" cy="728663"/>
          </a:xfrm>
        </p:spPr>
        <p:txBody>
          <a:bodyPr/>
          <a:lstStyle/>
          <a:p>
            <a:r>
              <a:rPr lang="en-US" altLang="en-US" sz="4000">
                <a:solidFill>
                  <a:srgbClr val="663300"/>
                </a:solidFill>
                <a:latin typeface="Comic Sans MS" panose="030F0902030302020204" pitchFamily="66" charset="0"/>
              </a:rPr>
              <a:t>Coloring Planar Graphs</a:t>
            </a:r>
          </a:p>
        </p:txBody>
      </p:sp>
      <p:sp>
        <p:nvSpPr>
          <p:cNvPr id="84995" name="Rectangle 3">
            <a:extLst>
              <a:ext uri="{FF2B5EF4-FFF2-40B4-BE49-F238E27FC236}">
                <a16:creationId xmlns:a16="http://schemas.microsoft.com/office/drawing/2014/main" id="{75C82949-0370-6D4C-BE01-3ED9FA15CB32}"/>
              </a:ext>
            </a:extLst>
          </p:cNvPr>
          <p:cNvSpPr>
            <a:spLocks noGrp="1" noChangeArrowheads="1"/>
          </p:cNvSpPr>
          <p:nvPr>
            <p:ph type="body" idx="1"/>
          </p:nvPr>
        </p:nvSpPr>
        <p:spPr>
          <a:xfrm>
            <a:off x="0" y="800100"/>
            <a:ext cx="9144000" cy="6057900"/>
          </a:xfrm>
        </p:spPr>
        <p:txBody>
          <a:bodyPr/>
          <a:lstStyle/>
          <a:p>
            <a:pPr>
              <a:lnSpc>
                <a:spcPct val="90000"/>
              </a:lnSpc>
            </a:pPr>
            <a:r>
              <a:rPr lang="en-US" altLang="en-US" sz="3600" b="1"/>
              <a:t>Definition</a:t>
            </a:r>
            <a:r>
              <a:rPr lang="en-US" altLang="en-US" sz="3600"/>
              <a:t>: A graph is</a:t>
            </a:r>
            <a:r>
              <a:rPr lang="en-US" altLang="en-US" sz="3600">
                <a:solidFill>
                  <a:schemeClr val="accent2"/>
                </a:solidFill>
              </a:rPr>
              <a:t> planar</a:t>
            </a:r>
            <a:r>
              <a:rPr lang="en-US" altLang="en-US" sz="3600"/>
              <a:t> if it can be drawn in a plane without edge-crossings.</a:t>
            </a:r>
          </a:p>
          <a:p>
            <a:pPr>
              <a:lnSpc>
                <a:spcPct val="90000"/>
              </a:lnSpc>
            </a:pPr>
            <a:endParaRPr lang="en-US" altLang="en-US" sz="3600" b="1"/>
          </a:p>
          <a:p>
            <a:pPr>
              <a:lnSpc>
                <a:spcPct val="90000"/>
              </a:lnSpc>
            </a:pPr>
            <a:endParaRPr lang="en-US" altLang="en-US" sz="3600" b="1"/>
          </a:p>
          <a:p>
            <a:pPr>
              <a:lnSpc>
                <a:spcPct val="90000"/>
              </a:lnSpc>
            </a:pPr>
            <a:endParaRPr lang="en-US" altLang="en-US" sz="3600" b="1"/>
          </a:p>
          <a:p>
            <a:pPr>
              <a:lnSpc>
                <a:spcPct val="90000"/>
              </a:lnSpc>
            </a:pPr>
            <a:endParaRPr lang="en-US" altLang="en-US" sz="3600" b="1"/>
          </a:p>
          <a:p>
            <a:pPr>
              <a:lnSpc>
                <a:spcPct val="90000"/>
              </a:lnSpc>
            </a:pPr>
            <a:r>
              <a:rPr lang="en-US" altLang="en-US" sz="3600" b="1"/>
              <a:t>The four color theorem:</a:t>
            </a:r>
            <a:r>
              <a:rPr lang="en-US" altLang="en-US" sz="3600"/>
              <a:t> For every planar graph, the chromatic number is </a:t>
            </a:r>
            <a:r>
              <a:rPr lang="en-US" altLang="en-US" sz="3600">
                <a:cs typeface="Times New Roman" panose="02020603050405020304" pitchFamily="18" charset="0"/>
              </a:rPr>
              <a:t>≤ 4</a:t>
            </a:r>
            <a:r>
              <a:rPr lang="en-US" altLang="en-US" sz="3600"/>
              <a:t>.</a:t>
            </a:r>
          </a:p>
          <a:p>
            <a:pPr>
              <a:lnSpc>
                <a:spcPct val="90000"/>
              </a:lnSpc>
              <a:buFontTx/>
              <a:buNone/>
            </a:pPr>
            <a:r>
              <a:rPr lang="en-US" altLang="en-US" sz="3600"/>
              <a:t>	</a:t>
            </a:r>
            <a:r>
              <a:rPr lang="en-US" altLang="en-US" sz="2800" i="1"/>
              <a:t>Was posed as a conjecture in the 1850s. Finally proved in 1976 (Appel and Haken) by the aid of computers.</a:t>
            </a:r>
            <a:endParaRPr lang="en-US" altLang="en-US" sz="2800"/>
          </a:p>
          <a:p>
            <a:pPr>
              <a:lnSpc>
                <a:spcPct val="90000"/>
              </a:lnSpc>
              <a:buFontTx/>
              <a:buNone/>
            </a:pPr>
            <a:r>
              <a:rPr lang="en-US" altLang="en-US" sz="2800"/>
              <a:t>		</a:t>
            </a:r>
          </a:p>
        </p:txBody>
      </p:sp>
      <p:sp>
        <p:nvSpPr>
          <p:cNvPr id="84997" name="Line 5">
            <a:extLst>
              <a:ext uri="{FF2B5EF4-FFF2-40B4-BE49-F238E27FC236}">
                <a16:creationId xmlns:a16="http://schemas.microsoft.com/office/drawing/2014/main" id="{D29BE9BE-EAD0-4F43-A2BB-1460C131067E}"/>
              </a:ext>
            </a:extLst>
          </p:cNvPr>
          <p:cNvSpPr>
            <a:spLocks noChangeShapeType="1"/>
          </p:cNvSpPr>
          <p:nvPr/>
        </p:nvSpPr>
        <p:spPr bwMode="auto">
          <a:xfrm flipV="1">
            <a:off x="2628900" y="2205038"/>
            <a:ext cx="64770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998" name="Line 6">
            <a:extLst>
              <a:ext uri="{FF2B5EF4-FFF2-40B4-BE49-F238E27FC236}">
                <a16:creationId xmlns:a16="http://schemas.microsoft.com/office/drawing/2014/main" id="{D87C9406-A5FE-CA4C-9EB8-9820B2427C83}"/>
              </a:ext>
            </a:extLst>
          </p:cNvPr>
          <p:cNvSpPr>
            <a:spLocks noChangeShapeType="1"/>
          </p:cNvSpPr>
          <p:nvPr/>
        </p:nvSpPr>
        <p:spPr bwMode="auto">
          <a:xfrm>
            <a:off x="2628900" y="2924175"/>
            <a:ext cx="611188" cy="4683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999" name="Line 7">
            <a:extLst>
              <a:ext uri="{FF2B5EF4-FFF2-40B4-BE49-F238E27FC236}">
                <a16:creationId xmlns:a16="http://schemas.microsoft.com/office/drawing/2014/main" id="{9C0CFAC2-5468-5643-BD30-B5EACB9A362C}"/>
              </a:ext>
            </a:extLst>
          </p:cNvPr>
          <p:cNvSpPr>
            <a:spLocks noChangeShapeType="1"/>
          </p:cNvSpPr>
          <p:nvPr/>
        </p:nvSpPr>
        <p:spPr bwMode="auto">
          <a:xfrm>
            <a:off x="3636963" y="2097088"/>
            <a:ext cx="9350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00" name="Line 8">
            <a:extLst>
              <a:ext uri="{FF2B5EF4-FFF2-40B4-BE49-F238E27FC236}">
                <a16:creationId xmlns:a16="http://schemas.microsoft.com/office/drawing/2014/main" id="{5602D69A-2621-A049-B04F-B8C07A723B9F}"/>
              </a:ext>
            </a:extLst>
          </p:cNvPr>
          <p:cNvSpPr>
            <a:spLocks noChangeShapeType="1"/>
          </p:cNvSpPr>
          <p:nvPr/>
        </p:nvSpPr>
        <p:spPr bwMode="auto">
          <a:xfrm>
            <a:off x="3600450" y="3500438"/>
            <a:ext cx="10445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01" name="Line 9">
            <a:extLst>
              <a:ext uri="{FF2B5EF4-FFF2-40B4-BE49-F238E27FC236}">
                <a16:creationId xmlns:a16="http://schemas.microsoft.com/office/drawing/2014/main" id="{4CEAF784-E243-6D4B-9629-4BF797DD86F4}"/>
              </a:ext>
            </a:extLst>
          </p:cNvPr>
          <p:cNvSpPr>
            <a:spLocks noChangeShapeType="1"/>
          </p:cNvSpPr>
          <p:nvPr/>
        </p:nvSpPr>
        <p:spPr bwMode="auto">
          <a:xfrm>
            <a:off x="3421063" y="2276475"/>
            <a:ext cx="0" cy="10445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02" name="Line 10">
            <a:extLst>
              <a:ext uri="{FF2B5EF4-FFF2-40B4-BE49-F238E27FC236}">
                <a16:creationId xmlns:a16="http://schemas.microsoft.com/office/drawing/2014/main" id="{70078C18-5E50-DA41-BD33-DB010B7F06AF}"/>
              </a:ext>
            </a:extLst>
          </p:cNvPr>
          <p:cNvSpPr>
            <a:spLocks noChangeShapeType="1"/>
          </p:cNvSpPr>
          <p:nvPr/>
        </p:nvSpPr>
        <p:spPr bwMode="auto">
          <a:xfrm>
            <a:off x="4824413" y="2312988"/>
            <a:ext cx="0" cy="9715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04" name="Line 12">
            <a:extLst>
              <a:ext uri="{FF2B5EF4-FFF2-40B4-BE49-F238E27FC236}">
                <a16:creationId xmlns:a16="http://schemas.microsoft.com/office/drawing/2014/main" id="{B951A3EE-35F4-944F-8D20-13F043308B92}"/>
              </a:ext>
            </a:extLst>
          </p:cNvPr>
          <p:cNvSpPr>
            <a:spLocks noChangeShapeType="1"/>
          </p:cNvSpPr>
          <p:nvPr/>
        </p:nvSpPr>
        <p:spPr bwMode="auto">
          <a:xfrm flipV="1">
            <a:off x="3529013" y="2276475"/>
            <a:ext cx="1150937" cy="11160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85005" name="Group 13">
            <a:extLst>
              <a:ext uri="{FF2B5EF4-FFF2-40B4-BE49-F238E27FC236}">
                <a16:creationId xmlns:a16="http://schemas.microsoft.com/office/drawing/2014/main" id="{26D4FF0E-9462-1A4B-B956-20400BFDFC33}"/>
              </a:ext>
            </a:extLst>
          </p:cNvPr>
          <p:cNvGrpSpPr>
            <a:grpSpLocks/>
          </p:cNvGrpSpPr>
          <p:nvPr/>
        </p:nvGrpSpPr>
        <p:grpSpPr bwMode="auto">
          <a:xfrm>
            <a:off x="2303463" y="1916113"/>
            <a:ext cx="3744912" cy="1765300"/>
            <a:chOff x="226" y="2908"/>
            <a:chExt cx="2359" cy="1112"/>
          </a:xfrm>
        </p:grpSpPr>
        <p:sp>
          <p:nvSpPr>
            <p:cNvPr id="85006" name="Oval 14">
              <a:extLst>
                <a:ext uri="{FF2B5EF4-FFF2-40B4-BE49-F238E27FC236}">
                  <a16:creationId xmlns:a16="http://schemas.microsoft.com/office/drawing/2014/main" id="{58F9C073-A8C4-1D4E-B2C6-907D23E7589E}"/>
                </a:ext>
              </a:extLst>
            </p:cNvPr>
            <p:cNvSpPr>
              <a:spLocks noChangeArrowheads="1"/>
            </p:cNvSpPr>
            <p:nvPr/>
          </p:nvSpPr>
          <p:spPr bwMode="auto">
            <a:xfrm>
              <a:off x="226" y="3317"/>
              <a:ext cx="250" cy="227"/>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07" name="Oval 15">
              <a:extLst>
                <a:ext uri="{FF2B5EF4-FFF2-40B4-BE49-F238E27FC236}">
                  <a16:creationId xmlns:a16="http://schemas.microsoft.com/office/drawing/2014/main" id="{58652047-A5B1-B54C-B916-A4EBD8B90EDC}"/>
                </a:ext>
              </a:extLst>
            </p:cNvPr>
            <p:cNvSpPr>
              <a:spLocks noChangeArrowheads="1"/>
            </p:cNvSpPr>
            <p:nvPr/>
          </p:nvSpPr>
          <p:spPr bwMode="auto">
            <a:xfrm>
              <a:off x="816" y="2908"/>
              <a:ext cx="250" cy="227"/>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08" name="Oval 16">
              <a:extLst>
                <a:ext uri="{FF2B5EF4-FFF2-40B4-BE49-F238E27FC236}">
                  <a16:creationId xmlns:a16="http://schemas.microsoft.com/office/drawing/2014/main" id="{44616AFD-B6D6-C041-A682-E149E0D7054B}"/>
                </a:ext>
              </a:extLst>
            </p:cNvPr>
            <p:cNvSpPr>
              <a:spLocks noChangeArrowheads="1"/>
            </p:cNvSpPr>
            <p:nvPr/>
          </p:nvSpPr>
          <p:spPr bwMode="auto">
            <a:xfrm>
              <a:off x="793" y="3793"/>
              <a:ext cx="250" cy="22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09" name="Oval 17">
              <a:extLst>
                <a:ext uri="{FF2B5EF4-FFF2-40B4-BE49-F238E27FC236}">
                  <a16:creationId xmlns:a16="http://schemas.microsoft.com/office/drawing/2014/main" id="{EE993086-BE4E-5449-B638-30AD181A6C1D}"/>
                </a:ext>
              </a:extLst>
            </p:cNvPr>
            <p:cNvSpPr>
              <a:spLocks noChangeArrowheads="1"/>
            </p:cNvSpPr>
            <p:nvPr/>
          </p:nvSpPr>
          <p:spPr bwMode="auto">
            <a:xfrm>
              <a:off x="1678" y="2931"/>
              <a:ext cx="250" cy="227"/>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10" name="Oval 18">
              <a:extLst>
                <a:ext uri="{FF2B5EF4-FFF2-40B4-BE49-F238E27FC236}">
                  <a16:creationId xmlns:a16="http://schemas.microsoft.com/office/drawing/2014/main" id="{94DD8407-B5CA-D945-86DC-49B42556B04C}"/>
                </a:ext>
              </a:extLst>
            </p:cNvPr>
            <p:cNvSpPr>
              <a:spLocks noChangeArrowheads="1"/>
            </p:cNvSpPr>
            <p:nvPr/>
          </p:nvSpPr>
          <p:spPr bwMode="auto">
            <a:xfrm>
              <a:off x="1701" y="3770"/>
              <a:ext cx="250" cy="227"/>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11" name="Text Box 19">
              <a:extLst>
                <a:ext uri="{FF2B5EF4-FFF2-40B4-BE49-F238E27FC236}">
                  <a16:creationId xmlns:a16="http://schemas.microsoft.com/office/drawing/2014/main" id="{A037C518-3E3D-0F4A-8CC3-5E6B827F2274}"/>
                </a:ext>
              </a:extLst>
            </p:cNvPr>
            <p:cNvSpPr txBox="1">
              <a:spLocks noChangeArrowheads="1"/>
            </p:cNvSpPr>
            <p:nvPr/>
          </p:nvSpPr>
          <p:spPr bwMode="auto">
            <a:xfrm>
              <a:off x="2358" y="3090"/>
              <a:ext cx="22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4995">
                                            <p:txEl>
                                              <p:pRg st="5" end="5"/>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4995">
                                            <p:txEl>
                                              <p:pRg st="6" end="6"/>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499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7A2188E2-2841-9847-B1F8-ED0C6FC907C5}"/>
              </a:ext>
            </a:extLst>
          </p:cNvPr>
          <p:cNvSpPr>
            <a:spLocks noGrp="1" noChangeArrowheads="1"/>
          </p:cNvSpPr>
          <p:nvPr>
            <p:ph type="title"/>
          </p:nvPr>
        </p:nvSpPr>
        <p:spPr>
          <a:xfrm>
            <a:off x="0" y="0"/>
            <a:ext cx="9144000" cy="728663"/>
          </a:xfrm>
        </p:spPr>
        <p:txBody>
          <a:bodyPr/>
          <a:lstStyle/>
          <a:p>
            <a:r>
              <a:rPr lang="en-US" altLang="en-US" sz="3200">
                <a:solidFill>
                  <a:srgbClr val="663300"/>
                </a:solidFill>
                <a:latin typeface="Comic Sans MS" panose="030F0902030302020204" pitchFamily="66" charset="0"/>
              </a:rPr>
              <a:t>An application of graph coloring in scheduling</a:t>
            </a:r>
          </a:p>
        </p:txBody>
      </p:sp>
      <p:sp>
        <p:nvSpPr>
          <p:cNvPr id="69635" name="Rectangle 3">
            <a:extLst>
              <a:ext uri="{FF2B5EF4-FFF2-40B4-BE49-F238E27FC236}">
                <a16:creationId xmlns:a16="http://schemas.microsoft.com/office/drawing/2014/main" id="{CDA9491B-47D8-F14A-A62C-5D23BD7633D6}"/>
              </a:ext>
            </a:extLst>
          </p:cNvPr>
          <p:cNvSpPr>
            <a:spLocks noGrp="1" noChangeArrowheads="1"/>
          </p:cNvSpPr>
          <p:nvPr>
            <p:ph type="body" idx="1"/>
          </p:nvPr>
        </p:nvSpPr>
        <p:spPr>
          <a:xfrm>
            <a:off x="0" y="765175"/>
            <a:ext cx="9144000" cy="6092825"/>
          </a:xfrm>
        </p:spPr>
        <p:txBody>
          <a:bodyPr/>
          <a:lstStyle/>
          <a:p>
            <a:pPr>
              <a:buFont typeface="Wingdings" pitchFamily="2" charset="2"/>
              <a:buNone/>
            </a:pPr>
            <a:r>
              <a:rPr lang="en-US" altLang="en-US" sz="2400"/>
              <a:t>Twelve faculty members in a mathematics department serve on the following committees:</a:t>
            </a:r>
          </a:p>
          <a:p>
            <a:pPr lvl="1">
              <a:buFont typeface="Wingdings" pitchFamily="2" charset="2"/>
              <a:buChar char="§"/>
            </a:pPr>
            <a:r>
              <a:rPr lang="en-US" altLang="en-US" sz="2000" i="1"/>
              <a:t>Undergraduate education</a:t>
            </a:r>
            <a:r>
              <a:rPr lang="en-US" altLang="en-US" sz="2000"/>
              <a:t>:</a:t>
            </a:r>
            <a:r>
              <a:rPr lang="en-US" altLang="en-US" sz="2400"/>
              <a:t> </a:t>
            </a:r>
            <a:r>
              <a:rPr lang="en-US" altLang="en-US" sz="2000"/>
              <a:t>Sineman, Limitson, Axiomus, Functionini </a:t>
            </a:r>
          </a:p>
          <a:p>
            <a:pPr lvl="1">
              <a:buFont typeface="Wingdings" pitchFamily="2" charset="2"/>
              <a:buChar char="§"/>
            </a:pPr>
            <a:r>
              <a:rPr lang="en-US" altLang="en-US" sz="2000" i="1"/>
              <a:t>Graduate Education</a:t>
            </a:r>
            <a:r>
              <a:rPr lang="en-US" altLang="en-US" sz="2000"/>
              <a:t>: Graphian, Vectorades, Functionini, Infinitescu </a:t>
            </a:r>
          </a:p>
          <a:p>
            <a:pPr lvl="1">
              <a:buFont typeface="Wingdings" pitchFamily="2" charset="2"/>
              <a:buChar char="§"/>
            </a:pPr>
            <a:r>
              <a:rPr lang="en-US" altLang="en-US" sz="2000" i="1"/>
              <a:t>Colloquium</a:t>
            </a:r>
            <a:r>
              <a:rPr lang="en-US" altLang="en-US" sz="2000"/>
              <a:t>: Lemmeau, Randomov, Proofizaki </a:t>
            </a:r>
          </a:p>
          <a:p>
            <a:pPr lvl="1">
              <a:buFont typeface="Wingdings" pitchFamily="2" charset="2"/>
              <a:buChar char="§"/>
            </a:pPr>
            <a:r>
              <a:rPr lang="en-US" altLang="en-US" sz="2000" i="1"/>
              <a:t>Library</a:t>
            </a:r>
            <a:r>
              <a:rPr lang="en-US" altLang="en-US" sz="2000"/>
              <a:t>: Van Sum, Sineman, Lemmeau</a:t>
            </a:r>
          </a:p>
          <a:p>
            <a:pPr lvl="1">
              <a:buFont typeface="Wingdings" pitchFamily="2" charset="2"/>
              <a:buChar char="§"/>
            </a:pPr>
            <a:r>
              <a:rPr lang="en-US" altLang="en-US" sz="2000" i="1"/>
              <a:t>Staffing</a:t>
            </a:r>
            <a:r>
              <a:rPr lang="en-US" altLang="en-US" sz="2000"/>
              <a:t>: Graphian, Randomov, Vectorades, Limitson</a:t>
            </a:r>
          </a:p>
          <a:p>
            <a:pPr lvl="1">
              <a:buFont typeface="Wingdings" pitchFamily="2" charset="2"/>
              <a:buChar char="§"/>
            </a:pPr>
            <a:r>
              <a:rPr lang="en-US" altLang="en-US" sz="2000" i="1"/>
              <a:t>Promotion</a:t>
            </a:r>
            <a:r>
              <a:rPr lang="en-US" altLang="en-US" sz="2000"/>
              <a:t>: Vectorades, Van Sum, Parabolton</a:t>
            </a:r>
          </a:p>
          <a:p>
            <a:pPr lvl="1">
              <a:buFont typeface="Wingdings" pitchFamily="2" charset="2"/>
              <a:buChar char="Ø"/>
            </a:pPr>
            <a:endParaRPr lang="en-US" altLang="en-US" sz="2000"/>
          </a:p>
          <a:p>
            <a:pPr lvl="1">
              <a:buFont typeface="Wingdings" pitchFamily="2" charset="2"/>
              <a:buNone/>
            </a:pPr>
            <a:r>
              <a:rPr lang="en-US" altLang="en-US" sz="2400"/>
              <a:t>The committees must all meet during the first week of classes, but there are </a:t>
            </a:r>
            <a:r>
              <a:rPr lang="en-US" altLang="en-US" sz="2400" i="1"/>
              <a:t>only three time slots</a:t>
            </a:r>
            <a:r>
              <a:rPr lang="en-US" altLang="en-US" sz="2400"/>
              <a:t> available. Find a schedule that will allow all faculty members to attend the meetings of all committees on which they serve.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963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963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963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6963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6963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69635">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6963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917E9E3E-70F8-5143-86A3-132680A768BA}"/>
              </a:ext>
            </a:extLst>
          </p:cNvPr>
          <p:cNvSpPr>
            <a:spLocks noGrp="1" noChangeArrowheads="1"/>
          </p:cNvSpPr>
          <p:nvPr>
            <p:ph type="title"/>
          </p:nvPr>
        </p:nvSpPr>
        <p:spPr>
          <a:xfrm>
            <a:off x="0" y="0"/>
            <a:ext cx="9144000" cy="728663"/>
          </a:xfrm>
        </p:spPr>
        <p:txBody>
          <a:bodyPr/>
          <a:lstStyle/>
          <a:p>
            <a:r>
              <a:rPr lang="en-US" altLang="en-US" sz="2800">
                <a:solidFill>
                  <a:srgbClr val="663300"/>
                </a:solidFill>
                <a:latin typeface="Comic Sans MS" panose="030F0902030302020204" pitchFamily="66" charset="0"/>
              </a:rPr>
              <a:t>An application of graph coloring in exam scheduling</a:t>
            </a:r>
          </a:p>
        </p:txBody>
      </p:sp>
      <p:sp>
        <p:nvSpPr>
          <p:cNvPr id="91139" name="Rectangle 3">
            <a:extLst>
              <a:ext uri="{FF2B5EF4-FFF2-40B4-BE49-F238E27FC236}">
                <a16:creationId xmlns:a16="http://schemas.microsoft.com/office/drawing/2014/main" id="{2A6A47C3-951E-4B4E-AB3E-97E6496F15CB}"/>
              </a:ext>
            </a:extLst>
          </p:cNvPr>
          <p:cNvSpPr>
            <a:spLocks noGrp="1" noChangeArrowheads="1"/>
          </p:cNvSpPr>
          <p:nvPr>
            <p:ph type="body" idx="1"/>
          </p:nvPr>
        </p:nvSpPr>
        <p:spPr>
          <a:xfrm>
            <a:off x="0" y="765175"/>
            <a:ext cx="9144000" cy="6092825"/>
          </a:xfrm>
        </p:spPr>
        <p:txBody>
          <a:bodyPr/>
          <a:lstStyle/>
          <a:p>
            <a:pPr>
              <a:buFont typeface="Wingdings" pitchFamily="2" charset="2"/>
              <a:buNone/>
            </a:pPr>
            <a:r>
              <a:rPr lang="en-US" altLang="en-US" sz="2400"/>
              <a:t>Suppose that in a particular quarter there are students taking each of the following combinations of courses:</a:t>
            </a:r>
          </a:p>
          <a:p>
            <a:pPr lvl="1">
              <a:buFont typeface="Wingdings" pitchFamily="2" charset="2"/>
              <a:buChar char="§"/>
            </a:pPr>
            <a:r>
              <a:rPr lang="en-US" altLang="en-US" sz="2400" i="1"/>
              <a:t>Math, English, Biology, Chemistry</a:t>
            </a:r>
            <a:r>
              <a:rPr lang="en-US" altLang="en-US" sz="2400"/>
              <a:t> </a:t>
            </a:r>
          </a:p>
          <a:p>
            <a:pPr lvl="1">
              <a:buFont typeface="Wingdings" pitchFamily="2" charset="2"/>
              <a:buChar char="§"/>
            </a:pPr>
            <a:r>
              <a:rPr lang="en-US" altLang="en-US" sz="2400" i="1"/>
              <a:t>Math, English, Computer Science, Geography</a:t>
            </a:r>
            <a:r>
              <a:rPr lang="en-US" altLang="en-US" sz="2400"/>
              <a:t> </a:t>
            </a:r>
          </a:p>
          <a:p>
            <a:pPr lvl="1">
              <a:buFont typeface="Wingdings" pitchFamily="2" charset="2"/>
              <a:buChar char="§"/>
            </a:pPr>
            <a:r>
              <a:rPr lang="en-US" altLang="en-US" sz="2400" i="1"/>
              <a:t>Biology, Psychology, Geography</a:t>
            </a:r>
            <a:r>
              <a:rPr lang="en-US" altLang="en-US" sz="2400"/>
              <a:t>, Spanish</a:t>
            </a:r>
          </a:p>
          <a:p>
            <a:pPr lvl="1">
              <a:buFont typeface="Wingdings" pitchFamily="2" charset="2"/>
              <a:buChar char="§"/>
            </a:pPr>
            <a:r>
              <a:rPr lang="en-US" altLang="en-US" sz="2400" i="1"/>
              <a:t>Biology, Computer Science, History, French</a:t>
            </a:r>
            <a:endParaRPr lang="en-US" altLang="en-US" sz="2400"/>
          </a:p>
          <a:p>
            <a:pPr lvl="1">
              <a:buFont typeface="Wingdings" pitchFamily="2" charset="2"/>
              <a:buChar char="§"/>
            </a:pPr>
            <a:r>
              <a:rPr lang="en-US" altLang="en-US" sz="2400" i="1"/>
              <a:t>English, Psychology, Computer Science, History</a:t>
            </a:r>
          </a:p>
          <a:p>
            <a:pPr lvl="1">
              <a:buFont typeface="Wingdings" pitchFamily="2" charset="2"/>
              <a:buChar char="§"/>
            </a:pPr>
            <a:r>
              <a:rPr lang="en-US" altLang="en-US" sz="2400" i="1"/>
              <a:t>Psychology, Chemistry, Computer Science, French</a:t>
            </a:r>
            <a:endParaRPr lang="en-US" altLang="en-US" sz="2400"/>
          </a:p>
          <a:p>
            <a:pPr lvl="1">
              <a:buFont typeface="Wingdings" pitchFamily="2" charset="2"/>
              <a:buChar char="§"/>
            </a:pPr>
            <a:r>
              <a:rPr lang="en-US" altLang="en-US" sz="2400" i="1"/>
              <a:t>Psychology, Geography</a:t>
            </a:r>
            <a:r>
              <a:rPr lang="en-US" altLang="en-US" sz="2400"/>
              <a:t>, </a:t>
            </a:r>
            <a:r>
              <a:rPr lang="en-US" altLang="en-US" sz="2400" i="1"/>
              <a:t>History, Spanish</a:t>
            </a:r>
            <a:endParaRPr lang="en-US" altLang="en-US" sz="2400"/>
          </a:p>
          <a:p>
            <a:pPr lvl="1">
              <a:buFont typeface="Wingdings" pitchFamily="2" charset="2"/>
              <a:buNone/>
            </a:pPr>
            <a:r>
              <a:rPr lang="en-US" altLang="en-US" sz="2400"/>
              <a:t>What is the minimum number of examination periods required for the exams in the ten courses specified so that students taking any of the given combinations of courses have no conflicts? Find a schedule that uses this minimum number of periods.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113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8673</TotalTime>
  <Words>450</Words>
  <Application>Microsoft Macintosh PowerPoint</Application>
  <PresentationFormat>On-screen Show (4:3)</PresentationFormat>
  <Paragraphs>53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Times New Roman</vt:lpstr>
      <vt:lpstr>Comic Sans MS</vt:lpstr>
      <vt:lpstr>Wingdings</vt:lpstr>
      <vt:lpstr>Default Design</vt:lpstr>
      <vt:lpstr>Coloring Graphs</vt:lpstr>
      <vt:lpstr>Coloring maps</vt:lpstr>
      <vt:lpstr>Coloring Graphs</vt:lpstr>
      <vt:lpstr>Coloring Planar Graphs</vt:lpstr>
      <vt:lpstr>An application of graph coloring in scheduling</vt:lpstr>
      <vt:lpstr>An application of graph coloring in exam scheduling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Melkonian, Vardges</cp:lastModifiedBy>
  <cp:revision>439</cp:revision>
  <dcterms:created xsi:type="dcterms:W3CDTF">1601-01-01T00:00:00Z</dcterms:created>
  <dcterms:modified xsi:type="dcterms:W3CDTF">2021-01-14T03:51:49Z</dcterms:modified>
</cp:coreProperties>
</file>