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5"/>
  </p:normalViewPr>
  <p:slideViewPr>
    <p:cSldViewPr>
      <p:cViewPr varScale="1">
        <p:scale>
          <a:sx n="99" d="100"/>
          <a:sy n="99" d="100"/>
        </p:scale>
        <p:origin x="146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88" y="-8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EB5D3CB-5C46-CD41-A99A-D5FB4069724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altLang="en-US"/>
              <a:t>Math 308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2EED613-2BC5-544E-9B1B-42BCD46FF21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 altLang="en-US"/>
              <a:t>Sept. 14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0188214B-962B-B440-976F-DFF11784DF3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3440B406-1D60-4341-A5C8-898AD834B83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DCB414C-FE69-8B4C-B9A2-94C9B1FB7AD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DDBBB27-7BE8-2E4E-BECC-FC8A341A013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791D1189-CBB7-504B-89AA-8749C7FDCB7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D6B76A13-528D-0646-96E6-BFF0D1C6750E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7E386AEC-0B3F-6A43-BB96-B0572B2AF15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97BA24FF-ED5E-D348-9513-21E8168B538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B1E64FDF-54E7-9548-921E-AB60E44FDC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7CDFC1-173C-D24E-9C34-22CFBA9BDB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5CD-5652-824D-9751-24C3961F3C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F3E22-7CED-844D-A260-E1A6BDF0E2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D2FB36-CDB7-2C4B-A0EA-9C4608565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56682-0E2B-2348-8E9D-3704F8130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B6018B-1FF2-BB42-A1D2-F275139AC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4C67F-6316-2F48-A9C9-1E79C4F442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32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917F0-D1A8-0741-9732-CE7C8AB16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487270-7C55-5143-8093-F1CFB1D9AE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C862C-17C3-454E-A2EB-9BA64E3A4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1D3E35-9BE9-134E-BA5F-9CD2038DD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06792-ECF1-6746-AAE0-EA84341D8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23167-98EE-9441-974B-9737AC889C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6900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496344-10EE-6444-A8C0-2264396329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264BCE-6494-B948-BBC2-099DAD3DBA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C01C6-67E5-8143-B6AB-B668868FC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EE7259-F926-0044-9CFD-A8F570493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2BBCA-EFFF-A64C-964A-6243C2965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7EDC6-B667-A64C-BED0-3C8FEAAD13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4102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6AA28-B340-8742-B308-E049D8D02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4ECAE0-7571-8747-8576-C690DB34786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2A5896-7E63-F644-9DEC-B1178EE4B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A5201-A1E8-B648-8E36-BB7249B75C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F014C3-A5BB-D44B-BA35-B4CA884D2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747567-9294-D944-BCF7-C1754ACC1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FF1E520-515B-F647-904D-B091505314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41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6A431-1FFA-8844-A80C-43A0B9F2C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28062-93FD-6344-8E48-526E30325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EBF3EF-BCD3-7447-B4ED-F9BFF8C51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AF1D7-B9CF-1D41-9AFC-E349D8332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150C3-C174-6947-8D96-D0BF40B8A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01841-9728-5C41-BCE5-7833C60FF8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28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E374F-9784-DE47-851A-25442C48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A67561-732B-154F-9C28-56E58ED7D5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7A42C-F949-0D4B-B4EE-D04352DE8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99419-7C27-4D48-B21F-82BB6F404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03DBD-55AB-2F4B-BE7B-C6825EF4E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1DFD5-27BA-E84C-959F-44E84C2D71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33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BD92F-77C4-DC4C-B9F5-84EE96E59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BF464-A0EA-6246-88C5-AFD59FF7C4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0AFEAA-7361-F341-AFD7-CB024BA575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DB0E2D-3387-9342-BA7E-1CB2188FD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AEDBFC-D15D-464A-936A-99CD32B4C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9BB021-2CD7-A040-8E4E-F4AD686FC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ED07B4-724D-9448-9657-60FFFBBA2C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6411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5F807-C1B9-D94A-B4FA-0B9B637C3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EC9238-A07F-0E40-B66A-1CEB0B8B64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BA032B-1BF0-C045-94ED-42E4167EAF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9F09FD-C30E-284D-9929-6A88DD27E5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6BD06A-D5E9-4943-9A19-D1082121EA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51111F-E760-DF47-B73C-A42A66131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AB23AE-689F-5248-BD4A-DF1ED32D5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6DC85B-B764-B74D-9384-A7A161CA7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7CBF6A-98DE-5447-A408-3FED55625E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40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57153-1B33-AA41-8364-24F97914A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F4BB7D-10E8-0640-9BF9-B39244401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895304-EAAC-AE46-AC13-782296EDF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EB9A38-A3CB-F845-9C66-B06042C55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88D11-AA60-EE4C-8E69-F045AB9948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2988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152557-E8AC-FE43-B1A8-5BDA12134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21F2A8-F814-7340-906B-CC80C56DD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3BA611-61B2-474B-BE46-F55A1E1F1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8AEEE-7924-D844-8601-E978E38826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9211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513A8-ACBA-2F45-B6DA-7B3837369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F78A4-87CB-7744-A1E2-EE6770C5C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9981C4-A88F-F846-B44B-CF1D4F33F7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EC62A3-CCA7-1B4F-8492-5AEB8EB62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7807CD-4312-B14B-AB6F-B711178CE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E0EC36-A990-3742-B164-42A0D47A5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E3488-8593-8F4B-B6D6-135140F5A4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171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4D844-090B-F044-9B96-45A707B43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34924E-9DD2-1A49-ABEE-3602828F42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4698D5-61AB-E14F-803F-0DCCBBF244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C97CF-C715-0647-816A-8EEE4E718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AD4653-B7C5-D846-9163-689B04EE3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42A4FA-B0E1-3F4C-9D00-F5DB07ECB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02A99-22F7-9149-85EA-1EBE1D77A4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4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80A2420-AD45-A046-B74C-B6F516255F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3AD627A-9633-064D-9C4E-F930A00463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F534070-01BC-104F-84BF-E5E8F20A079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B0135F9-F9D3-0F4A-957D-5ADE6F8173C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6A6C8BA-C39B-F649-95CB-63812318F36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F7ED8D3-90CD-D847-90C8-24FC2C2748A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9461798-489B-7C4B-A161-20411807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1A9D-A525-A548-ADB5-FC074C5CE10B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EEE799CC-1451-184B-A133-C230BDB47B8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en-US" sz="66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Counting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031B40A-67F0-ED4D-A37A-AD9B2EBB269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25FC448C-B2E5-EF42-9BF8-19358C82EB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7772400" cy="762000"/>
          </a:xfrm>
        </p:spPr>
        <p:txBody>
          <a:bodyPr/>
          <a:lstStyle/>
          <a:p>
            <a:r>
              <a:rPr lang="en-US" altLang="en-US" sz="28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Applying the dice example in Monopoly Game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91CBF2E6-E2C5-6647-8286-19508A5BDF2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25963"/>
          </a:xfrm>
        </p:spPr>
        <p:txBody>
          <a:bodyPr/>
          <a:lstStyle/>
          <a:p>
            <a:pPr>
              <a:buFontTx/>
              <a:buNone/>
            </a:pPr>
            <a:endParaRPr lang="en-US" altLang="en-US" sz="2400">
              <a:solidFill>
                <a:schemeClr val="accent2"/>
              </a:solidFill>
            </a:endParaRPr>
          </a:p>
          <a:p>
            <a:endParaRPr lang="en-US" altLang="en-US" sz="2800">
              <a:solidFill>
                <a:schemeClr val="accent2"/>
              </a:solidFill>
            </a:endParaRPr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D525226D-26A8-A14E-B9BB-9C940A8C8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3176588"/>
            <a:ext cx="1512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E950E84E-7DA3-8C43-9B16-6427D7051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09600"/>
            <a:ext cx="8686800" cy="587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Your opponent’s token is in one of the squares</a:t>
            </a:r>
          </a:p>
          <a:p>
            <a:r>
              <a:rPr lang="en-US" altLang="en-US" sz="2400"/>
              <a:t>His turn consists of rolling two dice and moving the token clockwise on the board the number of squares indicated by the sum of dice values </a:t>
            </a:r>
          </a:p>
          <a:p>
            <a:r>
              <a:rPr lang="en-US" altLang="en-US" sz="2400"/>
              <a:t>When his token lands on a property </a:t>
            </a:r>
          </a:p>
          <a:p>
            <a:pPr>
              <a:buFontTx/>
              <a:buNone/>
            </a:pPr>
            <a:r>
              <a:rPr lang="en-US" altLang="en-US" sz="2400"/>
              <a:t>	that is owned by you, you collect rent </a:t>
            </a:r>
          </a:p>
          <a:p>
            <a:r>
              <a:rPr lang="en-US" altLang="en-US" sz="2400"/>
              <a:t>It is more advantageous to have houses or </a:t>
            </a:r>
          </a:p>
          <a:p>
            <a:pPr>
              <a:buFontTx/>
              <a:buNone/>
            </a:pPr>
            <a:r>
              <a:rPr lang="en-US" altLang="en-US" sz="2400"/>
              <a:t>	hotels on your properties because rents are </a:t>
            </a:r>
          </a:p>
          <a:p>
            <a:pPr>
              <a:buFontTx/>
              <a:buNone/>
            </a:pPr>
            <a:r>
              <a:rPr lang="en-US" altLang="en-US" sz="2400"/>
              <a:t>	much higher than for unimproved properties </a:t>
            </a:r>
          </a:p>
          <a:p>
            <a:r>
              <a:rPr lang="en-US" altLang="en-US" sz="2400"/>
              <a:t>You might build houses or hotels on</a:t>
            </a:r>
          </a:p>
          <a:p>
            <a:pPr>
              <a:buFontTx/>
              <a:buNone/>
            </a:pPr>
            <a:r>
              <a:rPr lang="en-US" altLang="en-US" sz="2400"/>
              <a:t>	your properties before your opponent rolls the dice</a:t>
            </a:r>
          </a:p>
          <a:p>
            <a:r>
              <a:rPr lang="en-US" altLang="en-US" sz="2400"/>
              <a:t>Suppose you own most of the squares following (clockwise) your opponent’s token. </a:t>
            </a:r>
          </a:p>
          <a:p>
            <a:pPr>
              <a:buFontTx/>
              <a:buNone/>
            </a:pPr>
            <a:r>
              <a:rPr lang="en-US" altLang="en-US" sz="2400"/>
              <a:t>	</a:t>
            </a:r>
            <a:r>
              <a:rPr lang="en-US" altLang="en-US" sz="2400" b="1">
                <a:solidFill>
                  <a:srgbClr val="FF0000"/>
                </a:solidFill>
              </a:rPr>
              <a:t>In which square should you build houses or hotels?</a:t>
            </a:r>
          </a:p>
        </p:txBody>
      </p:sp>
      <p:pic>
        <p:nvPicPr>
          <p:cNvPr id="18438" name="Picture 6" descr="images3">
            <a:extLst>
              <a:ext uri="{FF2B5EF4-FFF2-40B4-BE49-F238E27FC236}">
                <a16:creationId xmlns:a16="http://schemas.microsoft.com/office/drawing/2014/main" id="{989ECC82-13C8-D94B-9564-868C3B4BD41D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00800" y="2057400"/>
            <a:ext cx="2593975" cy="26717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C8BF838-7BAB-BD40-A233-F3BEAFC43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31D1-EB1C-E24F-906B-A708ED3A436A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CC9A2F5B-F422-0947-BE4F-7DBF5AEC29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Number of Elements in a List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44D298E-F51D-D443-93C1-F8B9B18A98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i="1"/>
              <a:t>If</a:t>
            </a:r>
            <a:r>
              <a:rPr lang="en-US" altLang="en-US"/>
              <a:t> </a:t>
            </a:r>
            <a:r>
              <a:rPr lang="en-US" altLang="en-US">
                <a:solidFill>
                  <a:srgbClr val="009900"/>
                </a:solidFill>
              </a:rPr>
              <a:t>m</a:t>
            </a:r>
            <a:r>
              <a:rPr lang="en-US" altLang="en-US"/>
              <a:t> and </a:t>
            </a:r>
            <a:r>
              <a:rPr lang="en-US" altLang="en-US">
                <a:solidFill>
                  <a:srgbClr val="009900"/>
                </a:solidFill>
              </a:rPr>
              <a:t>n</a:t>
            </a:r>
            <a:r>
              <a:rPr lang="en-US" altLang="en-US"/>
              <a:t> are integers and </a:t>
            </a:r>
            <a:r>
              <a:rPr lang="en-US" altLang="en-US">
                <a:solidFill>
                  <a:srgbClr val="009900"/>
                </a:solidFill>
              </a:rPr>
              <a:t>m </a:t>
            </a:r>
            <a:r>
              <a:rPr lang="en-US" altLang="en-US">
                <a:solidFill>
                  <a:srgbClr val="009900"/>
                </a:solidFill>
                <a:cs typeface="Arial" panose="020B0604020202020204" pitchFamily="34" charset="0"/>
              </a:rPr>
              <a:t>≤ n </a:t>
            </a:r>
            <a:r>
              <a:rPr lang="en-US" altLang="en-US">
                <a:cs typeface="Arial" panose="020B0604020202020204" pitchFamily="34" charset="0"/>
              </a:rPr>
              <a:t>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	</a:t>
            </a:r>
            <a:r>
              <a:rPr lang="en-US" altLang="en-US" i="1">
                <a:cs typeface="Arial" panose="020B0604020202020204" pitchFamily="34" charset="0"/>
              </a:rPr>
              <a:t>then</a:t>
            </a:r>
            <a:r>
              <a:rPr lang="en-US" altLang="en-US">
                <a:cs typeface="Arial" panose="020B0604020202020204" pitchFamily="34" charset="0"/>
              </a:rPr>
              <a:t> there are 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n-m+1</a:t>
            </a:r>
            <a:r>
              <a:rPr lang="en-US" altLang="en-US">
                <a:cs typeface="Arial" panose="020B0604020202020204" pitchFamily="34" charset="0"/>
              </a:rPr>
              <a:t> integers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					from </a:t>
            </a:r>
            <a:r>
              <a:rPr lang="en-US" altLang="en-US" i="1">
                <a:cs typeface="Arial" panose="020B0604020202020204" pitchFamily="34" charset="0"/>
              </a:rPr>
              <a:t>m</a:t>
            </a:r>
            <a:r>
              <a:rPr lang="en-US" altLang="en-US">
                <a:cs typeface="Arial" panose="020B0604020202020204" pitchFamily="34" charset="0"/>
              </a:rPr>
              <a:t> to </a:t>
            </a:r>
            <a:r>
              <a:rPr lang="en-US" altLang="en-US" i="1">
                <a:cs typeface="Arial" panose="020B0604020202020204" pitchFamily="34" charset="0"/>
              </a:rPr>
              <a:t>n</a:t>
            </a:r>
            <a:r>
              <a:rPr lang="en-US" altLang="en-US">
                <a:cs typeface="Arial" panose="020B0604020202020204" pitchFamily="34" charset="0"/>
              </a:rPr>
              <a:t> inclusive.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b="1">
                <a:cs typeface="Arial" panose="020B0604020202020204" pitchFamily="34" charset="0"/>
              </a:rPr>
              <a:t>Example:</a:t>
            </a:r>
            <a:r>
              <a:rPr lang="en-US" altLang="en-US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	</a:t>
            </a:r>
            <a:r>
              <a:rPr lang="en-US" altLang="en-US" b="1">
                <a:cs typeface="Arial" panose="020B0604020202020204" pitchFamily="34" charset="0"/>
              </a:rPr>
              <a:t>a)</a:t>
            </a:r>
            <a:r>
              <a:rPr lang="en-US" altLang="en-US">
                <a:cs typeface="Arial" panose="020B0604020202020204" pitchFamily="34" charset="0"/>
              </a:rPr>
              <a:t> How many elements are there in the array 		</a:t>
            </a:r>
            <a:r>
              <a:rPr lang="en-US" altLang="en-US">
                <a:solidFill>
                  <a:srgbClr val="009900"/>
                </a:solidFill>
                <a:cs typeface="Arial" panose="020B0604020202020204" pitchFamily="34" charset="0"/>
              </a:rPr>
              <a:t>A[12], A[13], …, A[75], A[76]</a:t>
            </a:r>
            <a:r>
              <a:rPr lang="en-US" altLang="en-US">
                <a:cs typeface="Arial" panose="020B0604020202020204" pitchFamily="34" charset="0"/>
              </a:rPr>
              <a:t> 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	</a:t>
            </a:r>
            <a:r>
              <a:rPr lang="en-US" altLang="en-US" b="1">
                <a:cs typeface="Arial" panose="020B0604020202020204" pitchFamily="34" charset="0"/>
              </a:rPr>
              <a:t>b)</a:t>
            </a:r>
            <a:r>
              <a:rPr lang="en-US" altLang="en-US">
                <a:cs typeface="Arial" panose="020B0604020202020204" pitchFamily="34" charset="0"/>
              </a:rPr>
              <a:t> What is the </a:t>
            </a:r>
            <a:r>
              <a:rPr lang="en-US" altLang="en-US" i="1">
                <a:cs typeface="Arial" panose="020B0604020202020204" pitchFamily="34" charset="0"/>
              </a:rPr>
              <a:t>probability</a:t>
            </a:r>
            <a:r>
              <a:rPr lang="en-US" altLang="en-US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		that a randomly chosen element of the array 		has a subscript which is divisible by </a:t>
            </a:r>
            <a:r>
              <a:rPr lang="en-US" altLang="en-US" i="1">
                <a:cs typeface="Arial" panose="020B0604020202020204" pitchFamily="34" charset="0"/>
              </a:rPr>
              <a:t>7</a:t>
            </a:r>
            <a:r>
              <a:rPr lang="en-US" altLang="en-US">
                <a:cs typeface="Arial" panose="020B0604020202020204" pitchFamily="34" charset="0"/>
              </a:rPr>
              <a:t> 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737F12F-0C44-3A40-8D85-325A55EA5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ADC3-4292-C041-B266-9759A685A85E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F2DE022E-4B26-1645-9C28-2EEFAF30B1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Number of Elements in a List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FE03989-C067-5745-8EDD-7B23B2F585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>
                <a:cs typeface="Arial" panose="020B0604020202020204" pitchFamily="34" charset="0"/>
              </a:rPr>
              <a:t>Example</a:t>
            </a:r>
            <a:r>
              <a:rPr lang="en-US" altLang="en-US" sz="2800">
                <a:cs typeface="Arial" panose="020B0604020202020204" pitchFamily="34" charset="0"/>
              </a:rPr>
              <a:t> (</a:t>
            </a:r>
            <a:r>
              <a:rPr lang="en-US" altLang="en-US" sz="2800" i="1">
                <a:cs typeface="Arial" panose="020B0604020202020204" pitchFamily="34" charset="0"/>
              </a:rPr>
              <a:t>cont</a:t>
            </a:r>
            <a:r>
              <a:rPr lang="en-US" altLang="en-US" sz="2800">
                <a:cs typeface="Arial" panose="020B0604020202020204" pitchFamily="34" charset="0"/>
              </a:rPr>
              <a:t>.):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</a:t>
            </a:r>
            <a:r>
              <a:rPr lang="en-US" altLang="en-US" sz="2800" i="1">
                <a:cs typeface="Arial" panose="020B0604020202020204" pitchFamily="34" charset="0"/>
              </a:rPr>
              <a:t>Solution:</a:t>
            </a:r>
            <a:r>
              <a:rPr lang="en-US" altLang="en-US" sz="2800">
                <a:cs typeface="Arial" panose="020B0604020202020204" pitchFamily="34" charset="0"/>
              </a:rPr>
              <a:t> </a:t>
            </a:r>
            <a:r>
              <a:rPr lang="en-US" altLang="en-US" sz="2800" b="1">
                <a:cs typeface="Arial" panose="020B0604020202020204" pitchFamily="34" charset="0"/>
              </a:rPr>
              <a:t>a)</a:t>
            </a:r>
            <a:r>
              <a:rPr lang="en-US" altLang="en-US" sz="2800">
                <a:cs typeface="Arial" panose="020B0604020202020204" pitchFamily="34" charset="0"/>
              </a:rPr>
              <a:t> 76 – 12 + 1 =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65</a:t>
            </a:r>
            <a:r>
              <a:rPr lang="en-US" altLang="en-US" sz="2800">
                <a:cs typeface="Arial" panose="020B0604020202020204" pitchFamily="34" charset="0"/>
              </a:rPr>
              <a:t> 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	</a:t>
            </a:r>
            <a:r>
              <a:rPr lang="en-US" altLang="en-US" sz="2800" b="1">
                <a:cs typeface="Arial" panose="020B0604020202020204" pitchFamily="34" charset="0"/>
              </a:rPr>
              <a:t>b)</a:t>
            </a:r>
            <a:r>
              <a:rPr lang="en-US" altLang="en-US" sz="2800">
                <a:cs typeface="Arial" panose="020B0604020202020204" pitchFamily="34" charset="0"/>
              </a:rPr>
              <a:t> Sample space: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		</a:t>
            </a:r>
            <a:r>
              <a:rPr lang="en-US" altLang="en-US" sz="2800">
                <a:solidFill>
                  <a:srgbClr val="009900"/>
                </a:solidFill>
                <a:cs typeface="Arial" panose="020B0604020202020204" pitchFamily="34" charset="0"/>
              </a:rPr>
              <a:t>S</a:t>
            </a:r>
            <a:r>
              <a:rPr lang="en-US" altLang="en-US" sz="2800">
                <a:cs typeface="Arial" panose="020B0604020202020204" pitchFamily="34" charset="0"/>
              </a:rPr>
              <a:t> = </a:t>
            </a:r>
            <a:r>
              <a:rPr lang="en-US" altLang="en-US" sz="2800">
                <a:solidFill>
                  <a:srgbClr val="663300"/>
                </a:solidFill>
                <a:cs typeface="Arial" panose="020B0604020202020204" pitchFamily="34" charset="0"/>
              </a:rPr>
              <a:t>{</a:t>
            </a:r>
            <a:r>
              <a:rPr lang="en-US" altLang="en-US" sz="2800">
                <a:cs typeface="Arial" panose="020B0604020202020204" pitchFamily="34" charset="0"/>
              </a:rPr>
              <a:t> A[i]  </a:t>
            </a:r>
            <a:r>
              <a:rPr lang="en-US" altLang="en-US" sz="2800" b="1">
                <a:solidFill>
                  <a:srgbClr val="663300"/>
                </a:solidFill>
                <a:cs typeface="Arial" panose="020B0604020202020204" pitchFamily="34" charset="0"/>
              </a:rPr>
              <a:t>|</a:t>
            </a:r>
            <a:r>
              <a:rPr lang="en-US" altLang="en-US" sz="2800">
                <a:cs typeface="Arial" panose="020B0604020202020204" pitchFamily="34" charset="0"/>
              </a:rPr>
              <a:t>  12 ≤ i ≤ 76 </a:t>
            </a:r>
            <a:r>
              <a:rPr lang="en-US" altLang="en-US" sz="2800">
                <a:solidFill>
                  <a:srgbClr val="663300"/>
                </a:solidFill>
                <a:cs typeface="Arial" panose="020B0604020202020204" pitchFamily="34" charset="0"/>
              </a:rPr>
              <a:t>}</a:t>
            </a:r>
            <a:r>
              <a:rPr lang="en-US" altLang="en-US" sz="2800">
                <a:cs typeface="Arial" panose="020B0604020202020204" pitchFamily="34" charset="0"/>
              </a:rPr>
              <a:t> 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	     Event that the index is divisible by 7: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		</a:t>
            </a:r>
            <a:r>
              <a:rPr lang="en-US" altLang="en-US" sz="2800">
                <a:solidFill>
                  <a:srgbClr val="009900"/>
                </a:solidFill>
                <a:cs typeface="Arial" panose="020B0604020202020204" pitchFamily="34" charset="0"/>
              </a:rPr>
              <a:t>E</a:t>
            </a:r>
            <a:r>
              <a:rPr lang="en-US" altLang="en-US" sz="2800">
                <a:cs typeface="Arial" panose="020B0604020202020204" pitchFamily="34" charset="0"/>
              </a:rPr>
              <a:t> = </a:t>
            </a:r>
            <a:r>
              <a:rPr lang="en-US" altLang="en-US" sz="2800">
                <a:solidFill>
                  <a:srgbClr val="663300"/>
                </a:solidFill>
                <a:cs typeface="Arial" panose="020B0604020202020204" pitchFamily="34" charset="0"/>
              </a:rPr>
              <a:t>{</a:t>
            </a:r>
            <a:r>
              <a:rPr lang="en-US" altLang="en-US" sz="2800">
                <a:cs typeface="Arial" panose="020B0604020202020204" pitchFamily="34" charset="0"/>
              </a:rPr>
              <a:t> A[i]  </a:t>
            </a:r>
            <a:r>
              <a:rPr lang="en-US" altLang="en-US" sz="2800" b="1">
                <a:solidFill>
                  <a:srgbClr val="663300"/>
                </a:solidFill>
                <a:cs typeface="Arial" panose="020B0604020202020204" pitchFamily="34" charset="0"/>
              </a:rPr>
              <a:t>|</a:t>
            </a:r>
            <a:r>
              <a:rPr lang="en-US" altLang="en-US" sz="2800">
                <a:cs typeface="Arial" panose="020B0604020202020204" pitchFamily="34" charset="0"/>
              </a:rPr>
              <a:t>  12 ≤ i ≤ 76 and 7|i </a:t>
            </a:r>
            <a:r>
              <a:rPr lang="en-US" altLang="en-US" sz="2800">
                <a:solidFill>
                  <a:srgbClr val="663300"/>
                </a:solidFill>
                <a:cs typeface="Arial" panose="020B0604020202020204" pitchFamily="34" charset="0"/>
              </a:rPr>
              <a:t>}</a:t>
            </a:r>
            <a:r>
              <a:rPr lang="en-US" altLang="en-US" sz="2800">
                <a:cs typeface="Arial" panose="020B0604020202020204" pitchFamily="34" charset="0"/>
              </a:rPr>
              <a:t> 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	</a:t>
            </a:r>
            <a:r>
              <a:rPr lang="en-US" altLang="en-US" sz="2800">
                <a:solidFill>
                  <a:srgbClr val="009900"/>
                </a:solidFill>
                <a:cs typeface="Arial" panose="020B0604020202020204" pitchFamily="34" charset="0"/>
              </a:rPr>
              <a:t>n(S) = 65</a:t>
            </a:r>
            <a:r>
              <a:rPr lang="en-US" altLang="en-US" sz="2800">
                <a:cs typeface="Arial" panose="020B0604020202020204" pitchFamily="34" charset="0"/>
              </a:rPr>
              <a:t> </a:t>
            </a:r>
            <a:r>
              <a:rPr lang="en-US" altLang="en-US" sz="2800" i="1">
                <a:cs typeface="Arial" panose="020B0604020202020204" pitchFamily="34" charset="0"/>
              </a:rPr>
              <a:t>from part (a).</a:t>
            </a:r>
            <a:r>
              <a:rPr lang="en-US" altLang="en-US" sz="280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	    14=7∙2, 21=7∙3, …, 70=7∙10 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	Thus, </a:t>
            </a:r>
            <a:r>
              <a:rPr lang="en-US" altLang="en-US" sz="2800">
                <a:solidFill>
                  <a:srgbClr val="009900"/>
                </a:solidFill>
                <a:cs typeface="Arial" panose="020B0604020202020204" pitchFamily="34" charset="0"/>
              </a:rPr>
              <a:t>n(E)</a:t>
            </a:r>
            <a:r>
              <a:rPr lang="en-US" altLang="en-US" sz="2800">
                <a:cs typeface="Arial" panose="020B0604020202020204" pitchFamily="34" charset="0"/>
              </a:rPr>
              <a:t> = 10-2+1 = </a:t>
            </a:r>
            <a:r>
              <a:rPr lang="en-US" altLang="en-US" sz="2800">
                <a:solidFill>
                  <a:srgbClr val="009900"/>
                </a:solidFill>
                <a:cs typeface="Arial" panose="020B0604020202020204" pitchFamily="34" charset="0"/>
              </a:rPr>
              <a:t>9</a:t>
            </a:r>
            <a:r>
              <a:rPr lang="en-US" altLang="en-US" sz="2800">
                <a:cs typeface="Arial" panose="020B0604020202020204" pitchFamily="34" charset="0"/>
              </a:rPr>
              <a:t> 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    Hence the probability that the index is divisible by 7: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		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P(E)</a:t>
            </a:r>
            <a:r>
              <a:rPr lang="en-US" altLang="en-US" sz="2800">
                <a:cs typeface="Arial" panose="020B0604020202020204" pitchFamily="34" charset="0"/>
              </a:rPr>
              <a:t> = n(E) / n(S) = 9 / 65 ≈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.14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B2075AF-AA95-924E-B3FF-6D62ED65C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44F9-6F64-B44B-8885-7CE8E0ECE0A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7F479C62-64BC-DE40-9858-6EEC7D6E89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Situations where counting techniques are used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C10B0CF-1360-9E40-A53A-33CB7E9A9C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en-US"/>
              <a:t>You toss a pair of dice in a casino game.</a:t>
            </a:r>
          </a:p>
          <a:p>
            <a:pPr>
              <a:buFontTx/>
              <a:buNone/>
            </a:pPr>
            <a:r>
              <a:rPr lang="en-US" altLang="en-US"/>
              <a:t>	You win </a:t>
            </a:r>
            <a:r>
              <a:rPr lang="en-US" altLang="en-US" i="1"/>
              <a:t>if</a:t>
            </a:r>
            <a:r>
              <a:rPr lang="en-US" altLang="en-US"/>
              <a:t> the numbers showing face up 				have a sum of </a:t>
            </a:r>
            <a:r>
              <a:rPr lang="en-US" altLang="en-US">
                <a:solidFill>
                  <a:srgbClr val="663300"/>
                </a:solidFill>
              </a:rPr>
              <a:t>7</a:t>
            </a:r>
            <a:r>
              <a:rPr lang="en-US" altLang="en-US"/>
              <a:t>.</a:t>
            </a:r>
          </a:p>
          <a:p>
            <a:pPr>
              <a:buFont typeface="Wingdings" pitchFamily="2" charset="2"/>
              <a:buChar char="Ø"/>
            </a:pPr>
            <a:endParaRPr lang="en-US" altLang="en-US"/>
          </a:p>
          <a:p>
            <a:pPr>
              <a:buFont typeface="Wingdings" pitchFamily="2" charset="2"/>
              <a:buChar char="Ø"/>
            </a:pPr>
            <a:r>
              <a:rPr lang="en-US" altLang="en-US">
                <a:solidFill>
                  <a:schemeClr val="accent2"/>
                </a:solidFill>
              </a:rPr>
              <a:t>Question:</a:t>
            </a:r>
            <a:r>
              <a:rPr lang="en-US" altLang="en-US"/>
              <a:t> What are your chances of 						winning the game?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524EF7D-27C5-DF48-942E-66E7C41AA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158CA-F811-724B-94CB-E9FC650AE47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DB3E8FF9-369A-4742-8370-FE2A7776B2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Situations where counting techniques are used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8EBEBB5-7240-1344-A78D-A65E617DC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en-US"/>
              <a:t>To satisfy a certain degree requirement, you are supposed to take </a:t>
            </a:r>
            <a:r>
              <a:rPr lang="en-US" altLang="en-US">
                <a:solidFill>
                  <a:srgbClr val="663300"/>
                </a:solidFill>
              </a:rPr>
              <a:t>3</a:t>
            </a:r>
            <a:r>
              <a:rPr lang="en-US" altLang="en-US"/>
              <a:t> courses from the following group of courses:</a:t>
            </a:r>
          </a:p>
          <a:p>
            <a:pPr>
              <a:buFontTx/>
              <a:buNone/>
            </a:pPr>
            <a:r>
              <a:rPr lang="en-US" altLang="en-US"/>
              <a:t>		CS300, CS301, CS302, CS304,</a:t>
            </a:r>
          </a:p>
          <a:p>
            <a:pPr>
              <a:buFontTx/>
              <a:buNone/>
            </a:pPr>
            <a:r>
              <a:rPr lang="en-US" altLang="en-US"/>
              <a:t>		CS305, CS306, CS307, CS308.</a:t>
            </a:r>
          </a:p>
          <a:p>
            <a:pPr>
              <a:buFontTx/>
              <a:buNone/>
            </a:pPr>
            <a:endParaRPr lang="en-US" altLang="en-US"/>
          </a:p>
          <a:p>
            <a:pPr>
              <a:buFont typeface="Wingdings" pitchFamily="2" charset="2"/>
              <a:buChar char="Ø"/>
            </a:pPr>
            <a:r>
              <a:rPr lang="en-US" altLang="en-US">
                <a:solidFill>
                  <a:schemeClr val="accent2"/>
                </a:solidFill>
              </a:rPr>
              <a:t>Question:</a:t>
            </a:r>
            <a:r>
              <a:rPr lang="en-US" altLang="en-US"/>
              <a:t> In how many different ways the 		      requirement can be satisfied?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4F95E88-C507-DF4A-BD47-78683B718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BCD76-A963-0E4D-B90B-7567534777E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EE3B5EF8-C277-FB49-99FD-5DD08D4621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Situations where counting techniques are used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7245652-1121-3044-8C28-A4E585BE8A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en-US" sz="2800"/>
              <a:t>There are </a:t>
            </a:r>
            <a:r>
              <a:rPr lang="en-US" altLang="en-US" sz="2800">
                <a:solidFill>
                  <a:srgbClr val="663300"/>
                </a:solidFill>
              </a:rPr>
              <a:t>4</a:t>
            </a:r>
            <a:r>
              <a:rPr lang="en-US" altLang="en-US" sz="2800"/>
              <a:t> jobs that should be processed</a:t>
            </a:r>
          </a:p>
          <a:p>
            <a:pPr>
              <a:buFontTx/>
              <a:buNone/>
            </a:pPr>
            <a:r>
              <a:rPr lang="en-US" altLang="en-US" sz="2800"/>
              <a:t>	on the same machine. </a:t>
            </a:r>
          </a:p>
          <a:p>
            <a:pPr>
              <a:buFontTx/>
              <a:buNone/>
            </a:pPr>
            <a:r>
              <a:rPr lang="en-US" altLang="en-US" sz="2800"/>
              <a:t>		(</a:t>
            </a:r>
            <a:r>
              <a:rPr lang="en-US" altLang="en-US" sz="2800" i="1"/>
              <a:t>Can’t be processed simultaneously</a:t>
            </a:r>
            <a:r>
              <a:rPr lang="en-US" altLang="en-US" sz="2800"/>
              <a:t>).</a:t>
            </a:r>
          </a:p>
          <a:p>
            <a:pPr>
              <a:buFontTx/>
              <a:buNone/>
            </a:pPr>
            <a:r>
              <a:rPr lang="en-US" altLang="en-US" sz="2800"/>
              <a:t>	Here is an example of a possible schedule:</a:t>
            </a:r>
          </a:p>
          <a:p>
            <a:pPr>
              <a:buFontTx/>
              <a:buNone/>
            </a:pPr>
            <a:endParaRPr lang="en-US" altLang="en-US" sz="2800"/>
          </a:p>
          <a:p>
            <a:pPr>
              <a:buFontTx/>
              <a:buNone/>
            </a:pPr>
            <a:endParaRPr lang="en-US" altLang="en-US" sz="2800"/>
          </a:p>
          <a:p>
            <a:pPr>
              <a:buFontTx/>
              <a:buNone/>
            </a:pPr>
            <a:endParaRPr lang="en-US" altLang="en-US" sz="2800"/>
          </a:p>
          <a:p>
            <a:pPr>
              <a:buFont typeface="Wingdings" pitchFamily="2" charset="2"/>
              <a:buChar char="Ø"/>
            </a:pPr>
            <a:r>
              <a:rPr lang="en-US" altLang="en-US" sz="2800">
                <a:solidFill>
                  <a:schemeClr val="accent2"/>
                </a:solidFill>
              </a:rPr>
              <a:t>Question:</a:t>
            </a:r>
            <a:r>
              <a:rPr lang="en-US" altLang="en-US" sz="2800"/>
              <a:t> What is the number of all possible 						       schedules?</a:t>
            </a:r>
          </a:p>
          <a:p>
            <a:pPr>
              <a:buFontTx/>
              <a:buNone/>
            </a:pPr>
            <a:endParaRPr lang="en-US" altLang="en-US" sz="2800"/>
          </a:p>
        </p:txBody>
      </p:sp>
      <p:grpSp>
        <p:nvGrpSpPr>
          <p:cNvPr id="5130" name="Group 10">
            <a:extLst>
              <a:ext uri="{FF2B5EF4-FFF2-40B4-BE49-F238E27FC236}">
                <a16:creationId xmlns:a16="http://schemas.microsoft.com/office/drawing/2014/main" id="{E0D31F1C-5D21-E242-B1E9-D8F7EC5BC631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886200"/>
            <a:ext cx="6781800" cy="533400"/>
            <a:chOff x="624" y="2736"/>
            <a:chExt cx="4272" cy="336"/>
          </a:xfrm>
        </p:grpSpPr>
        <p:sp>
          <p:nvSpPr>
            <p:cNvPr id="5124" name="Rectangle 4">
              <a:extLst>
                <a:ext uri="{FF2B5EF4-FFF2-40B4-BE49-F238E27FC236}">
                  <a16:creationId xmlns:a16="http://schemas.microsoft.com/office/drawing/2014/main" id="{29E1BEB9-CD78-AA4B-84B9-BCB5D33F54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2736"/>
              <a:ext cx="720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Job 3</a:t>
              </a:r>
            </a:p>
          </p:txBody>
        </p:sp>
        <p:sp>
          <p:nvSpPr>
            <p:cNvPr id="5125" name="Rectangle 5">
              <a:extLst>
                <a:ext uri="{FF2B5EF4-FFF2-40B4-BE49-F238E27FC236}">
                  <a16:creationId xmlns:a16="http://schemas.microsoft.com/office/drawing/2014/main" id="{ACEC5FC2-243E-C045-9DDF-AFF2930243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736"/>
              <a:ext cx="1200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Job 1</a:t>
              </a:r>
            </a:p>
          </p:txBody>
        </p:sp>
        <p:sp>
          <p:nvSpPr>
            <p:cNvPr id="5126" name="Rectangle 6">
              <a:extLst>
                <a:ext uri="{FF2B5EF4-FFF2-40B4-BE49-F238E27FC236}">
                  <a16:creationId xmlns:a16="http://schemas.microsoft.com/office/drawing/2014/main" id="{0D89577E-4888-EB48-B7A6-DE58FD21E9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736"/>
              <a:ext cx="91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Job 4</a:t>
              </a:r>
            </a:p>
          </p:txBody>
        </p:sp>
        <p:sp>
          <p:nvSpPr>
            <p:cNvPr id="5127" name="Rectangle 7">
              <a:extLst>
                <a:ext uri="{FF2B5EF4-FFF2-40B4-BE49-F238E27FC236}">
                  <a16:creationId xmlns:a16="http://schemas.microsoft.com/office/drawing/2014/main" id="{F69E4F83-6ED3-2E46-859E-B58ADA4016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2736"/>
              <a:ext cx="1440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Job 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53973D8-1C08-A14A-A3E6-A8A5F6D82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B880-66C7-1F4E-B480-C8F3DC04F7A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9931B2DB-E8AA-7E4D-97B6-BD90594815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Situations where counting techniques are used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654A879-9BE0-1A41-AD52-B31D792B73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800"/>
              <a:t>Consider the following nested loop: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 </a:t>
            </a:r>
            <a:r>
              <a:rPr lang="en-US" altLang="en-US" sz="2800" b="1"/>
              <a:t>for</a:t>
            </a:r>
            <a:r>
              <a:rPr lang="en-US" altLang="en-US" sz="2800"/>
              <a:t> i:=1 to 5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		</a:t>
            </a:r>
            <a:r>
              <a:rPr lang="en-US" altLang="en-US" sz="2800" b="1"/>
              <a:t>for</a:t>
            </a:r>
            <a:r>
              <a:rPr lang="en-US" altLang="en-US" sz="2800"/>
              <a:t> j:=1 to 6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			</a:t>
            </a:r>
            <a:r>
              <a:rPr lang="en-US" altLang="en-US" sz="2800" i="1"/>
              <a:t>[ Statement 1 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i="1"/>
              <a:t>			  Statement 2 . ]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		</a:t>
            </a:r>
            <a:r>
              <a:rPr lang="en-US" altLang="en-US" sz="2800" b="1"/>
              <a:t>next</a:t>
            </a:r>
            <a:r>
              <a:rPr lang="en-US" altLang="en-US" sz="2800"/>
              <a:t> j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 </a:t>
            </a:r>
            <a:r>
              <a:rPr lang="en-US" altLang="en-US" sz="2800" b="1"/>
              <a:t>next</a:t>
            </a:r>
            <a:r>
              <a:rPr lang="en-US" altLang="en-US" sz="2800"/>
              <a:t> i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800">
                <a:solidFill>
                  <a:schemeClr val="accent2"/>
                </a:solidFill>
              </a:rPr>
              <a:t>Question:</a:t>
            </a:r>
            <a:r>
              <a:rPr lang="en-US" altLang="en-US" sz="2800"/>
              <a:t> How many times the statements in the 			inner loop will be executed?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C6A37E2-0620-9D45-9D18-3E7D9BC610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altLang="en-US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Counting and Probability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1F3CDDB-3638-4A45-BB6A-759AA3839D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/>
              <a:t>Suppose we toss two coins.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>
                <a:solidFill>
                  <a:schemeClr val="accent2"/>
                </a:solidFill>
              </a:rPr>
              <a:t>Question.</a:t>
            </a:r>
            <a:r>
              <a:rPr lang="en-US" altLang="en-US"/>
              <a:t> What are the chances of getting 0, 1, 2 heads?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/>
              <a:t>The set of all possible outcomes: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	    		</a:t>
            </a:r>
            <a:r>
              <a:rPr lang="en-US" altLang="en-US">
                <a:solidFill>
                  <a:srgbClr val="009900"/>
                </a:solidFill>
              </a:rPr>
              <a:t>S = {(H,H), (H,T), (T,H), (T,T)}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Event of getting </a:t>
            </a:r>
            <a:r>
              <a:rPr lang="en-US" altLang="en-US" i="1"/>
              <a:t>exactly one head</a:t>
            </a:r>
            <a:r>
              <a:rPr lang="en-US" altLang="en-US"/>
              <a:t>       corresponds to the subset </a:t>
            </a:r>
            <a:r>
              <a:rPr lang="en-US" altLang="en-US">
                <a:solidFill>
                  <a:srgbClr val="009900"/>
                </a:solidFill>
              </a:rPr>
              <a:t>{(H,T), (T,H)}</a:t>
            </a:r>
            <a:r>
              <a:rPr lang="en-US" altLang="en-US"/>
              <a:t> 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bg2"/>
                </a:solidFill>
              </a:rPr>
              <a:t>Thus</a:t>
            </a:r>
            <a:r>
              <a:rPr lang="en-US" altLang="en-US"/>
              <a:t>, chances of getting </a:t>
            </a:r>
            <a:r>
              <a:rPr lang="en-US" altLang="en-US" i="1"/>
              <a:t>exactly one head</a:t>
            </a:r>
            <a:r>
              <a:rPr lang="en-US" altLang="en-US"/>
              <a:t> is   	2 / 4 =</a:t>
            </a:r>
            <a:r>
              <a:rPr lang="en-US" altLang="en-US">
                <a:solidFill>
                  <a:schemeClr val="accent2"/>
                </a:solidFill>
              </a:rPr>
              <a:t> .5</a:t>
            </a:r>
            <a:r>
              <a:rPr lang="en-US" altLang="en-US"/>
              <a:t>  ( which is the same as </a:t>
            </a:r>
            <a:r>
              <a:rPr lang="en-US" altLang="en-US">
                <a:solidFill>
                  <a:schemeClr val="accent2"/>
                </a:solidFill>
              </a:rPr>
              <a:t>50%</a:t>
            </a:r>
            <a:r>
              <a:rPr lang="en-US" altLang="en-US"/>
              <a:t> 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B73E296-D97D-8A41-A9D8-214FFBEF2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495C-C167-9140-AA6E-2CF557CEB15F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2FC9A330-B2BF-BD48-9B57-93644ACE1E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Random Processes, </a:t>
            </a:r>
            <a:b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</a:br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Sample Space and Events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2A1EB7B-9FB2-4142-89AD-B0CB5DD283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105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800"/>
              <a:t> A </a:t>
            </a:r>
            <a:r>
              <a:rPr lang="en-US" altLang="en-US" sz="2800" b="1">
                <a:solidFill>
                  <a:schemeClr val="accent2"/>
                </a:solidFill>
              </a:rPr>
              <a:t>proces</a:t>
            </a:r>
            <a:r>
              <a:rPr lang="en-US" altLang="en-US" sz="2800">
                <a:solidFill>
                  <a:schemeClr val="accent2"/>
                </a:solidFill>
              </a:rPr>
              <a:t>s</a:t>
            </a:r>
            <a:r>
              <a:rPr lang="en-US" altLang="en-US" sz="2800"/>
              <a:t> is called </a:t>
            </a:r>
            <a:r>
              <a:rPr lang="en-US" altLang="en-US" sz="2800" b="1">
                <a:solidFill>
                  <a:schemeClr val="accent2"/>
                </a:solidFill>
              </a:rPr>
              <a:t>random</a:t>
            </a:r>
            <a:r>
              <a:rPr lang="en-US" altLang="en-US" sz="2800"/>
              <a:t> if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/>
              <a:t>	</a:t>
            </a:r>
            <a:r>
              <a:rPr lang="en-US" altLang="en-US" sz="2800">
                <a:sym typeface="Symbol" pitchFamily="2" charset="2"/>
              </a:rPr>
              <a:t> a set of different outcomes are possible;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sym typeface="Symbol" pitchFamily="2" charset="2"/>
              </a:rPr>
              <a:t>	 one of the outcomes is sure to occur;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sym typeface="Symbol" pitchFamily="2" charset="2"/>
              </a:rPr>
              <a:t>	 but it is impossible to predict with certainty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sym typeface="Symbol" pitchFamily="2" charset="2"/>
              </a:rPr>
              <a:t>					which outcome that will be.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sym typeface="Symbol" pitchFamily="2" charset="2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800">
                <a:sym typeface="Symbol" pitchFamily="2" charset="2"/>
              </a:rPr>
              <a:t>A </a:t>
            </a:r>
            <a:r>
              <a:rPr lang="en-US" altLang="en-US" sz="2800" b="1">
                <a:solidFill>
                  <a:schemeClr val="accent2"/>
                </a:solidFill>
                <a:sym typeface="Symbol" pitchFamily="2" charset="2"/>
              </a:rPr>
              <a:t>sample space</a:t>
            </a:r>
            <a:r>
              <a:rPr lang="en-US" altLang="en-US" sz="2800">
                <a:sym typeface="Symbol" pitchFamily="2" charset="2"/>
              </a:rPr>
              <a:t> is the set of all possible outcomes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sym typeface="Symbol" pitchFamily="2" charset="2"/>
              </a:rPr>
              <a:t>				of a random process or experiment.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altLang="en-US" sz="2800">
              <a:sym typeface="Symbol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800">
                <a:sym typeface="Symbol" pitchFamily="2" charset="2"/>
              </a:rPr>
              <a:t> An </a:t>
            </a:r>
            <a:r>
              <a:rPr lang="en-US" altLang="en-US" sz="2800" b="1">
                <a:solidFill>
                  <a:schemeClr val="accent2"/>
                </a:solidFill>
                <a:sym typeface="Symbol" pitchFamily="2" charset="2"/>
              </a:rPr>
              <a:t>event</a:t>
            </a:r>
            <a:r>
              <a:rPr lang="en-US" altLang="en-US" sz="2800">
                <a:sym typeface="Symbol" pitchFamily="2" charset="2"/>
              </a:rPr>
              <a:t> is a subset of a sample space.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7C546-A419-8949-B349-CDEA4D248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CB33-EEC5-114B-AF35-D3329A085942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708189D6-CA29-2A47-8CDA-2AAC43BFF1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Probability</a:t>
            </a:r>
            <a:r>
              <a:rPr lang="en-US" altLang="en-US"/>
              <a:t>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1099F1B-3FD0-E445-9251-388423610A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en-US" sz="2800" i="1"/>
              <a:t>If  </a:t>
            </a:r>
            <a:r>
              <a:rPr lang="en-US" altLang="en-US" sz="2800">
                <a:solidFill>
                  <a:srgbClr val="009900"/>
                </a:solidFill>
              </a:rPr>
              <a:t>S</a:t>
            </a:r>
            <a:r>
              <a:rPr lang="en-US" altLang="en-US" sz="2800"/>
              <a:t> is a finite sample space</a:t>
            </a:r>
          </a:p>
          <a:p>
            <a:pPr>
              <a:buFontTx/>
              <a:buNone/>
            </a:pPr>
            <a:r>
              <a:rPr lang="en-US" altLang="en-US" sz="2800"/>
              <a:t>		    (in which all outcomes are equally likely),</a:t>
            </a:r>
          </a:p>
          <a:p>
            <a:pPr>
              <a:buFontTx/>
              <a:buNone/>
            </a:pPr>
            <a:r>
              <a:rPr lang="en-US" altLang="en-US" sz="2800"/>
              <a:t>	    </a:t>
            </a:r>
            <a:r>
              <a:rPr lang="en-US" altLang="en-US" sz="2800">
                <a:solidFill>
                  <a:srgbClr val="009900"/>
                </a:solidFill>
              </a:rPr>
              <a:t>E</a:t>
            </a:r>
            <a:r>
              <a:rPr lang="en-US" altLang="en-US" sz="2800"/>
              <a:t> is an event in S,</a:t>
            </a:r>
          </a:p>
          <a:p>
            <a:pPr>
              <a:buFontTx/>
              <a:buNone/>
            </a:pPr>
            <a:r>
              <a:rPr lang="en-US" altLang="en-US" sz="2800"/>
              <a:t>	</a:t>
            </a:r>
            <a:r>
              <a:rPr lang="en-US" altLang="en-US" sz="2800" i="1"/>
              <a:t>then</a:t>
            </a:r>
            <a:r>
              <a:rPr lang="en-US" altLang="en-US" sz="2800"/>
              <a:t>   the </a:t>
            </a:r>
            <a:r>
              <a:rPr lang="en-US" altLang="en-US" sz="2800" b="1">
                <a:solidFill>
                  <a:schemeClr val="accent2"/>
                </a:solidFill>
              </a:rPr>
              <a:t>probability of E</a:t>
            </a:r>
            <a:r>
              <a:rPr lang="en-US" altLang="en-US" sz="2800"/>
              <a:t> is</a:t>
            </a:r>
          </a:p>
          <a:p>
            <a:pPr>
              <a:buFontTx/>
              <a:buNone/>
            </a:pPr>
            <a:endParaRPr lang="en-US" altLang="en-US" sz="2800"/>
          </a:p>
          <a:p>
            <a:pPr>
              <a:buFontTx/>
              <a:buNone/>
            </a:pPr>
            <a:endParaRPr lang="en-US" altLang="en-US" sz="2800"/>
          </a:p>
          <a:p>
            <a:pPr>
              <a:buFontTx/>
              <a:buNone/>
            </a:pPr>
            <a:endParaRPr lang="en-US" altLang="en-US" sz="2800"/>
          </a:p>
          <a:p>
            <a:pPr>
              <a:buFont typeface="Wingdings" pitchFamily="2" charset="2"/>
              <a:buChar char="Ø"/>
            </a:pPr>
            <a:r>
              <a:rPr lang="en-US" altLang="en-US" sz="2800" i="1"/>
              <a:t>Notation:</a:t>
            </a:r>
            <a:r>
              <a:rPr lang="en-US" altLang="en-US" sz="2800"/>
              <a:t>  For any finite set A, </a:t>
            </a:r>
          </a:p>
          <a:p>
            <a:pPr>
              <a:buFontTx/>
              <a:buNone/>
            </a:pPr>
            <a:r>
              <a:rPr lang="en-US" altLang="en-US" sz="2800"/>
              <a:t>			    </a:t>
            </a:r>
            <a:r>
              <a:rPr lang="en-US" altLang="en-US" sz="2800">
                <a:solidFill>
                  <a:schemeClr val="accent2"/>
                </a:solidFill>
              </a:rPr>
              <a:t>n(A)</a:t>
            </a:r>
            <a:r>
              <a:rPr lang="en-US" altLang="en-US" sz="2800"/>
              <a:t> denotes the number of elements in A.</a:t>
            </a:r>
          </a:p>
          <a:p>
            <a:pPr>
              <a:buFontTx/>
              <a:buNone/>
            </a:pPr>
            <a:r>
              <a:rPr lang="en-US" altLang="en-US" sz="2800"/>
              <a:t>	Then </a:t>
            </a:r>
          </a:p>
          <a:p>
            <a:pPr>
              <a:buFontTx/>
              <a:buNone/>
            </a:pPr>
            <a:r>
              <a:rPr lang="en-US" altLang="en-US" sz="2800"/>
              <a:t>		 </a:t>
            </a:r>
          </a:p>
        </p:txBody>
      </p:sp>
      <p:graphicFrame>
        <p:nvGraphicFramePr>
          <p:cNvPr id="10244" name="Object 4">
            <a:extLst>
              <a:ext uri="{FF2B5EF4-FFF2-40B4-BE49-F238E27FC236}">
                <a16:creationId xmlns:a16="http://schemas.microsoft.com/office/drawing/2014/main" id="{5C04B5B2-D729-8549-AD12-DE0CE2F4D1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3276600"/>
          <a:ext cx="6477000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3" imgW="59397900" imgH="9067800" progId="Equation.3">
                  <p:embed/>
                </p:oleObj>
              </mc:Choice>
              <mc:Fallback>
                <p:oleObj name="Equation" r:id="rId3" imgW="59397900" imgH="9067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276600"/>
                        <a:ext cx="6477000" cy="989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>
            <a:extLst>
              <a:ext uri="{FF2B5EF4-FFF2-40B4-BE49-F238E27FC236}">
                <a16:creationId xmlns:a16="http://schemas.microsoft.com/office/drawing/2014/main" id="{DDFE3753-1BF5-254D-86BA-2279FF97AC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5715000"/>
          <a:ext cx="19050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5" imgW="20777200" imgH="9652000" progId="Equation.3">
                  <p:embed/>
                </p:oleObj>
              </mc:Choice>
              <mc:Fallback>
                <p:oleObj name="Equation" r:id="rId5" imgW="20777200" imgH="9652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715000"/>
                        <a:ext cx="1905000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32A7952-772B-2547-9FA2-2BEBA730B1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Example on Probability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577E429-9B17-854D-862B-FCEBB800D0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486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2800"/>
              <a:t>You toss a pair of dice in a casino game.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You win </a:t>
            </a:r>
            <a:r>
              <a:rPr lang="en-US" altLang="en-US" sz="2800" i="1"/>
              <a:t>if</a:t>
            </a:r>
            <a:r>
              <a:rPr lang="en-US" altLang="en-US" sz="2800"/>
              <a:t> the numbers showing face up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					 have a sum of </a:t>
            </a:r>
            <a:r>
              <a:rPr lang="en-US" altLang="en-US" sz="2800">
                <a:solidFill>
                  <a:srgbClr val="663300"/>
                </a:solidFill>
              </a:rPr>
              <a:t>7</a:t>
            </a:r>
            <a:r>
              <a:rPr lang="en-US" altLang="en-US" sz="280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2800">
                <a:solidFill>
                  <a:schemeClr val="accent2"/>
                </a:solidFill>
              </a:rPr>
              <a:t>Question:</a:t>
            </a:r>
            <a:r>
              <a:rPr lang="en-US" altLang="en-US" sz="2800"/>
              <a:t> What are your chances of 							  winning the game?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2800" i="1">
                <a:solidFill>
                  <a:schemeClr val="accent2"/>
                </a:solidFill>
              </a:rPr>
              <a:t>Solution.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/>
              <a:t>	Sample Space: </a:t>
            </a:r>
            <a:r>
              <a:rPr lang="en-US" altLang="en-US" sz="2800">
                <a:solidFill>
                  <a:srgbClr val="009900"/>
                </a:solidFill>
              </a:rPr>
              <a:t>S</a:t>
            </a:r>
            <a:r>
              <a:rPr lang="en-US" altLang="en-US" sz="2800"/>
              <a:t> = </a:t>
            </a:r>
            <a:r>
              <a:rPr lang="en-US" altLang="en-US" sz="2800">
                <a:solidFill>
                  <a:srgbClr val="663300"/>
                </a:solidFill>
              </a:rPr>
              <a:t>{</a:t>
            </a:r>
            <a:r>
              <a:rPr lang="en-US" altLang="en-US" sz="2800"/>
              <a:t> (1,1), (1,2), …, (6,6) </a:t>
            </a:r>
            <a:r>
              <a:rPr lang="en-US" altLang="en-US" sz="2800">
                <a:solidFill>
                  <a:srgbClr val="663300"/>
                </a:solidFill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/>
              <a:t>				    = </a:t>
            </a:r>
            <a:r>
              <a:rPr lang="en-US" altLang="en-US" sz="2800">
                <a:solidFill>
                  <a:srgbClr val="663300"/>
                </a:solidFill>
              </a:rPr>
              <a:t>{</a:t>
            </a:r>
            <a:r>
              <a:rPr lang="en-US" altLang="en-US" sz="2800"/>
              <a:t> (i,j) </a:t>
            </a:r>
            <a:r>
              <a:rPr lang="en-US" altLang="en-US" sz="2800">
                <a:solidFill>
                  <a:srgbClr val="663300"/>
                </a:solidFill>
              </a:rPr>
              <a:t>|</a:t>
            </a:r>
            <a:r>
              <a:rPr lang="en-US" altLang="en-US" sz="2800"/>
              <a:t> </a:t>
            </a:r>
            <a:r>
              <a:rPr lang="en-US" altLang="en-US" sz="2800">
                <a:sym typeface="Symbol" pitchFamily="2" charset="2"/>
              </a:rPr>
              <a:t> i, j 1,…,6 </a:t>
            </a:r>
            <a:r>
              <a:rPr lang="en-US" altLang="en-US" sz="2800">
                <a:solidFill>
                  <a:srgbClr val="663300"/>
                </a:solidFill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/>
              <a:t>	The event that the sum is 7: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/>
              <a:t>		</a:t>
            </a:r>
            <a:r>
              <a:rPr lang="en-US" altLang="en-US" sz="2800">
                <a:solidFill>
                  <a:srgbClr val="009900"/>
                </a:solidFill>
              </a:rPr>
              <a:t>E</a:t>
            </a:r>
            <a:r>
              <a:rPr lang="en-US" altLang="en-US" sz="2800"/>
              <a:t> = </a:t>
            </a:r>
            <a:r>
              <a:rPr lang="en-US" altLang="en-US" sz="2800">
                <a:solidFill>
                  <a:srgbClr val="663300"/>
                </a:solidFill>
              </a:rPr>
              <a:t>{ </a:t>
            </a:r>
            <a:r>
              <a:rPr lang="en-US" altLang="en-US" sz="2800"/>
              <a:t>(i,j) </a:t>
            </a:r>
            <a:r>
              <a:rPr lang="en-US" altLang="en-US" sz="2800">
                <a:solidFill>
                  <a:srgbClr val="663300"/>
                </a:solidFill>
              </a:rPr>
              <a:t>|</a:t>
            </a:r>
            <a:r>
              <a:rPr lang="en-US" altLang="en-US" sz="2800"/>
              <a:t> </a:t>
            </a:r>
            <a:r>
              <a:rPr lang="en-US" altLang="en-US" sz="2800">
                <a:sym typeface="Symbol" pitchFamily="2" charset="2"/>
              </a:rPr>
              <a:t>i, j 1,…,6 and i+j=7 </a:t>
            </a:r>
            <a:r>
              <a:rPr lang="en-US" altLang="en-US" sz="2800">
                <a:solidFill>
                  <a:srgbClr val="663300"/>
                </a:solidFill>
              </a:rPr>
              <a:t>}</a:t>
            </a:r>
            <a:r>
              <a:rPr lang="en-US" altLang="en-US" sz="28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/>
              <a:t>		   = </a:t>
            </a:r>
            <a:r>
              <a:rPr lang="en-US" altLang="en-US" sz="2800">
                <a:solidFill>
                  <a:srgbClr val="663300"/>
                </a:solidFill>
              </a:rPr>
              <a:t>{</a:t>
            </a:r>
            <a:r>
              <a:rPr lang="en-US" altLang="en-US" sz="2800"/>
              <a:t> (1,6), (2,5), (3,4), (4,3), (5,2), (6,1) </a:t>
            </a:r>
            <a:r>
              <a:rPr lang="en-US" altLang="en-US" sz="2800">
                <a:solidFill>
                  <a:srgbClr val="663300"/>
                </a:solidFill>
              </a:rPr>
              <a:t>}</a:t>
            </a:r>
            <a:r>
              <a:rPr lang="en-US" altLang="en-US" sz="2800"/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/>
              <a:t>	n(S) = 6</a:t>
            </a:r>
            <a:r>
              <a:rPr lang="en-US" altLang="en-US" sz="2800" baseline="30000"/>
              <a:t>2 </a:t>
            </a:r>
            <a:r>
              <a:rPr lang="en-US" altLang="en-US" sz="2800"/>
              <a:t>= 36 ,   n(E) = 6.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/>
              <a:t>	Thus,  </a:t>
            </a:r>
            <a:r>
              <a:rPr lang="en-US" altLang="en-US" sz="2800">
                <a:solidFill>
                  <a:schemeClr val="accent2"/>
                </a:solidFill>
              </a:rPr>
              <a:t>chances of winning = P(E) = 6/36 = 1/6</a:t>
            </a:r>
            <a:r>
              <a:rPr lang="en-US" altLang="en-US" sz="2800"/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1087</Words>
  <Application>Microsoft Macintosh PowerPoint</Application>
  <PresentationFormat>On-screen Show (4:3)</PresentationFormat>
  <Paragraphs>120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Comic Sans MS</vt:lpstr>
      <vt:lpstr>Wingdings</vt:lpstr>
      <vt:lpstr>Symbol</vt:lpstr>
      <vt:lpstr>Times New Roman</vt:lpstr>
      <vt:lpstr>Default Design</vt:lpstr>
      <vt:lpstr>Microsoft Equation 3.0</vt:lpstr>
      <vt:lpstr>Counting</vt:lpstr>
      <vt:lpstr>Situations where counting techniques are used</vt:lpstr>
      <vt:lpstr>Situations where counting techniques are used</vt:lpstr>
      <vt:lpstr>Situations where counting techniques are used</vt:lpstr>
      <vt:lpstr>Situations where counting techniques are used</vt:lpstr>
      <vt:lpstr>Counting and Probability</vt:lpstr>
      <vt:lpstr>Random Processes,  Sample Space and Events</vt:lpstr>
      <vt:lpstr>Probability </vt:lpstr>
      <vt:lpstr>Example on Probability</vt:lpstr>
      <vt:lpstr>Applying the dice example in Monopoly Game</vt:lpstr>
      <vt:lpstr>Number of Elements in a List</vt:lpstr>
      <vt:lpstr>Number of Elements in a List</vt:lpstr>
    </vt:vector>
  </TitlesOfParts>
  <Company>Ohio University Math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Counting</dc:title>
  <dc:creator>vardges</dc:creator>
  <cp:lastModifiedBy>Melkonian, Vardges</cp:lastModifiedBy>
  <cp:revision>36</cp:revision>
  <dcterms:created xsi:type="dcterms:W3CDTF">2002-10-17T19:34:42Z</dcterms:created>
  <dcterms:modified xsi:type="dcterms:W3CDTF">2021-01-14T03:52:10Z</dcterms:modified>
</cp:coreProperties>
</file>