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2330150-1570-EF43-A465-50519BA8DB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2161792-12EC-CF42-9821-C4C731FB53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Sept. 14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84D4EB20-0C15-5E41-AE84-393FB40AEA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4F6541D-2AF4-0049-9B5B-1018AA9822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3F3230-7BB1-2A48-B194-F4E8EAB990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8FFF3CC-FA98-6147-8F5E-E9506151F6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8B40FDE-61E6-0B48-8E52-242D7E30FE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5BD7979-0644-8343-B75C-A97D27F3402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7E743548-18CB-B248-BA0E-3E3277B558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5BB6B8E9-B242-CE47-BD02-0E878E22AB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87880078-C868-844E-844C-1ECA6ECA75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093781-A33A-1443-8E78-165C4C5C0F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AB51-3479-6E42-8183-98464E221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18885-7868-C244-8BD7-A49DC50BC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72C10-A0EF-134D-8683-1CA2E7227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D98C4-3040-0849-8A12-496CB332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76701-3123-D245-9217-A5A1EB17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18029-CE84-1948-B12C-F343067D7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4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7AC4E-3410-1E4F-A67E-DF7CC815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EA6DA-1F08-0F46-9A52-4B8762537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A99B2-8A7E-ED41-BBD9-455DD202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6BFE4-4A8A-434A-9C12-25AA344EE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F5F4F-F3CC-2B49-94F2-9DE9FF19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310E-2EF5-404A-9F26-07DAD6FE13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4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925D0-10E4-AB4D-8B08-256498CE7F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58453-B718-8C41-976E-DB38344DD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F78DB-3BF7-8345-A00C-D9D71F3FB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C921F-E869-3C45-906A-42D1DE8A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0E240-740F-B94D-80B7-E8AA2D20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4D690-6579-6B44-B93B-FE0F695CB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667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8FF8-EF0A-7B4F-8392-76640A9D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DB1C63B1-26B4-CC48-A229-B462DB0B0D54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1D91E-5B3D-B24A-9E57-09CF7103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98E9E-CCD8-EE4C-9F8C-39F56D3C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756A6-DF0B-1146-ACBB-1B50571F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7D51B4-5480-514D-B871-1419E04F87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87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0341-4D7C-754B-9A47-3D56249C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B0EFB-41A7-7F4E-8488-E6054725F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40BDF-FE72-DA40-B465-042FA140E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38ED-E6E2-B74D-872D-2D49D9880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C6C2E-4A44-C347-80CE-50B38EE3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9A003-1D4B-2F4B-B484-4A0F9ACB69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17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FE39-2843-A04D-AC02-C5CB2242C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BB839-6614-E54D-947E-4DB2EEA0C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4B3A9-FAB8-354A-854C-25E364BC0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3250D-6838-6842-BF18-B77085FA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DC6EF-B2AA-8B47-AD1F-509E5536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24AE-9BAF-EA4B-9C07-AC84009410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9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70145-24FB-2E42-B8EF-D2C910C02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8A48-2962-E745-BA0D-E3032A6C3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0BED6-786E-AA49-A90C-418E0B987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B6BB4-47F8-024C-8903-C2008150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E6E66-0EA9-9748-8638-20EDFB60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F2B8A-7539-1C46-812D-A72EB041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68D3B-CBF5-3A46-A730-75CF63BA1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18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DC67-B33A-A449-BE67-171989328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01453-5895-4149-8EDA-A74E9E137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FFCE-533A-B943-A30A-63BACE9EE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0CF92-D8CD-474D-B0F7-EC21750D7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E6AE4-20C6-2B44-B086-7E8F8D8C9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045088-F788-3343-85D3-2EAFB8E19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D7DC80-54FF-B94D-8EDA-0CC1EC1C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10A063-CB07-9447-9036-4280E9B6E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68DF0-11D3-F441-8A54-78DB90C44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0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AE7D-5E6F-FE40-8826-E93B0883B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6B27FA-AF7A-5843-8846-7CAB7302C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696E5-3253-B94D-965E-C305C870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42FBC-E99E-B94B-9CD0-E55198E0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6BEC0-9AE1-3346-9D58-ECA4FD8664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42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340225-0142-DA42-8897-A96ED3EA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5544D6-876E-A54D-B91C-85FCF8D0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B64DDB-2B2F-364C-ABAF-C89E52A1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1BCCB-1A4F-D445-A184-B450B2AC1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32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9916-54FE-914F-9986-1D491C23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3173D-3DE1-7D42-B8AD-438795AC1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F00ED-597D-BF45-AC7B-EFD71BCD0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DC446-5902-474A-A699-E152A0BD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CB7D-FE7F-AD40-871F-29890E79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0AA6C-2839-4B4A-BF5E-75B5CD32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749EE-38FE-984B-A995-F454A90F8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41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43A8-41CC-084E-942A-003B9EF77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414C1-E497-9B45-AABC-FD9B72783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2EFEE-8DFD-E143-A967-83065D82D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9CA1D-79CB-044A-B5A9-D531006F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56DF7-92B6-6E44-B5E5-F98B8EE7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72FAF-93D2-264A-AA58-32504568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18830-E27A-614A-B972-43AB2EE00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43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FE9C33E-7819-DA49-A363-C39FCE0EA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2EF706-814B-3941-A3AC-6A7279A00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C42D74-2DD2-144A-8D84-EDB7A5547F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9467CE-5B6A-0047-8981-30A584ACA9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D434611-9738-EE41-9660-1A7D3A48FF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311A9A-D064-A147-BE5D-AD46293C10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1B45C2D-0DC8-6144-AD08-8964486F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7D89-54CA-3446-9E2C-751D4F5EFF3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5F302202-860A-F644-83BB-571B9687C7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Counting Techniques:</a:t>
            </a:r>
            <a:b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Possibility Trees, </a:t>
            </a:r>
            <a:b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Multiplication Rule, </a:t>
            </a:r>
            <a:b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Permutations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75B7665-492A-DC46-B4A4-2B5449B9A3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AD57460-6AEA-314B-9DDF-36F98242A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Permutations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2B81807-8B2C-6846-910F-C39D7B0BA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/>
              <a:t>A </a:t>
            </a:r>
            <a:r>
              <a:rPr lang="en-US" altLang="en-US" sz="2800" b="1">
                <a:solidFill>
                  <a:srgbClr val="009900"/>
                </a:solidFill>
              </a:rPr>
              <a:t>permutation</a:t>
            </a:r>
            <a:r>
              <a:rPr lang="en-US" altLang="en-US" sz="2800"/>
              <a:t> of a set of objects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/>
              <a:t>		is an </a:t>
            </a:r>
            <a:r>
              <a:rPr lang="en-US" altLang="en-US" sz="2800" i="1"/>
              <a:t>ordering of the objects</a:t>
            </a:r>
            <a:r>
              <a:rPr lang="en-US" altLang="en-US" sz="2800"/>
              <a:t> in a row.</a:t>
            </a:r>
          </a:p>
          <a:p>
            <a:pPr>
              <a:lnSpc>
                <a:spcPct val="80000"/>
              </a:lnSpc>
            </a:pPr>
            <a:r>
              <a:rPr lang="en-US" altLang="en-US" sz="2400" i="1"/>
              <a:t>Example:</a:t>
            </a:r>
            <a:r>
              <a:rPr lang="en-US" altLang="en-US" sz="2400"/>
              <a:t> The permutations of {a,b,c}: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  </a:t>
            </a:r>
            <a:r>
              <a:rPr lang="en-US" altLang="en-US" sz="2400">
                <a:solidFill>
                  <a:srgbClr val="663300"/>
                </a:solidFill>
              </a:rPr>
              <a:t>abc  acb  bac  bca  cab  cba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Theorem.</a:t>
            </a:r>
            <a:r>
              <a:rPr lang="en-US" altLang="en-US" sz="2800"/>
              <a:t> For any integer n with n</a:t>
            </a:r>
            <a:r>
              <a:rPr lang="en-US" altLang="en-US" sz="2800">
                <a:cs typeface="Arial" panose="020B0604020202020204" pitchFamily="34" charset="0"/>
              </a:rPr>
              <a:t>≥1,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the number of permutations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				of a set with n elements is </a:t>
            </a:r>
            <a:r>
              <a:rPr lang="en-US" altLang="en-US" sz="2800">
                <a:solidFill>
                  <a:srgbClr val="FF3399"/>
                </a:solidFill>
                <a:cs typeface="Arial" panose="020B0604020202020204" pitchFamily="34" charset="0"/>
              </a:rPr>
              <a:t>n</a:t>
            </a:r>
            <a:r>
              <a:rPr lang="en-US" altLang="en-US" sz="2800">
                <a:solidFill>
                  <a:srgbClr val="FF3399"/>
                </a:solidFill>
                <a:cs typeface="Arial" panose="020B0604020202020204" pitchFamily="34" charset="0"/>
                <a:sym typeface="Symbol" pitchFamily="2" charset="2"/>
              </a:rPr>
              <a:t>!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 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Proof.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 Forming a permutation is an </a:t>
            </a:r>
            <a:r>
              <a:rPr lang="en-US" altLang="en-US" sz="2800" i="1"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-step operation: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    </a:t>
            </a:r>
            <a:r>
              <a:rPr lang="en-US" altLang="en-US" sz="2400">
                <a:sym typeface="Symbol" pitchFamily="2" charset="2"/>
              </a:rPr>
              <a:t> </a:t>
            </a:r>
            <a:r>
              <a:rPr lang="en-US" altLang="en-US" sz="2400" i="1">
                <a:sym typeface="Symbol" pitchFamily="2" charset="2"/>
              </a:rPr>
              <a:t>Step 1:</a:t>
            </a:r>
            <a:r>
              <a:rPr lang="en-US" altLang="en-US" sz="2400">
                <a:sym typeface="Symbol" pitchFamily="2" charset="2"/>
              </a:rPr>
              <a:t> Choose the 1</a:t>
            </a:r>
            <a:r>
              <a:rPr lang="en-US" altLang="en-US" sz="2400" baseline="30000">
                <a:sym typeface="Symbol" pitchFamily="2" charset="2"/>
              </a:rPr>
              <a:t>st</a:t>
            </a:r>
            <a:r>
              <a:rPr lang="en-US" altLang="en-US" sz="2400">
                <a:sym typeface="Symbol" pitchFamily="2" charset="2"/>
              </a:rPr>
              <a:t> element ( n</a:t>
            </a:r>
            <a:r>
              <a:rPr lang="en-US" altLang="en-US" sz="2000">
                <a:sym typeface="Symbol" pitchFamily="2" charset="2"/>
              </a:rPr>
              <a:t> different ways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  </a:t>
            </a:r>
            <a:r>
              <a:rPr lang="en-US" altLang="en-US" sz="2400" i="1">
                <a:sym typeface="Symbol" pitchFamily="2" charset="2"/>
              </a:rPr>
              <a:t>Step 2:</a:t>
            </a:r>
            <a:r>
              <a:rPr lang="en-US" altLang="en-US" sz="2400">
                <a:sym typeface="Symbol" pitchFamily="2" charset="2"/>
              </a:rPr>
              <a:t> Choose the 2</a:t>
            </a:r>
            <a:r>
              <a:rPr lang="en-US" altLang="en-US" sz="2400" baseline="30000">
                <a:sym typeface="Symbol" pitchFamily="2" charset="2"/>
              </a:rPr>
              <a:t>nd</a:t>
            </a:r>
            <a:r>
              <a:rPr lang="en-US" altLang="en-US" sz="2400">
                <a:sym typeface="Symbol" pitchFamily="2" charset="2"/>
              </a:rPr>
              <a:t> element ( n-1</a:t>
            </a:r>
            <a:r>
              <a:rPr lang="en-US" altLang="en-US" sz="2000">
                <a:sym typeface="Symbol" pitchFamily="2" charset="2"/>
              </a:rPr>
              <a:t> different ways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>
                <a:sym typeface="Symbol" pitchFamily="2" charset="2"/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  </a:t>
            </a:r>
            <a:r>
              <a:rPr lang="en-US" altLang="en-US" sz="2400" i="1">
                <a:sym typeface="Symbol" pitchFamily="2" charset="2"/>
              </a:rPr>
              <a:t>Step n:</a:t>
            </a:r>
            <a:r>
              <a:rPr lang="en-US" altLang="en-US" sz="2400">
                <a:sym typeface="Symbol" pitchFamily="2" charset="2"/>
              </a:rPr>
              <a:t> Choose the n</a:t>
            </a:r>
            <a:r>
              <a:rPr lang="en-US" altLang="en-US" sz="2400" baseline="30000">
                <a:sym typeface="Symbol" pitchFamily="2" charset="2"/>
              </a:rPr>
              <a:t>th</a:t>
            </a:r>
            <a:r>
              <a:rPr lang="en-US" altLang="en-US" sz="2400">
                <a:sym typeface="Symbol" pitchFamily="2" charset="2"/>
              </a:rPr>
              <a:t> element (1 </a:t>
            </a:r>
            <a:r>
              <a:rPr lang="en-US" altLang="en-US" sz="2000">
                <a:sym typeface="Symbol" pitchFamily="2" charset="2"/>
              </a:rPr>
              <a:t>way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</a:t>
            </a:r>
            <a:r>
              <a:rPr lang="en-US" altLang="en-US" sz="2800">
                <a:sym typeface="Symbol" pitchFamily="2" charset="2"/>
              </a:rPr>
              <a:t>Based on the multiplication rule,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the number of permutations is n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∙(n-1)∙…∙2∙1 =  n!     </a:t>
            </a:r>
            <a:endParaRPr lang="en-US" altLang="en-US" sz="2400">
              <a:sym typeface="Symbol" pitchFamily="2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>
              <a:cs typeface="Arial" panose="020B0604020202020204" pitchFamily="34" charset="0"/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C2E848-17A6-C047-87C3-FFA7DF34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1DE53-D779-CC46-B8DA-AC308A297BB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713F1DF-FAC4-924C-AAC3-F4E9CEAB1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Example on Permutations:</a:t>
            </a:r>
            <a:b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Traveling Salesman Problem (TSP)</a:t>
            </a:r>
            <a:r>
              <a:rPr lang="en-US" altLang="en-US" sz="4000"/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FBC3043-9C05-1C44-842D-5D0315517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/>
              <a:t>There are n cities. The salesman </a:t>
            </a:r>
          </a:p>
          <a:p>
            <a:pPr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ym typeface="Symbol" pitchFamily="2" charset="2"/>
              </a:rPr>
              <a:t> </a:t>
            </a:r>
            <a:r>
              <a:rPr lang="en-US" altLang="en-US" sz="2800"/>
              <a:t>starts his tour from City 1,</a:t>
            </a:r>
          </a:p>
          <a:p>
            <a:pPr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ym typeface="Symbol" pitchFamily="2" charset="2"/>
              </a:rPr>
              <a:t></a:t>
            </a:r>
            <a:r>
              <a:rPr lang="en-US" altLang="en-US" sz="2800"/>
              <a:t> visits each of the cities exactly once,</a:t>
            </a:r>
          </a:p>
          <a:p>
            <a:pPr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ym typeface="Symbol" pitchFamily="2" charset="2"/>
              </a:rPr>
              <a:t></a:t>
            </a:r>
            <a:r>
              <a:rPr lang="en-US" altLang="en-US" sz="2800"/>
              <a:t> and returns to City 1.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Question:</a:t>
            </a:r>
            <a:r>
              <a:rPr lang="en-US" altLang="en-US" sz="2800"/>
              <a:t> How many different tours are possible?</a:t>
            </a:r>
          </a:p>
          <a:p>
            <a:pPr>
              <a:buFontTx/>
              <a:buNone/>
            </a:pPr>
            <a:r>
              <a:rPr lang="en-US" altLang="en-US" sz="2800">
                <a:solidFill>
                  <a:schemeClr val="accent2"/>
                </a:solidFill>
              </a:rPr>
              <a:t>Answer:</a:t>
            </a:r>
            <a:r>
              <a:rPr lang="en-US" altLang="en-US" sz="2800"/>
              <a:t> Each tour corresponds to </a:t>
            </a:r>
          </a:p>
          <a:p>
            <a:pPr>
              <a:buFontTx/>
              <a:buNone/>
            </a:pPr>
            <a:r>
              <a:rPr lang="en-US" altLang="en-US" sz="2800"/>
              <a:t>		a permutation of the remaining n-1 cities. </a:t>
            </a:r>
          </a:p>
          <a:p>
            <a:pPr>
              <a:buFontTx/>
              <a:buNone/>
            </a:pPr>
            <a:r>
              <a:rPr lang="en-US" altLang="en-US" sz="2800"/>
              <a:t>		     Thus, the number of different tours is </a:t>
            </a:r>
            <a:r>
              <a:rPr lang="en-US" altLang="en-US" sz="2800">
                <a:solidFill>
                  <a:schemeClr val="accent2"/>
                </a:solidFill>
              </a:rPr>
              <a:t>(n-1)!</a:t>
            </a:r>
            <a:r>
              <a:rPr lang="en-US" altLang="en-US" sz="2800"/>
              <a:t> .</a:t>
            </a:r>
          </a:p>
          <a:p>
            <a:pPr>
              <a:buFontTx/>
              <a:buNone/>
            </a:pPr>
            <a:r>
              <a:rPr lang="en-US" altLang="en-US" sz="2800" i="1"/>
              <a:t>Note:</a:t>
            </a:r>
            <a:r>
              <a:rPr lang="en-US" altLang="en-US" sz="2800"/>
              <a:t> The actual goal of TSP </a:t>
            </a:r>
          </a:p>
          <a:p>
            <a:pPr>
              <a:buFontTx/>
              <a:buNone/>
            </a:pPr>
            <a:r>
              <a:rPr lang="en-US" altLang="en-US" sz="2800"/>
              <a:t>				is to find a </a:t>
            </a:r>
            <a:r>
              <a:rPr lang="en-US" altLang="en-US" sz="2800">
                <a:solidFill>
                  <a:srgbClr val="FF3399"/>
                </a:solidFill>
              </a:rPr>
              <a:t>minimum-cost tour</a:t>
            </a:r>
            <a:r>
              <a:rPr lang="en-US" alt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F0C0952D-E758-9E4A-9985-38FFF9311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Possibility Trees</a:t>
            </a:r>
          </a:p>
        </p:txBody>
      </p:sp>
      <p:grpSp>
        <p:nvGrpSpPr>
          <p:cNvPr id="2" name="SmartArt Placeholder 5135">
            <a:extLst>
              <a:ext uri="{FF2B5EF4-FFF2-40B4-BE49-F238E27FC236}">
                <a16:creationId xmlns:a16="http://schemas.microsoft.com/office/drawing/2014/main" id="{2AC7E8DA-E721-B747-909F-B1D18624351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90800" y="2514600"/>
            <a:ext cx="6100763" cy="4176713"/>
            <a:chOff x="240" y="2139"/>
            <a:chExt cx="4895" cy="2084"/>
          </a:xfrm>
        </p:grpSpPr>
        <p:cxnSp>
          <p:nvCxnSpPr>
            <p:cNvPr id="5159" name="_s5159">
              <a:extLst>
                <a:ext uri="{FF2B5EF4-FFF2-40B4-BE49-F238E27FC236}">
                  <a16:creationId xmlns:a16="http://schemas.microsoft.com/office/drawing/2014/main" id="{5D3085AE-43EE-D244-AAEA-7C1EDD064A26}"/>
                </a:ext>
              </a:extLst>
            </p:cNvPr>
            <p:cNvCxnSpPr>
              <a:cxnSpLocks noChangeShapeType="1"/>
              <a:stCxn id="13" idx="0"/>
              <a:endCxn id="8" idx="2"/>
            </p:cNvCxnSpPr>
            <p:nvPr/>
          </p:nvCxnSpPr>
          <p:spPr bwMode="auto">
            <a:xfrm rot="5400000" flipH="1">
              <a:off x="3877" y="3504"/>
              <a:ext cx="144" cy="504"/>
            </a:xfrm>
            <a:prstGeom prst="bentConnector3">
              <a:avLst>
                <a:gd name="adj1" fmla="val 3977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7" name="_s5157">
              <a:extLst>
                <a:ext uri="{FF2B5EF4-FFF2-40B4-BE49-F238E27FC236}">
                  <a16:creationId xmlns:a16="http://schemas.microsoft.com/office/drawing/2014/main" id="{CD020E11-ABF0-DC45-9571-B120EE1F88B3}"/>
                </a:ext>
              </a:extLst>
            </p:cNvPr>
            <p:cNvCxnSpPr>
              <a:cxnSpLocks noChangeShapeType="1"/>
              <a:stCxn id="12" idx="0"/>
              <a:endCxn id="8" idx="2"/>
            </p:cNvCxnSpPr>
            <p:nvPr/>
          </p:nvCxnSpPr>
          <p:spPr bwMode="auto">
            <a:xfrm rot="16200000">
              <a:off x="3373" y="3504"/>
              <a:ext cx="144" cy="504"/>
            </a:xfrm>
            <a:prstGeom prst="bentConnector3">
              <a:avLst>
                <a:gd name="adj1" fmla="val 3977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5" name="_s5155">
              <a:extLst>
                <a:ext uri="{FF2B5EF4-FFF2-40B4-BE49-F238E27FC236}">
                  <a16:creationId xmlns:a16="http://schemas.microsoft.com/office/drawing/2014/main" id="{C338156F-10B7-AD4D-8A76-61BAA683FC22}"/>
                </a:ext>
              </a:extLst>
            </p:cNvPr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5400000" flipH="1">
              <a:off x="1859" y="3504"/>
              <a:ext cx="144" cy="503"/>
            </a:xfrm>
            <a:prstGeom prst="bentConnector3">
              <a:avLst>
                <a:gd name="adj1" fmla="val 3977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3" name="_s5153">
              <a:extLst>
                <a:ext uri="{FF2B5EF4-FFF2-40B4-BE49-F238E27FC236}">
                  <a16:creationId xmlns:a16="http://schemas.microsoft.com/office/drawing/2014/main" id="{823BF8A2-1650-4D41-97EE-7A0EFA9062CF}"/>
                </a:ext>
              </a:extLst>
            </p:cNvPr>
            <p:cNvCxnSpPr>
              <a:cxnSpLocks noChangeShapeType="1"/>
              <a:stCxn id="10" idx="0"/>
              <a:endCxn id="7" idx="2"/>
            </p:cNvCxnSpPr>
            <p:nvPr/>
          </p:nvCxnSpPr>
          <p:spPr bwMode="auto">
            <a:xfrm rot="16200000">
              <a:off x="1355" y="3503"/>
              <a:ext cx="144" cy="505"/>
            </a:xfrm>
            <a:prstGeom prst="bentConnector3">
              <a:avLst>
                <a:gd name="adj1" fmla="val 3977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1" name="_s5151">
              <a:extLst>
                <a:ext uri="{FF2B5EF4-FFF2-40B4-BE49-F238E27FC236}">
                  <a16:creationId xmlns:a16="http://schemas.microsoft.com/office/drawing/2014/main" id="{F1242FA9-89CD-0D4F-BA62-80C4FCFA01D2}"/>
                </a:ext>
              </a:extLst>
            </p:cNvPr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5400000" flipH="1">
              <a:off x="4254" y="2896"/>
              <a:ext cx="144" cy="755"/>
            </a:xfrm>
            <a:prstGeom prst="bentConnector3">
              <a:avLst>
                <a:gd name="adj1" fmla="val 3956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9" name="_s5149">
              <a:extLst>
                <a:ext uri="{FF2B5EF4-FFF2-40B4-BE49-F238E27FC236}">
                  <a16:creationId xmlns:a16="http://schemas.microsoft.com/office/drawing/2014/main" id="{C5CD2B85-5670-2F4F-8B31-944027B71E42}"/>
                </a:ext>
              </a:extLst>
            </p:cNvPr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16200000">
              <a:off x="3751" y="3148"/>
              <a:ext cx="144" cy="251"/>
            </a:xfrm>
            <a:prstGeom prst="bentConnector3">
              <a:avLst>
                <a:gd name="adj1" fmla="val 3956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7" name="_s5147">
              <a:extLst>
                <a:ext uri="{FF2B5EF4-FFF2-40B4-BE49-F238E27FC236}">
                  <a16:creationId xmlns:a16="http://schemas.microsoft.com/office/drawing/2014/main" id="{0A299C29-2566-1247-820E-E59867C5301F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1482" y="3148"/>
              <a:ext cx="144" cy="251"/>
            </a:xfrm>
            <a:prstGeom prst="bentConnector3">
              <a:avLst>
                <a:gd name="adj1" fmla="val 3956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5" name="_s5145">
              <a:extLst>
                <a:ext uri="{FF2B5EF4-FFF2-40B4-BE49-F238E27FC236}">
                  <a16:creationId xmlns:a16="http://schemas.microsoft.com/office/drawing/2014/main" id="{A154277F-03FF-C243-AB68-D88C58C514BF}"/>
                </a:ext>
              </a:extLst>
            </p:cNvPr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978" y="2896"/>
              <a:ext cx="144" cy="756"/>
            </a:xfrm>
            <a:prstGeom prst="bentConnector3">
              <a:avLst>
                <a:gd name="adj1" fmla="val 3956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2" name="_s5142">
              <a:extLst>
                <a:ext uri="{FF2B5EF4-FFF2-40B4-BE49-F238E27FC236}">
                  <a16:creationId xmlns:a16="http://schemas.microsoft.com/office/drawing/2014/main" id="{263B8840-D303-0E45-8235-AD6D4E3110DA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3246" y="2215"/>
              <a:ext cx="144" cy="1260"/>
            </a:xfrm>
            <a:prstGeom prst="bentConnector3">
              <a:avLst>
                <a:gd name="adj1" fmla="val 3956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41" name="_s5141">
              <a:extLst>
                <a:ext uri="{FF2B5EF4-FFF2-40B4-BE49-F238E27FC236}">
                  <a16:creationId xmlns:a16="http://schemas.microsoft.com/office/drawing/2014/main" id="{3A3910D3-C83F-AB4C-A1AF-CAC6D687468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986" y="2215"/>
              <a:ext cx="144" cy="1260"/>
            </a:xfrm>
            <a:prstGeom prst="bentConnector3">
              <a:avLst>
                <a:gd name="adj1" fmla="val 3956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5137">
              <a:extLst>
                <a:ext uri="{FF2B5EF4-FFF2-40B4-BE49-F238E27FC236}">
                  <a16:creationId xmlns:a16="http://schemas.microsoft.com/office/drawing/2014/main" id="{3B3E3A4D-2934-5441-9C08-DC2A5E033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486"/>
              <a:ext cx="863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803" tIns="19402" rIns="38803" bIns="194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Start</a:t>
              </a:r>
            </a:p>
          </p:txBody>
        </p:sp>
        <p:sp>
          <p:nvSpPr>
            <p:cNvPr id="4" name="_s5138">
              <a:extLst>
                <a:ext uri="{FF2B5EF4-FFF2-40B4-BE49-F238E27FC236}">
                  <a16:creationId xmlns:a16="http://schemas.microsoft.com/office/drawing/2014/main" id="{DED0D81D-AD91-7D48-91F2-7BC05197F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" y="2917"/>
              <a:ext cx="863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803" tIns="19402" rIns="38803" bIns="194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5" name="_s5139">
              <a:extLst>
                <a:ext uri="{FF2B5EF4-FFF2-40B4-BE49-F238E27FC236}">
                  <a16:creationId xmlns:a16="http://schemas.microsoft.com/office/drawing/2014/main" id="{1E89EF34-DA0C-6D4E-8AD9-019DBB472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2917"/>
              <a:ext cx="863" cy="2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803" tIns="19402" rIns="38803" bIns="194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6" name="_s5144">
              <a:extLst>
                <a:ext uri="{FF2B5EF4-FFF2-40B4-BE49-F238E27FC236}">
                  <a16:creationId xmlns:a16="http://schemas.microsoft.com/office/drawing/2014/main" id="{5384A192-AEAE-3648-8408-7053607DC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46"/>
              <a:ext cx="863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803" tIns="19402" rIns="38803" bIns="194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rPr>
                <a:t>(A wins)</a:t>
              </a:r>
            </a:p>
          </p:txBody>
        </p:sp>
        <p:sp>
          <p:nvSpPr>
            <p:cNvPr id="7" name="_s5146">
              <a:extLst>
                <a:ext uri="{FF2B5EF4-FFF2-40B4-BE49-F238E27FC236}">
                  <a16:creationId xmlns:a16="http://schemas.microsoft.com/office/drawing/2014/main" id="{3B723648-5042-3D41-8F8E-CB13C1FA0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3346"/>
              <a:ext cx="863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803" tIns="19402" rIns="38803" bIns="194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" name="_s5148">
              <a:extLst>
                <a:ext uri="{FF2B5EF4-FFF2-40B4-BE49-F238E27FC236}">
                  <a16:creationId xmlns:a16="http://schemas.microsoft.com/office/drawing/2014/main" id="{A5F51101-A41F-DB4B-9135-B0B6ED2A9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5" y="3346"/>
              <a:ext cx="863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803" tIns="19402" rIns="38803" bIns="194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9" name="_s5150">
              <a:extLst>
                <a:ext uri="{FF2B5EF4-FFF2-40B4-BE49-F238E27FC236}">
                  <a16:creationId xmlns:a16="http://schemas.microsoft.com/office/drawing/2014/main" id="{25707AF4-BEAB-184F-9B99-E532DC888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3346"/>
              <a:ext cx="863" cy="3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803" tIns="19402" rIns="38803" bIns="194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rPr>
                <a:t>(B wins)</a:t>
              </a:r>
            </a:p>
          </p:txBody>
        </p:sp>
        <p:sp>
          <p:nvSpPr>
            <p:cNvPr id="10" name="_s5152">
              <a:extLst>
                <a:ext uri="{FF2B5EF4-FFF2-40B4-BE49-F238E27FC236}">
                  <a16:creationId xmlns:a16="http://schemas.microsoft.com/office/drawing/2014/main" id="{C96AA9C4-867C-D746-9D57-203607EFC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" y="3828"/>
              <a:ext cx="865" cy="33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8803" tIns="19402" rIns="38803" bIns="1940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rPr>
                <a:t>(A wins)</a:t>
              </a:r>
            </a:p>
          </p:txBody>
        </p:sp>
        <p:sp>
          <p:nvSpPr>
            <p:cNvPr id="11" name="_s5154">
              <a:extLst>
                <a:ext uri="{FF2B5EF4-FFF2-40B4-BE49-F238E27FC236}">
                  <a16:creationId xmlns:a16="http://schemas.microsoft.com/office/drawing/2014/main" id="{1D2941F7-8780-494C-89B0-B8486E40D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0" y="3828"/>
              <a:ext cx="865" cy="33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0004" tIns="20001" rIns="40004" bIns="2000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rPr>
                <a:t>(B wins)</a:t>
              </a:r>
            </a:p>
          </p:txBody>
        </p:sp>
        <p:sp>
          <p:nvSpPr>
            <p:cNvPr id="12" name="_s5156">
              <a:extLst>
                <a:ext uri="{FF2B5EF4-FFF2-40B4-BE49-F238E27FC236}">
                  <a16:creationId xmlns:a16="http://schemas.microsoft.com/office/drawing/2014/main" id="{D0F18964-52B8-A04D-981A-B04C787A1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3828"/>
              <a:ext cx="865" cy="33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5981" tIns="22991" rIns="45981" bIns="229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rPr>
                <a:t>(A wins)</a:t>
              </a:r>
            </a:p>
          </p:txBody>
        </p:sp>
        <p:sp>
          <p:nvSpPr>
            <p:cNvPr id="13" name="_s5158">
              <a:extLst>
                <a:ext uri="{FF2B5EF4-FFF2-40B4-BE49-F238E27FC236}">
                  <a16:creationId xmlns:a16="http://schemas.microsoft.com/office/drawing/2014/main" id="{4C359112-D436-4347-B839-88CE3F845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8" y="3828"/>
              <a:ext cx="865" cy="33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2852" tIns="26426" rIns="52852" bIns="2642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rPr>
                <a:t>(B wins)</a:t>
              </a:r>
            </a:p>
          </p:txBody>
        </p:sp>
      </p:grpSp>
      <p:sp>
        <p:nvSpPr>
          <p:cNvPr id="5161" name="Text Box 41">
            <a:extLst>
              <a:ext uri="{FF2B5EF4-FFF2-40B4-BE49-F238E27FC236}">
                <a16:creationId xmlns:a16="http://schemas.microsoft.com/office/drawing/2014/main" id="{C2359109-E923-C248-AC29-DC2C150DD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1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162" name="Text Box 42">
            <a:extLst>
              <a:ext uri="{FF2B5EF4-FFF2-40B4-BE49-F238E27FC236}">
                <a16:creationId xmlns:a16="http://schemas.microsoft.com/office/drawing/2014/main" id="{26021202-CD3D-444E-8AAD-73A7AD9B3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Winner of set 1</a:t>
            </a:r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768ACE10-95AF-0A4D-8224-81DAADFFE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054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Winner of set 2</a:t>
            </a:r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3C9E6607-D2A4-DE4B-8389-8F1416032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36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Winner of set 3</a:t>
            </a:r>
          </a:p>
        </p:txBody>
      </p:sp>
      <p:sp>
        <p:nvSpPr>
          <p:cNvPr id="5165" name="Text Box 45">
            <a:extLst>
              <a:ext uri="{FF2B5EF4-FFF2-40B4-BE49-F238E27FC236}">
                <a16:creationId xmlns:a16="http://schemas.microsoft.com/office/drawing/2014/main" id="{CA481B3F-36B0-A642-8B49-7755A35BB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8915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In a tennis match, the first player to win two sets, wins the game.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/>
              <a:t> </a:t>
            </a:r>
            <a:r>
              <a:rPr lang="en-US" altLang="en-US" sz="2400">
                <a:solidFill>
                  <a:schemeClr val="accent2"/>
                </a:solidFill>
              </a:rPr>
              <a:t>Question:</a:t>
            </a:r>
            <a:r>
              <a:rPr lang="en-US" altLang="en-US" sz="2400"/>
              <a:t> What is the probability that player A will win 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						    the game in 3 sets?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/>
              <a:t> Construct </a:t>
            </a:r>
            <a:r>
              <a:rPr lang="en-US" altLang="en-US" sz="2400" b="1">
                <a:solidFill>
                  <a:schemeClr val="accent2"/>
                </a:solidFill>
              </a:rPr>
              <a:t>possibility tree</a:t>
            </a:r>
            <a:r>
              <a:rPr lang="en-US" altLang="en-US" sz="2400"/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454E2FA-1582-6946-A621-87BB7246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5E99-A96F-514B-A35A-D68F8F5285B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F6EDD32-86D3-4C43-A456-7C10AA0A4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Possibility trees</a:t>
            </a:r>
            <a:b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 and Multiplication Rule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BD7B8AE-59A3-8A48-A94A-4F4E014DD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b="1"/>
              <a:t>Example:</a:t>
            </a:r>
          </a:p>
          <a:p>
            <a:pPr>
              <a:buFont typeface="Wingdings" pitchFamily="2" charset="2"/>
              <a:buNone/>
            </a:pPr>
            <a:r>
              <a:rPr lang="en-US" altLang="en-US" sz="2800"/>
              <a:t>   When buying a PC system, you have the choice of</a:t>
            </a:r>
          </a:p>
          <a:p>
            <a:pPr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ym typeface="Symbol" pitchFamily="2" charset="2"/>
              </a:rPr>
              <a:t> 3 models of the basic unit: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B1, B2, B3</a:t>
            </a:r>
            <a:r>
              <a:rPr lang="en-US" altLang="en-US" sz="2800">
                <a:sym typeface="Symbol" pitchFamily="2" charset="2"/>
              </a:rPr>
              <a:t> ;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 2 models of keyboard: </a:t>
            </a:r>
            <a:r>
              <a:rPr lang="en-US" altLang="en-US" sz="2800">
                <a:solidFill>
                  <a:srgbClr val="CCCC00"/>
                </a:solidFill>
                <a:sym typeface="Symbol" pitchFamily="2" charset="2"/>
              </a:rPr>
              <a:t>K1, K2</a:t>
            </a:r>
            <a:r>
              <a:rPr lang="en-US" altLang="en-US" sz="2800">
                <a:sym typeface="Symbol" pitchFamily="2" charset="2"/>
              </a:rPr>
              <a:t> ;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 2 models of printer: </a:t>
            </a:r>
            <a:r>
              <a:rPr lang="en-US" altLang="en-US" sz="2800">
                <a:solidFill>
                  <a:srgbClr val="FF3399"/>
                </a:solidFill>
                <a:sym typeface="Symbol" pitchFamily="2" charset="2"/>
              </a:rPr>
              <a:t>P1, P2</a:t>
            </a:r>
            <a:r>
              <a:rPr lang="en-US" altLang="en-US" sz="2800">
                <a:sym typeface="Symbol" pitchFamily="2" charset="2"/>
              </a:rPr>
              <a:t> 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Question:</a:t>
            </a:r>
            <a:r>
              <a:rPr lang="en-US" altLang="en-US" sz="2800">
                <a:sym typeface="Symbol" pitchFamily="2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How many distinct systems can be purchased?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4A07AEC-8F8B-C04C-9549-19C8AEE7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A9C6-2EDD-1840-957E-141204C7CC1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D6E2743-F7FF-9449-944C-38C1C3322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Possibility trees and Multiplication Rule</a:t>
            </a:r>
          </a:p>
        </p:txBody>
      </p:sp>
      <p:grpSp>
        <p:nvGrpSpPr>
          <p:cNvPr id="2" name="SmartArt Placeholder 8198">
            <a:extLst>
              <a:ext uri="{FF2B5EF4-FFF2-40B4-BE49-F238E27FC236}">
                <a16:creationId xmlns:a16="http://schemas.microsoft.com/office/drawing/2014/main" id="{786D134F-772B-D245-8D29-3AF12544772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19238" y="1447800"/>
            <a:ext cx="7400925" cy="3657600"/>
            <a:chOff x="118" y="1805"/>
            <a:chExt cx="11928" cy="1848"/>
          </a:xfrm>
        </p:grpSpPr>
        <p:cxnSp>
          <p:nvCxnSpPr>
            <p:cNvPr id="8242" name="_s8242">
              <a:extLst>
                <a:ext uri="{FF2B5EF4-FFF2-40B4-BE49-F238E27FC236}">
                  <a16:creationId xmlns:a16="http://schemas.microsoft.com/office/drawing/2014/main" id="{9F4BF4EA-8202-E24D-9D2F-AB3934AA9CE9}"/>
                </a:ext>
              </a:extLst>
            </p:cNvPr>
            <p:cNvCxnSpPr>
              <a:cxnSpLocks noChangeShapeType="1"/>
              <a:stCxn id="25" idx="0"/>
              <a:endCxn id="13" idx="2"/>
            </p:cNvCxnSpPr>
            <p:nvPr/>
          </p:nvCxnSpPr>
          <p:spPr bwMode="auto">
            <a:xfrm rot="5400000" flipH="1">
              <a:off x="11292" y="3042"/>
              <a:ext cx="143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_s8240">
              <a:extLst>
                <a:ext uri="{FF2B5EF4-FFF2-40B4-BE49-F238E27FC236}">
                  <a16:creationId xmlns:a16="http://schemas.microsoft.com/office/drawing/2014/main" id="{B2D9DD62-D0F0-D540-8B73-745E49BA05E9}"/>
                </a:ext>
              </a:extLst>
            </p:cNvPr>
            <p:cNvCxnSpPr>
              <a:cxnSpLocks noChangeShapeType="1"/>
              <a:stCxn id="24" idx="0"/>
              <a:endCxn id="13" idx="2"/>
            </p:cNvCxnSpPr>
            <p:nvPr/>
          </p:nvCxnSpPr>
          <p:spPr bwMode="auto">
            <a:xfrm rot="16200000">
              <a:off x="10790" y="3043"/>
              <a:ext cx="143" cy="50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8" name="_s8238">
              <a:extLst>
                <a:ext uri="{FF2B5EF4-FFF2-40B4-BE49-F238E27FC236}">
                  <a16:creationId xmlns:a16="http://schemas.microsoft.com/office/drawing/2014/main" id="{63B9B9EF-82BA-B847-B834-7D05E82B03AB}"/>
                </a:ext>
              </a:extLst>
            </p:cNvPr>
            <p:cNvCxnSpPr>
              <a:cxnSpLocks noChangeShapeType="1"/>
              <a:stCxn id="23" idx="0"/>
              <a:endCxn id="12" idx="2"/>
            </p:cNvCxnSpPr>
            <p:nvPr/>
          </p:nvCxnSpPr>
          <p:spPr bwMode="auto">
            <a:xfrm rot="5400000" flipH="1">
              <a:off x="9281" y="3042"/>
              <a:ext cx="143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6" name="_s8236">
              <a:extLst>
                <a:ext uri="{FF2B5EF4-FFF2-40B4-BE49-F238E27FC236}">
                  <a16:creationId xmlns:a16="http://schemas.microsoft.com/office/drawing/2014/main" id="{00C7F500-97A6-0B43-9C51-037385C98670}"/>
                </a:ext>
              </a:extLst>
            </p:cNvPr>
            <p:cNvCxnSpPr>
              <a:cxnSpLocks noChangeShapeType="1"/>
              <a:stCxn id="22" idx="0"/>
              <a:endCxn id="12" idx="2"/>
            </p:cNvCxnSpPr>
            <p:nvPr/>
          </p:nvCxnSpPr>
          <p:spPr bwMode="auto">
            <a:xfrm rot="16200000">
              <a:off x="8777" y="3042"/>
              <a:ext cx="143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4" name="_s8234">
              <a:extLst>
                <a:ext uri="{FF2B5EF4-FFF2-40B4-BE49-F238E27FC236}">
                  <a16:creationId xmlns:a16="http://schemas.microsoft.com/office/drawing/2014/main" id="{EA0015AF-905A-F148-9754-48137E720159}"/>
                </a:ext>
              </a:extLst>
            </p:cNvPr>
            <p:cNvCxnSpPr>
              <a:cxnSpLocks noChangeShapeType="1"/>
              <a:stCxn id="21" idx="0"/>
              <a:endCxn id="11" idx="2"/>
            </p:cNvCxnSpPr>
            <p:nvPr/>
          </p:nvCxnSpPr>
          <p:spPr bwMode="auto">
            <a:xfrm rot="5400000" flipH="1">
              <a:off x="7269" y="3043"/>
              <a:ext cx="143" cy="50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2" name="_s8232">
              <a:extLst>
                <a:ext uri="{FF2B5EF4-FFF2-40B4-BE49-F238E27FC236}">
                  <a16:creationId xmlns:a16="http://schemas.microsoft.com/office/drawing/2014/main" id="{CCF0FB07-640B-7D40-B8C7-61030B520980}"/>
                </a:ext>
              </a:extLst>
            </p:cNvPr>
            <p:cNvCxnSpPr>
              <a:cxnSpLocks noChangeShapeType="1"/>
              <a:stCxn id="20" idx="0"/>
              <a:endCxn id="11" idx="2"/>
            </p:cNvCxnSpPr>
            <p:nvPr/>
          </p:nvCxnSpPr>
          <p:spPr bwMode="auto">
            <a:xfrm rot="16200000">
              <a:off x="6766" y="3042"/>
              <a:ext cx="143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_s8230">
              <a:extLst>
                <a:ext uri="{FF2B5EF4-FFF2-40B4-BE49-F238E27FC236}">
                  <a16:creationId xmlns:a16="http://schemas.microsoft.com/office/drawing/2014/main" id="{389642AC-C306-A445-A996-309ECCB9E401}"/>
                </a:ext>
              </a:extLst>
            </p:cNvPr>
            <p:cNvCxnSpPr>
              <a:cxnSpLocks noChangeShapeType="1"/>
              <a:stCxn id="19" idx="0"/>
              <a:endCxn id="9" idx="2"/>
            </p:cNvCxnSpPr>
            <p:nvPr/>
          </p:nvCxnSpPr>
          <p:spPr bwMode="auto">
            <a:xfrm rot="5400000" flipH="1">
              <a:off x="5257" y="3041"/>
              <a:ext cx="143" cy="50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8" name="_s8228">
              <a:extLst>
                <a:ext uri="{FF2B5EF4-FFF2-40B4-BE49-F238E27FC236}">
                  <a16:creationId xmlns:a16="http://schemas.microsoft.com/office/drawing/2014/main" id="{1D2D464C-3143-1544-82F9-421F2950B68A}"/>
                </a:ext>
              </a:extLst>
            </p:cNvPr>
            <p:cNvCxnSpPr>
              <a:cxnSpLocks noChangeShapeType="1"/>
              <a:stCxn id="18" idx="0"/>
              <a:endCxn id="9" idx="2"/>
            </p:cNvCxnSpPr>
            <p:nvPr/>
          </p:nvCxnSpPr>
          <p:spPr bwMode="auto">
            <a:xfrm rot="16200000">
              <a:off x="4754" y="3043"/>
              <a:ext cx="143" cy="50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_s8226">
              <a:extLst>
                <a:ext uri="{FF2B5EF4-FFF2-40B4-BE49-F238E27FC236}">
                  <a16:creationId xmlns:a16="http://schemas.microsoft.com/office/drawing/2014/main" id="{F1D64A86-23F6-324D-BD7A-92A055183D1B}"/>
                </a:ext>
              </a:extLst>
            </p:cNvPr>
            <p:cNvCxnSpPr>
              <a:cxnSpLocks noChangeShapeType="1"/>
              <a:stCxn id="17" idx="0"/>
              <a:endCxn id="8" idx="2"/>
            </p:cNvCxnSpPr>
            <p:nvPr/>
          </p:nvCxnSpPr>
          <p:spPr bwMode="auto">
            <a:xfrm rot="5400000" flipH="1">
              <a:off x="3244" y="3043"/>
              <a:ext cx="143" cy="50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_s8224">
              <a:extLst>
                <a:ext uri="{FF2B5EF4-FFF2-40B4-BE49-F238E27FC236}">
                  <a16:creationId xmlns:a16="http://schemas.microsoft.com/office/drawing/2014/main" id="{2E65424A-2616-1F4F-88C5-2681A807AED5}"/>
                </a:ext>
              </a:extLst>
            </p:cNvPr>
            <p:cNvCxnSpPr>
              <a:cxnSpLocks noChangeShapeType="1"/>
              <a:stCxn id="16" idx="0"/>
              <a:endCxn id="8" idx="2"/>
            </p:cNvCxnSpPr>
            <p:nvPr/>
          </p:nvCxnSpPr>
          <p:spPr bwMode="auto">
            <a:xfrm rot="16200000">
              <a:off x="2741" y="3042"/>
              <a:ext cx="143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2" name="_s8222">
              <a:extLst>
                <a:ext uri="{FF2B5EF4-FFF2-40B4-BE49-F238E27FC236}">
                  <a16:creationId xmlns:a16="http://schemas.microsoft.com/office/drawing/2014/main" id="{467C5AB8-5823-CB41-8354-EE5232CE9212}"/>
                </a:ext>
              </a:extLst>
            </p:cNvPr>
            <p:cNvCxnSpPr>
              <a:cxnSpLocks noChangeShapeType="1"/>
              <a:stCxn id="15" idx="0"/>
              <a:endCxn id="7" idx="2"/>
            </p:cNvCxnSpPr>
            <p:nvPr/>
          </p:nvCxnSpPr>
          <p:spPr bwMode="auto">
            <a:xfrm rot="5400000" flipH="1">
              <a:off x="1233" y="3043"/>
              <a:ext cx="143" cy="50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0" name="_s8220">
              <a:extLst>
                <a:ext uri="{FF2B5EF4-FFF2-40B4-BE49-F238E27FC236}">
                  <a16:creationId xmlns:a16="http://schemas.microsoft.com/office/drawing/2014/main" id="{E250CBBA-8025-5C4E-9802-2B9CBF069388}"/>
                </a:ext>
              </a:extLst>
            </p:cNvPr>
            <p:cNvCxnSpPr>
              <a:cxnSpLocks noChangeShapeType="1"/>
              <a:stCxn id="14" idx="0"/>
              <a:endCxn id="7" idx="2"/>
            </p:cNvCxnSpPr>
            <p:nvPr/>
          </p:nvCxnSpPr>
          <p:spPr bwMode="auto">
            <a:xfrm rot="16200000">
              <a:off x="730" y="3042"/>
              <a:ext cx="143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8" name="_s8218">
              <a:extLst>
                <a:ext uri="{FF2B5EF4-FFF2-40B4-BE49-F238E27FC236}">
                  <a16:creationId xmlns:a16="http://schemas.microsoft.com/office/drawing/2014/main" id="{71ADD07E-9118-F342-9ECD-E6CEC55053AD}"/>
                </a:ext>
              </a:extLst>
            </p:cNvPr>
            <p:cNvCxnSpPr>
              <a:cxnSpLocks noChangeShapeType="1"/>
              <a:stCxn id="13" idx="0"/>
              <a:endCxn id="6" idx="2"/>
            </p:cNvCxnSpPr>
            <p:nvPr/>
          </p:nvCxnSpPr>
          <p:spPr bwMode="auto">
            <a:xfrm rot="5400000" flipH="1">
              <a:off x="10538" y="2358"/>
              <a:ext cx="144" cy="100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6" name="_s8216">
              <a:extLst>
                <a:ext uri="{FF2B5EF4-FFF2-40B4-BE49-F238E27FC236}">
                  <a16:creationId xmlns:a16="http://schemas.microsoft.com/office/drawing/2014/main" id="{A7249952-7FBB-4E47-B669-2EC790FBC9D0}"/>
                </a:ext>
              </a:extLst>
            </p:cNvPr>
            <p:cNvCxnSpPr>
              <a:cxnSpLocks noChangeShapeType="1"/>
              <a:stCxn id="12" idx="0"/>
              <a:endCxn id="6" idx="2"/>
            </p:cNvCxnSpPr>
            <p:nvPr/>
          </p:nvCxnSpPr>
          <p:spPr bwMode="auto">
            <a:xfrm rot="16200000">
              <a:off x="9532" y="2358"/>
              <a:ext cx="144" cy="100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4" name="_s8214">
              <a:extLst>
                <a:ext uri="{FF2B5EF4-FFF2-40B4-BE49-F238E27FC236}">
                  <a16:creationId xmlns:a16="http://schemas.microsoft.com/office/drawing/2014/main" id="{682CF160-6C82-A743-B120-DF0A02F3AB41}"/>
                </a:ext>
              </a:extLst>
            </p:cNvPr>
            <p:cNvCxnSpPr>
              <a:cxnSpLocks noChangeShapeType="1"/>
              <a:stCxn id="11" idx="0"/>
              <a:endCxn id="5" idx="2"/>
            </p:cNvCxnSpPr>
            <p:nvPr/>
          </p:nvCxnSpPr>
          <p:spPr bwMode="auto">
            <a:xfrm rot="5400000" flipH="1">
              <a:off x="6514" y="2357"/>
              <a:ext cx="144" cy="10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2" name="_s8212">
              <a:extLst>
                <a:ext uri="{FF2B5EF4-FFF2-40B4-BE49-F238E27FC236}">
                  <a16:creationId xmlns:a16="http://schemas.microsoft.com/office/drawing/2014/main" id="{1DC62A0A-A7E6-6A43-BC06-2AD91F0C04DF}"/>
                </a:ext>
              </a:extLst>
            </p:cNvPr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16200000">
              <a:off x="5507" y="2358"/>
              <a:ext cx="144" cy="100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0" name="_s8210">
              <a:extLst>
                <a:ext uri="{FF2B5EF4-FFF2-40B4-BE49-F238E27FC236}">
                  <a16:creationId xmlns:a16="http://schemas.microsoft.com/office/drawing/2014/main" id="{1C5D7BF3-EDC4-1341-9ADD-68B50707A4ED}"/>
                </a:ext>
              </a:extLst>
            </p:cNvPr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2491" y="2358"/>
              <a:ext cx="144" cy="100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8" name="_s8208">
              <a:extLst>
                <a:ext uri="{FF2B5EF4-FFF2-40B4-BE49-F238E27FC236}">
                  <a16:creationId xmlns:a16="http://schemas.microsoft.com/office/drawing/2014/main" id="{13B2E3DE-878C-4946-B514-2B24C52858B9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485" y="2358"/>
              <a:ext cx="144" cy="100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_s8206">
              <a:extLst>
                <a:ext uri="{FF2B5EF4-FFF2-40B4-BE49-F238E27FC236}">
                  <a16:creationId xmlns:a16="http://schemas.microsoft.com/office/drawing/2014/main" id="{F72FCB59-6618-A34E-86C9-01C736E22BD9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8023" y="417"/>
              <a:ext cx="143" cy="402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5" name="_s8205">
              <a:extLst>
                <a:ext uri="{FF2B5EF4-FFF2-40B4-BE49-F238E27FC236}">
                  <a16:creationId xmlns:a16="http://schemas.microsoft.com/office/drawing/2014/main" id="{FB2AE46A-F7E1-E641-B723-CCCAF8FE7BF8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6011" y="2429"/>
              <a:ext cx="14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4" name="_s8204">
              <a:extLst>
                <a:ext uri="{FF2B5EF4-FFF2-40B4-BE49-F238E27FC236}">
                  <a16:creationId xmlns:a16="http://schemas.microsoft.com/office/drawing/2014/main" id="{6C5F040C-6C2B-754F-B8C2-4BB3DE0022F0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3999" y="419"/>
              <a:ext cx="143" cy="402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8200">
              <a:extLst>
                <a:ext uri="{FF2B5EF4-FFF2-40B4-BE49-F238E27FC236}">
                  <a16:creationId xmlns:a16="http://schemas.microsoft.com/office/drawing/2014/main" id="{88CCE914-2507-0041-B037-CE6C9AB89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0" y="2070"/>
              <a:ext cx="1045" cy="2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Start</a:t>
              </a:r>
            </a:p>
          </p:txBody>
        </p:sp>
        <p:sp>
          <p:nvSpPr>
            <p:cNvPr id="4" name="_s8201">
              <a:extLst>
                <a:ext uri="{FF2B5EF4-FFF2-40B4-BE49-F238E27FC236}">
                  <a16:creationId xmlns:a16="http://schemas.microsoft.com/office/drawing/2014/main" id="{26912B4C-858D-B741-9910-B9E6A80B20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502"/>
              <a:ext cx="862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B1</a:t>
              </a:r>
            </a:p>
          </p:txBody>
        </p:sp>
        <p:sp>
          <p:nvSpPr>
            <p:cNvPr id="5" name="_s8202">
              <a:extLst>
                <a:ext uri="{FF2B5EF4-FFF2-40B4-BE49-F238E27FC236}">
                  <a16:creationId xmlns:a16="http://schemas.microsoft.com/office/drawing/2014/main" id="{BA4DA31A-7A2A-5A4C-A3B5-9B1D0135B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51" y="2502"/>
              <a:ext cx="862" cy="287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B2</a:t>
              </a:r>
            </a:p>
          </p:txBody>
        </p:sp>
        <p:sp>
          <p:nvSpPr>
            <p:cNvPr id="6" name="_s8203">
              <a:extLst>
                <a:ext uri="{FF2B5EF4-FFF2-40B4-BE49-F238E27FC236}">
                  <a16:creationId xmlns:a16="http://schemas.microsoft.com/office/drawing/2014/main" id="{18F8878F-47F6-8940-8151-8326CD712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5" y="2502"/>
              <a:ext cx="862" cy="287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B3</a:t>
              </a:r>
            </a:p>
          </p:txBody>
        </p:sp>
        <p:sp>
          <p:nvSpPr>
            <p:cNvPr id="7" name="_s8207">
              <a:extLst>
                <a:ext uri="{FF2B5EF4-FFF2-40B4-BE49-F238E27FC236}">
                  <a16:creationId xmlns:a16="http://schemas.microsoft.com/office/drawing/2014/main" id="{1267D2CE-557F-A443-842F-FA679241D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" y="293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K1</a:t>
              </a:r>
            </a:p>
          </p:txBody>
        </p:sp>
        <p:sp>
          <p:nvSpPr>
            <p:cNvPr id="8" name="_s8209">
              <a:extLst>
                <a:ext uri="{FF2B5EF4-FFF2-40B4-BE49-F238E27FC236}">
                  <a16:creationId xmlns:a16="http://schemas.microsoft.com/office/drawing/2014/main" id="{895BBA1C-D745-6F41-BF11-85587A34E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" y="293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K2</a:t>
              </a:r>
            </a:p>
          </p:txBody>
        </p:sp>
        <p:sp>
          <p:nvSpPr>
            <p:cNvPr id="9" name="_s8211">
              <a:extLst>
                <a:ext uri="{FF2B5EF4-FFF2-40B4-BE49-F238E27FC236}">
                  <a16:creationId xmlns:a16="http://schemas.microsoft.com/office/drawing/2014/main" id="{AF477BE1-6B86-EB4B-A465-E4BFBC3E8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5" y="293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K1</a:t>
              </a:r>
            </a:p>
          </p:txBody>
        </p:sp>
        <p:sp>
          <p:nvSpPr>
            <p:cNvPr id="11" name="_s8213">
              <a:extLst>
                <a:ext uri="{FF2B5EF4-FFF2-40B4-BE49-F238E27FC236}">
                  <a16:creationId xmlns:a16="http://schemas.microsoft.com/office/drawing/2014/main" id="{1CF4FCEF-5E42-D64C-81DD-C0CFDF3D0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7" y="293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K2</a:t>
              </a:r>
            </a:p>
          </p:txBody>
        </p:sp>
        <p:sp>
          <p:nvSpPr>
            <p:cNvPr id="12" name="_s8215">
              <a:extLst>
                <a:ext uri="{FF2B5EF4-FFF2-40B4-BE49-F238E27FC236}">
                  <a16:creationId xmlns:a16="http://schemas.microsoft.com/office/drawing/2014/main" id="{B066BB84-1C91-734E-996C-F1FF54BD5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9" y="293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5133" tIns="12567" rIns="25133" bIns="1256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K1</a:t>
              </a:r>
            </a:p>
          </p:txBody>
        </p:sp>
        <p:sp>
          <p:nvSpPr>
            <p:cNvPr id="13" name="_s8217">
              <a:extLst>
                <a:ext uri="{FF2B5EF4-FFF2-40B4-BE49-F238E27FC236}">
                  <a16:creationId xmlns:a16="http://schemas.microsoft.com/office/drawing/2014/main" id="{8BA830BF-2E20-D542-A388-92AC57794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1" y="2933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27924" tIns="13962" rIns="27924" bIns="1396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K2</a:t>
              </a:r>
            </a:p>
          </p:txBody>
        </p:sp>
        <p:sp>
          <p:nvSpPr>
            <p:cNvPr id="14" name="_s8219">
              <a:extLst>
                <a:ext uri="{FF2B5EF4-FFF2-40B4-BE49-F238E27FC236}">
                  <a16:creationId xmlns:a16="http://schemas.microsoft.com/office/drawing/2014/main" id="{22AC7DD5-D667-9547-AF84-BDBDFE691F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644" tIns="16821" rIns="33644" bIns="168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P1</a:t>
              </a:r>
            </a:p>
          </p:txBody>
        </p:sp>
        <p:sp>
          <p:nvSpPr>
            <p:cNvPr id="15" name="_s8221">
              <a:extLst>
                <a:ext uri="{FF2B5EF4-FFF2-40B4-BE49-F238E27FC236}">
                  <a16:creationId xmlns:a16="http://schemas.microsoft.com/office/drawing/2014/main" id="{1AA70E7E-2BDA-4C43-A615-1A97CA0D1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644" tIns="16821" rIns="33644" bIns="168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P2</a:t>
              </a:r>
            </a:p>
          </p:txBody>
        </p:sp>
        <p:sp>
          <p:nvSpPr>
            <p:cNvPr id="16" name="_s8223">
              <a:extLst>
                <a:ext uri="{FF2B5EF4-FFF2-40B4-BE49-F238E27FC236}">
                  <a16:creationId xmlns:a16="http://schemas.microsoft.com/office/drawing/2014/main" id="{9EFD9BC4-3C88-7E41-A7B4-003C579DF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0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3644" tIns="16821" rIns="33644" bIns="1682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P1</a:t>
              </a:r>
            </a:p>
          </p:txBody>
        </p:sp>
        <p:sp>
          <p:nvSpPr>
            <p:cNvPr id="17" name="_s8225">
              <a:extLst>
                <a:ext uri="{FF2B5EF4-FFF2-40B4-BE49-F238E27FC236}">
                  <a16:creationId xmlns:a16="http://schemas.microsoft.com/office/drawing/2014/main" id="{31F544F6-1601-FC49-8932-F1EF6E85F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4330" tIns="17166" rIns="34330" bIns="171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P2</a:t>
              </a:r>
            </a:p>
          </p:txBody>
        </p:sp>
        <p:sp>
          <p:nvSpPr>
            <p:cNvPr id="18" name="_s8227">
              <a:extLst>
                <a:ext uri="{FF2B5EF4-FFF2-40B4-BE49-F238E27FC236}">
                  <a16:creationId xmlns:a16="http://schemas.microsoft.com/office/drawing/2014/main" id="{817B3788-C225-9B46-A577-B18ACC619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2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4330" tIns="17166" rIns="34330" bIns="1716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P1</a:t>
              </a:r>
            </a:p>
          </p:txBody>
        </p:sp>
        <p:sp>
          <p:nvSpPr>
            <p:cNvPr id="19" name="_s8229">
              <a:extLst>
                <a:ext uri="{FF2B5EF4-FFF2-40B4-BE49-F238E27FC236}">
                  <a16:creationId xmlns:a16="http://schemas.microsoft.com/office/drawing/2014/main" id="{6642CE09-345E-B349-B3FA-34248D379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8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5031" tIns="17516" rIns="35031" bIns="1751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P2</a:t>
              </a:r>
            </a:p>
          </p:txBody>
        </p:sp>
        <p:sp>
          <p:nvSpPr>
            <p:cNvPr id="20" name="_s8231">
              <a:extLst>
                <a:ext uri="{FF2B5EF4-FFF2-40B4-BE49-F238E27FC236}">
                  <a16:creationId xmlns:a16="http://schemas.microsoft.com/office/drawing/2014/main" id="{DEF010B4-251A-F74E-8CD7-CC488BB1D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5031" tIns="17516" rIns="35031" bIns="1751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P1</a:t>
              </a:r>
            </a:p>
          </p:txBody>
        </p:sp>
        <p:sp>
          <p:nvSpPr>
            <p:cNvPr id="21" name="_s8233">
              <a:extLst>
                <a:ext uri="{FF2B5EF4-FFF2-40B4-BE49-F238E27FC236}">
                  <a16:creationId xmlns:a16="http://schemas.microsoft.com/office/drawing/2014/main" id="{1BC8F24E-5753-7847-AFD6-9E0A0E212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60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5746" tIns="17873" rIns="35746" bIns="1787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P2</a:t>
              </a:r>
            </a:p>
          </p:txBody>
        </p:sp>
        <p:sp>
          <p:nvSpPr>
            <p:cNvPr id="22" name="_s8235">
              <a:extLst>
                <a:ext uri="{FF2B5EF4-FFF2-40B4-BE49-F238E27FC236}">
                  <a16:creationId xmlns:a16="http://schemas.microsoft.com/office/drawing/2014/main" id="{62805BB5-4FBD-6B48-98D5-C0BD38BDB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5746" tIns="17873" rIns="35746" bIns="1787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P1</a:t>
              </a:r>
            </a:p>
          </p:txBody>
        </p:sp>
        <p:sp>
          <p:nvSpPr>
            <p:cNvPr id="23" name="_s8237">
              <a:extLst>
                <a:ext uri="{FF2B5EF4-FFF2-40B4-BE49-F238E27FC236}">
                  <a16:creationId xmlns:a16="http://schemas.microsoft.com/office/drawing/2014/main" id="{EC00E2D5-5978-804E-A417-1FF1AD034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2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475" tIns="18238" rIns="36475" bIns="1823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P2</a:t>
              </a:r>
            </a:p>
          </p:txBody>
        </p:sp>
        <p:sp>
          <p:nvSpPr>
            <p:cNvPr id="24" name="_s8239">
              <a:extLst>
                <a:ext uri="{FF2B5EF4-FFF2-40B4-BE49-F238E27FC236}">
                  <a16:creationId xmlns:a16="http://schemas.microsoft.com/office/drawing/2014/main" id="{88E405C1-00D9-A140-BE2F-6B9568C09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8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475" tIns="18238" rIns="36475" bIns="1823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P1</a:t>
              </a:r>
            </a:p>
          </p:txBody>
        </p:sp>
        <p:sp>
          <p:nvSpPr>
            <p:cNvPr id="25" name="_s8241">
              <a:extLst>
                <a:ext uri="{FF2B5EF4-FFF2-40B4-BE49-F238E27FC236}">
                  <a16:creationId xmlns:a16="http://schemas.microsoft.com/office/drawing/2014/main" id="{C00F208E-C436-E74C-AB37-E6626377D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84" y="3365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40528" tIns="20264" rIns="40528" bIns="2026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7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P2</a:t>
              </a:r>
            </a:p>
          </p:txBody>
        </p:sp>
      </p:grpSp>
      <p:sp>
        <p:nvSpPr>
          <p:cNvPr id="8243" name="Text Box 51">
            <a:extLst>
              <a:ext uri="{FF2B5EF4-FFF2-40B4-BE49-F238E27FC236}">
                <a16:creationId xmlns:a16="http://schemas.microsoft.com/office/drawing/2014/main" id="{73B63DFA-C568-DA40-A365-F8F763622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Select the basic unit</a:t>
            </a:r>
          </a:p>
        </p:txBody>
      </p:sp>
      <p:sp>
        <p:nvSpPr>
          <p:cNvPr id="8244" name="Text Box 52">
            <a:extLst>
              <a:ext uri="{FF2B5EF4-FFF2-40B4-BE49-F238E27FC236}">
                <a16:creationId xmlns:a16="http://schemas.microsoft.com/office/drawing/2014/main" id="{627F267B-EAAD-C843-B228-7EB8B62BC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Select the keyboard</a:t>
            </a:r>
          </a:p>
        </p:txBody>
      </p:sp>
      <p:sp>
        <p:nvSpPr>
          <p:cNvPr id="8245" name="Text Box 53">
            <a:extLst>
              <a:ext uri="{FF2B5EF4-FFF2-40B4-BE49-F238E27FC236}">
                <a16:creationId xmlns:a16="http://schemas.microsoft.com/office/drawing/2014/main" id="{E8FF9A26-E60E-AE4B-A14D-F8922A36E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Example(cont.):</a:t>
            </a:r>
            <a:r>
              <a:rPr lang="en-US" altLang="en-US" sz="2400"/>
              <a:t> The possibility tree:</a:t>
            </a:r>
          </a:p>
        </p:txBody>
      </p:sp>
      <p:sp>
        <p:nvSpPr>
          <p:cNvPr id="8246" name="Text Box 54">
            <a:extLst>
              <a:ext uri="{FF2B5EF4-FFF2-40B4-BE49-F238E27FC236}">
                <a16:creationId xmlns:a16="http://schemas.microsoft.com/office/drawing/2014/main" id="{E9CA366C-2BAD-104F-8B2A-E2DF86141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Select the printer</a:t>
            </a:r>
          </a:p>
        </p:txBody>
      </p:sp>
      <p:sp>
        <p:nvSpPr>
          <p:cNvPr id="8247" name="Text Box 55">
            <a:extLst>
              <a:ext uri="{FF2B5EF4-FFF2-40B4-BE49-F238E27FC236}">
                <a16:creationId xmlns:a16="http://schemas.microsoft.com/office/drawing/2014/main" id="{760610CB-A317-7E48-8232-E3350ED54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830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248" name="Text Box 56">
            <a:extLst>
              <a:ext uri="{FF2B5EF4-FFF2-40B4-BE49-F238E27FC236}">
                <a16:creationId xmlns:a16="http://schemas.microsoft.com/office/drawing/2014/main" id="{2A99A5CC-EACC-4A41-95A8-5FE7D176D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4864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The number of distinct systems is:</a:t>
            </a:r>
            <a:r>
              <a:rPr lang="en-US" altLang="en-US"/>
              <a:t>  </a:t>
            </a:r>
            <a:r>
              <a:rPr lang="en-US" altLang="en-US" sz="2800">
                <a:solidFill>
                  <a:schemeClr val="accent2"/>
                </a:solidFill>
              </a:rPr>
              <a:t>3</a:t>
            </a:r>
            <a:r>
              <a:rPr lang="en-US" altLang="en-US" sz="2800">
                <a:solidFill>
                  <a:schemeClr val="accent2"/>
                </a:solidFill>
                <a:cs typeface="Arial" panose="020B0604020202020204" pitchFamily="34" charset="0"/>
              </a:rPr>
              <a:t>∙2</a:t>
            </a:r>
            <a:r>
              <a:rPr lang="en-US" altLang="en-US" sz="2800">
                <a:solidFill>
                  <a:schemeClr val="accent2"/>
                </a:solidFill>
              </a:rPr>
              <a:t>∙2=12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4D7926-8B1F-E640-BDDC-4520ED3E3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9928-3BCB-F44F-9948-FD7354FC973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073C2D5-CAD2-4949-8553-A7E01AC32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The Multiplication Rule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1516747-FB1A-DD4E-A0B6-AA76F5917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i="1"/>
              <a:t>	If</a:t>
            </a:r>
            <a:r>
              <a:rPr lang="en-US" altLang="en-US"/>
              <a:t> an operation consists of k steps 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 the </a:t>
            </a:r>
            <a:r>
              <a:rPr lang="en-US" altLang="en-US">
                <a:solidFill>
                  <a:srgbClr val="009900"/>
                </a:solidFill>
                <a:sym typeface="Symbol" pitchFamily="2" charset="2"/>
              </a:rPr>
              <a:t>1</a:t>
            </a:r>
            <a:r>
              <a:rPr lang="en-US" altLang="en-US" baseline="30000">
                <a:solidFill>
                  <a:srgbClr val="009900"/>
                </a:solidFill>
                <a:sym typeface="Symbol" pitchFamily="2" charset="2"/>
              </a:rPr>
              <a:t>st</a:t>
            </a:r>
            <a:r>
              <a:rPr lang="en-US" altLang="en-US">
                <a:sym typeface="Symbol" pitchFamily="2" charset="2"/>
              </a:rPr>
              <a:t> step can be performed in </a:t>
            </a:r>
            <a:r>
              <a:rPr lang="en-US" altLang="en-US">
                <a:solidFill>
                  <a:srgbClr val="009900"/>
                </a:solidFill>
                <a:sym typeface="Symbol" pitchFamily="2" charset="2"/>
              </a:rPr>
              <a:t>n</a:t>
            </a:r>
            <a:r>
              <a:rPr lang="en-US" altLang="en-US" baseline="-25000">
                <a:solidFill>
                  <a:srgbClr val="009900"/>
                </a:solidFill>
                <a:sym typeface="Symbol" pitchFamily="2" charset="2"/>
              </a:rPr>
              <a:t>1</a:t>
            </a:r>
            <a:r>
              <a:rPr lang="en-US" altLang="en-US">
                <a:sym typeface="Symbol" pitchFamily="2" charset="2"/>
              </a:rPr>
              <a:t> ways,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ym typeface="Symbol" pitchFamily="2" charset="2"/>
              </a:rPr>
              <a:t>		 the </a:t>
            </a:r>
            <a:r>
              <a:rPr lang="en-US" altLang="en-US">
                <a:solidFill>
                  <a:srgbClr val="009900"/>
                </a:solidFill>
                <a:sym typeface="Symbol" pitchFamily="2" charset="2"/>
              </a:rPr>
              <a:t>2</a:t>
            </a:r>
            <a:r>
              <a:rPr lang="en-US" altLang="en-US" baseline="30000">
                <a:solidFill>
                  <a:srgbClr val="009900"/>
                </a:solidFill>
                <a:sym typeface="Symbol" pitchFamily="2" charset="2"/>
              </a:rPr>
              <a:t>nd</a:t>
            </a:r>
            <a:r>
              <a:rPr lang="en-US" altLang="en-US">
                <a:sym typeface="Symbol" pitchFamily="2" charset="2"/>
              </a:rPr>
              <a:t> step can be performed in </a:t>
            </a:r>
            <a:r>
              <a:rPr lang="en-US" altLang="en-US">
                <a:solidFill>
                  <a:srgbClr val="009900"/>
                </a:solidFill>
                <a:sym typeface="Symbol" pitchFamily="2" charset="2"/>
              </a:rPr>
              <a:t>n</a:t>
            </a:r>
            <a:r>
              <a:rPr lang="en-US" altLang="en-US" baseline="-25000">
                <a:solidFill>
                  <a:srgbClr val="009900"/>
                </a:solidFill>
                <a:sym typeface="Symbol" pitchFamily="2" charset="2"/>
              </a:rPr>
              <a:t>2</a:t>
            </a:r>
            <a:r>
              <a:rPr lang="en-US" altLang="en-US">
                <a:sym typeface="Symbol" pitchFamily="2" charset="2"/>
              </a:rPr>
              <a:t> ways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ym typeface="Symbol" pitchFamily="2" charset="2"/>
              </a:rPr>
              <a:t>		      </a:t>
            </a:r>
            <a:r>
              <a:rPr lang="en-US" altLang="en-US" sz="2400">
                <a:sym typeface="Symbol" pitchFamily="2" charset="2"/>
              </a:rPr>
              <a:t>(regardless of how the 1</a:t>
            </a:r>
            <a:r>
              <a:rPr lang="en-US" altLang="en-US" sz="2400" baseline="30000">
                <a:sym typeface="Symbol" pitchFamily="2" charset="2"/>
              </a:rPr>
              <a:t>st</a:t>
            </a:r>
            <a:r>
              <a:rPr lang="en-US" altLang="en-US" sz="2400">
                <a:sym typeface="Symbol" pitchFamily="2" charset="2"/>
              </a:rPr>
              <a:t> step was performed) </a:t>
            </a:r>
            <a:r>
              <a:rPr lang="en-US" altLang="en-US">
                <a:sym typeface="Symbol" pitchFamily="2" charset="2"/>
              </a:rPr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ym typeface="Symbol" pitchFamily="2" charset="2"/>
              </a:rPr>
              <a:t>		    </a:t>
            </a:r>
            <a:r>
              <a:rPr lang="en-US" altLang="en-US" sz="3600">
                <a:sym typeface="Symbol" pitchFamily="2" charset="2"/>
              </a:rPr>
              <a:t>….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>
                <a:sym typeface="Symbol" pitchFamily="2" charset="2"/>
              </a:rPr>
              <a:t>		</a:t>
            </a:r>
            <a:r>
              <a:rPr lang="en-US" altLang="en-US">
                <a:sym typeface="Symbol" pitchFamily="2" charset="2"/>
              </a:rPr>
              <a:t> the </a:t>
            </a:r>
            <a:r>
              <a:rPr lang="en-US" altLang="en-US">
                <a:solidFill>
                  <a:srgbClr val="009900"/>
                </a:solidFill>
                <a:sym typeface="Symbol" pitchFamily="2" charset="2"/>
              </a:rPr>
              <a:t>k</a:t>
            </a:r>
            <a:r>
              <a:rPr lang="en-US" altLang="en-US" baseline="30000">
                <a:solidFill>
                  <a:srgbClr val="009900"/>
                </a:solidFill>
                <a:sym typeface="Symbol" pitchFamily="2" charset="2"/>
              </a:rPr>
              <a:t>th</a:t>
            </a:r>
            <a:r>
              <a:rPr lang="en-US" altLang="en-US">
                <a:sym typeface="Symbol" pitchFamily="2" charset="2"/>
              </a:rPr>
              <a:t> step can be performed in </a:t>
            </a:r>
            <a:r>
              <a:rPr lang="en-US" altLang="en-US">
                <a:solidFill>
                  <a:srgbClr val="009900"/>
                </a:solidFill>
                <a:sym typeface="Symbol" pitchFamily="2" charset="2"/>
              </a:rPr>
              <a:t>n</a:t>
            </a:r>
            <a:r>
              <a:rPr lang="en-US" altLang="en-US" baseline="-25000">
                <a:solidFill>
                  <a:srgbClr val="009900"/>
                </a:solidFill>
                <a:sym typeface="Symbol" pitchFamily="2" charset="2"/>
              </a:rPr>
              <a:t>k</a:t>
            </a:r>
            <a:r>
              <a:rPr lang="en-US" altLang="en-US">
                <a:sym typeface="Symbol" pitchFamily="2" charset="2"/>
              </a:rPr>
              <a:t> ways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ym typeface="Symbol" pitchFamily="2" charset="2"/>
              </a:rPr>
              <a:t>		  </a:t>
            </a:r>
            <a:r>
              <a:rPr lang="en-US" altLang="en-US" sz="2400">
                <a:sym typeface="Symbol" pitchFamily="2" charset="2"/>
              </a:rPr>
              <a:t>(regardless of how the preceding steps were performed) </a:t>
            </a:r>
            <a:r>
              <a:rPr lang="en-US" altLang="en-US">
                <a:sym typeface="Symbol" pitchFamily="2" charset="2"/>
              </a:rPr>
              <a:t>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ym typeface="Symbol" pitchFamily="2" charset="2"/>
              </a:rPr>
              <a:t> 	</a:t>
            </a:r>
            <a:r>
              <a:rPr lang="en-US" altLang="en-US" i="1">
                <a:sym typeface="Symbol" pitchFamily="2" charset="2"/>
              </a:rPr>
              <a:t>then</a:t>
            </a:r>
            <a:r>
              <a:rPr lang="en-US" altLang="en-US">
                <a:sym typeface="Symbol" pitchFamily="2" charset="2"/>
              </a:rPr>
              <a:t> the entire operation can be performed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ym typeface="Symbol" pitchFamily="2" charset="2"/>
              </a:rPr>
              <a:t>				in  </a:t>
            </a:r>
            <a:r>
              <a:rPr lang="en-US" altLang="en-US" b="1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b="1" baseline="-25000">
                <a:solidFill>
                  <a:schemeClr val="accent2"/>
                </a:solidFill>
                <a:sym typeface="Symbol" pitchFamily="2" charset="2"/>
              </a:rPr>
              <a:t>1 </a:t>
            </a:r>
            <a:r>
              <a:rPr lang="en-US" altLang="en-US" b="1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∙ n</a:t>
            </a:r>
            <a:r>
              <a:rPr lang="en-US" altLang="en-US" b="1" baseline="-250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2 </a:t>
            </a:r>
            <a:r>
              <a:rPr lang="en-US" altLang="en-US" b="1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∙… ∙ n</a:t>
            </a:r>
            <a:r>
              <a:rPr lang="en-US" altLang="en-US" b="1" baseline="-250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k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  ways.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928812-AE21-434D-9E5C-28780D7B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2D7C-803E-7D42-82BD-963BF1202E4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DAB7190-5F83-8D41-B9DC-1F473F0A3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Multiplication Rule (Example)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9C99B35-9535-4743-AD76-9E1E00D12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Consider the following nested loop: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for</a:t>
            </a:r>
            <a:r>
              <a:rPr lang="en-US" altLang="en-US" sz="2800"/>
              <a:t> i:=1 to 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b="1"/>
              <a:t>for</a:t>
            </a:r>
            <a:r>
              <a:rPr lang="en-US" altLang="en-US" sz="2800"/>
              <a:t> j:=1 to 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 i="1"/>
              <a:t>[ Statement 1 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i="1"/>
              <a:t>			  Statement 2 . 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 b="1"/>
              <a:t>next</a:t>
            </a:r>
            <a:r>
              <a:rPr lang="en-US" altLang="en-US" sz="2800"/>
              <a:t>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  <a:r>
              <a:rPr lang="en-US" altLang="en-US" sz="2800" b="1"/>
              <a:t>next</a:t>
            </a:r>
            <a:r>
              <a:rPr lang="en-US" altLang="en-US" sz="2800"/>
              <a:t> 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Question:</a:t>
            </a:r>
            <a:r>
              <a:rPr lang="en-US" altLang="en-US" sz="2800"/>
              <a:t> How many times the statements in the 			inner loop will be executed?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</a:rPr>
              <a:t>Solution:</a:t>
            </a:r>
            <a:r>
              <a:rPr lang="en-US" altLang="en-US" sz="2800"/>
              <a:t>  </a:t>
            </a:r>
            <a:r>
              <a:rPr lang="en-US" altLang="en-US" sz="2800">
                <a:solidFill>
                  <a:srgbClr val="FF0066"/>
                </a:solidFill>
              </a:rPr>
              <a:t>5 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  <a:sym typeface="Symbol" pitchFamily="2" charset="2"/>
              </a:rPr>
              <a:t>∙ 6 = 30 times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FF0066"/>
                </a:solidFill>
              </a:rPr>
              <a:t>			</a:t>
            </a:r>
            <a:r>
              <a:rPr lang="en-US" altLang="en-US" sz="2800"/>
              <a:t>(</a:t>
            </a:r>
            <a:r>
              <a:rPr lang="en-US" altLang="en-US" sz="2800" i="1"/>
              <a:t>based on the multiplication rule</a:t>
            </a:r>
            <a:r>
              <a:rPr lang="en-US" altLang="en-US" sz="2800"/>
              <a:t>)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B1C7A09-970C-FA4A-A734-5E0888192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Multiplication Rule (Example)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9101EE-8F47-1B4C-9592-414810EF9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/>
              <a:t>A PIN is a sequence of any 4 digits (repetitions allowed); </a:t>
            </a:r>
            <a:r>
              <a:rPr lang="en-US" altLang="en-US" sz="2800" i="1"/>
              <a:t>e.g., 5279, 4346, 0270.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accent2"/>
                </a:solidFill>
              </a:rPr>
              <a:t>Question.</a:t>
            </a:r>
            <a:r>
              <a:rPr lang="en-US" altLang="en-US" sz="2800"/>
              <a:t> How many different PINs are possible?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accent2"/>
                </a:solidFill>
              </a:rPr>
              <a:t>Solution.</a:t>
            </a:r>
            <a:r>
              <a:rPr lang="en-US" altLang="en-US" sz="2800"/>
              <a:t> Choosing a PIN is a 4-step operation:</a:t>
            </a:r>
          </a:p>
          <a:p>
            <a:pPr>
              <a:buFontTx/>
              <a:buNone/>
            </a:pPr>
            <a:r>
              <a:rPr lang="en-US" altLang="en-US" sz="2800"/>
              <a:t>	 </a:t>
            </a:r>
            <a:r>
              <a:rPr lang="en-US" altLang="en-US" sz="2800">
                <a:sym typeface="Symbol" pitchFamily="2" charset="2"/>
              </a:rPr>
              <a:t> </a:t>
            </a:r>
            <a:r>
              <a:rPr lang="en-US" altLang="en-US" sz="2800" i="1">
                <a:sym typeface="Symbol" pitchFamily="2" charset="2"/>
              </a:rPr>
              <a:t>Step 1:</a:t>
            </a:r>
            <a:r>
              <a:rPr lang="en-US" altLang="en-US" sz="2800">
                <a:sym typeface="Symbol" pitchFamily="2" charset="2"/>
              </a:rPr>
              <a:t> Choose the 1st symbol (</a:t>
            </a:r>
            <a:r>
              <a:rPr lang="en-US" altLang="en-US" sz="2400">
                <a:sym typeface="Symbol" pitchFamily="2" charset="2"/>
              </a:rPr>
              <a:t>10 different ways</a:t>
            </a:r>
            <a:r>
              <a:rPr lang="en-US" altLang="en-US" sz="2800">
                <a:sym typeface="Symbol" pitchFamily="2" charset="2"/>
              </a:rPr>
              <a:t>).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  </a:t>
            </a:r>
            <a:r>
              <a:rPr lang="en-US" altLang="en-US" sz="2800" i="1">
                <a:sym typeface="Symbol" pitchFamily="2" charset="2"/>
              </a:rPr>
              <a:t>Step 2:</a:t>
            </a:r>
            <a:r>
              <a:rPr lang="en-US" altLang="en-US" sz="2800">
                <a:sym typeface="Symbol" pitchFamily="2" charset="2"/>
              </a:rPr>
              <a:t> Choose the 2nd symbol (</a:t>
            </a:r>
            <a:r>
              <a:rPr lang="en-US" altLang="en-US" sz="2400">
                <a:sym typeface="Symbol" pitchFamily="2" charset="2"/>
              </a:rPr>
              <a:t>10 different ways</a:t>
            </a:r>
            <a:r>
              <a:rPr lang="en-US" altLang="en-US" sz="2800">
                <a:sym typeface="Symbol" pitchFamily="2" charset="2"/>
              </a:rPr>
              <a:t>).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  </a:t>
            </a:r>
            <a:r>
              <a:rPr lang="en-US" altLang="en-US" sz="2800" i="1">
                <a:sym typeface="Symbol" pitchFamily="2" charset="2"/>
              </a:rPr>
              <a:t>Step 3:</a:t>
            </a:r>
            <a:r>
              <a:rPr lang="en-US" altLang="en-US" sz="2800">
                <a:sym typeface="Symbol" pitchFamily="2" charset="2"/>
              </a:rPr>
              <a:t> Choose the 3rd symbol (</a:t>
            </a:r>
            <a:r>
              <a:rPr lang="en-US" altLang="en-US" sz="2400">
                <a:sym typeface="Symbol" pitchFamily="2" charset="2"/>
              </a:rPr>
              <a:t>10 different ways</a:t>
            </a:r>
            <a:r>
              <a:rPr lang="en-US" altLang="en-US" sz="2800">
                <a:sym typeface="Symbol" pitchFamily="2" charset="2"/>
              </a:rPr>
              <a:t>).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  </a:t>
            </a:r>
            <a:r>
              <a:rPr lang="en-US" altLang="en-US" sz="2800" i="1">
                <a:sym typeface="Symbol" pitchFamily="2" charset="2"/>
              </a:rPr>
              <a:t>Step 4:</a:t>
            </a:r>
            <a:r>
              <a:rPr lang="en-US" altLang="en-US" sz="2800">
                <a:sym typeface="Symbol" pitchFamily="2" charset="2"/>
              </a:rPr>
              <a:t> Choose the 4th symbol (</a:t>
            </a:r>
            <a:r>
              <a:rPr lang="en-US" altLang="en-US" sz="2400">
                <a:sym typeface="Symbol" pitchFamily="2" charset="2"/>
              </a:rPr>
              <a:t>10 different ways</a:t>
            </a:r>
            <a:r>
              <a:rPr lang="en-US" altLang="en-US" sz="2800">
                <a:sym typeface="Symbol" pitchFamily="2" charset="2"/>
              </a:rPr>
              <a:t>).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  </a:t>
            </a:r>
            <a:r>
              <a:rPr lang="en-US" altLang="en-US" sz="2800" i="1">
                <a:sym typeface="Symbol" pitchFamily="2" charset="2"/>
              </a:rPr>
              <a:t>Based on the </a:t>
            </a:r>
            <a:r>
              <a:rPr lang="en-US" altLang="en-US" sz="2800" b="1" i="1">
                <a:solidFill>
                  <a:srgbClr val="009900"/>
                </a:solidFill>
                <a:sym typeface="Symbol" pitchFamily="2" charset="2"/>
              </a:rPr>
              <a:t>multiplication rule</a:t>
            </a:r>
            <a:r>
              <a:rPr lang="en-US" altLang="en-US" sz="2800">
                <a:sym typeface="Symbol" pitchFamily="2" charset="2"/>
              </a:rPr>
              <a:t>,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</a:t>
            </a:r>
            <a:r>
              <a:rPr lang="en-US" altLang="en-US">
                <a:sym typeface="Symbol" pitchFamily="2" charset="2"/>
              </a:rPr>
              <a:t>10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∙10∙10∙10 =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  <a:sym typeface="Symbol" pitchFamily="2" charset="2"/>
              </a:rPr>
              <a:t> 10,000  PINs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are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56BE630-0FC4-304D-BAFC-22F24756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637A-1DB1-4545-81C8-B8EECF3D0B4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F867C69-FE16-674A-B05F-909569BD5C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Multiplication Rule (Example)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D1D14E-79CD-9F48-9BD7-282860C85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/>
              <a:t>Consider the problem of choosing PINs 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			but now </a:t>
            </a:r>
            <a:r>
              <a:rPr lang="en-US" altLang="en-US" i="1">
                <a:solidFill>
                  <a:srgbClr val="009900"/>
                </a:solidFill>
              </a:rPr>
              <a:t>repetitions are not allowed</a:t>
            </a:r>
            <a:r>
              <a:rPr lang="en-US" altLang="en-US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accent2"/>
                </a:solidFill>
              </a:rPr>
              <a:t>Question.</a:t>
            </a:r>
            <a:r>
              <a:rPr lang="en-US" altLang="en-US" sz="2800"/>
              <a:t> How many different PINs are possible?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accent2"/>
                </a:solidFill>
              </a:rPr>
              <a:t>Solution.</a:t>
            </a:r>
            <a:r>
              <a:rPr lang="en-US" altLang="en-US" sz="2800"/>
              <a:t> Choosing a PIN is a 4-step operation:</a:t>
            </a:r>
          </a:p>
          <a:p>
            <a:pPr>
              <a:buFontTx/>
              <a:buNone/>
            </a:pPr>
            <a:r>
              <a:rPr lang="en-US" altLang="en-US" sz="2800"/>
              <a:t>	 </a:t>
            </a:r>
            <a:r>
              <a:rPr lang="en-US" altLang="en-US" sz="2800">
                <a:sym typeface="Symbol" pitchFamily="2" charset="2"/>
              </a:rPr>
              <a:t> </a:t>
            </a:r>
            <a:r>
              <a:rPr lang="en-US" altLang="en-US" sz="2800" i="1">
                <a:sym typeface="Symbol" pitchFamily="2" charset="2"/>
              </a:rPr>
              <a:t>Step 1:</a:t>
            </a:r>
            <a:r>
              <a:rPr lang="en-US" altLang="en-US" sz="2800">
                <a:sym typeface="Symbol" pitchFamily="2" charset="2"/>
              </a:rPr>
              <a:t> Choose the 1st symbol (</a:t>
            </a:r>
            <a:r>
              <a:rPr lang="en-US" altLang="en-US" sz="2400">
                <a:sym typeface="Symbol" pitchFamily="2" charset="2"/>
              </a:rPr>
              <a:t>10 different ways</a:t>
            </a:r>
            <a:r>
              <a:rPr lang="en-US" altLang="en-US" sz="2800">
                <a:sym typeface="Symbol" pitchFamily="2" charset="2"/>
              </a:rPr>
              <a:t>).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  </a:t>
            </a:r>
            <a:r>
              <a:rPr lang="en-US" altLang="en-US" sz="2800" i="1">
                <a:sym typeface="Symbol" pitchFamily="2" charset="2"/>
              </a:rPr>
              <a:t>Step 2:</a:t>
            </a:r>
            <a:r>
              <a:rPr lang="en-US" altLang="en-US" sz="2800">
                <a:sym typeface="Symbol" pitchFamily="2" charset="2"/>
              </a:rPr>
              <a:t> Choose the 2nd symbol (</a:t>
            </a:r>
            <a:r>
              <a:rPr lang="en-US" altLang="en-US" sz="2400">
                <a:sym typeface="Symbol" pitchFamily="2" charset="2"/>
              </a:rPr>
              <a:t>9 different ways</a:t>
            </a:r>
            <a:r>
              <a:rPr lang="en-US" altLang="en-US" sz="2800">
                <a:sym typeface="Symbol" pitchFamily="2" charset="2"/>
              </a:rPr>
              <a:t>).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  </a:t>
            </a:r>
            <a:r>
              <a:rPr lang="en-US" altLang="en-US" sz="2800" i="1">
                <a:sym typeface="Symbol" pitchFamily="2" charset="2"/>
              </a:rPr>
              <a:t>Step 3:</a:t>
            </a:r>
            <a:r>
              <a:rPr lang="en-US" altLang="en-US" sz="2800">
                <a:sym typeface="Symbol" pitchFamily="2" charset="2"/>
              </a:rPr>
              <a:t> Choose the 3rd symbol (</a:t>
            </a:r>
            <a:r>
              <a:rPr lang="en-US" altLang="en-US" sz="2400">
                <a:sym typeface="Symbol" pitchFamily="2" charset="2"/>
              </a:rPr>
              <a:t>8 different ways</a:t>
            </a:r>
            <a:r>
              <a:rPr lang="en-US" altLang="en-US" sz="2800">
                <a:sym typeface="Symbol" pitchFamily="2" charset="2"/>
              </a:rPr>
              <a:t>).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  </a:t>
            </a:r>
            <a:r>
              <a:rPr lang="en-US" altLang="en-US" sz="2800" i="1">
                <a:sym typeface="Symbol" pitchFamily="2" charset="2"/>
              </a:rPr>
              <a:t>Step 4:</a:t>
            </a:r>
            <a:r>
              <a:rPr lang="en-US" altLang="en-US" sz="2800">
                <a:sym typeface="Symbol" pitchFamily="2" charset="2"/>
              </a:rPr>
              <a:t> Choose the 4th symbol (</a:t>
            </a:r>
            <a:r>
              <a:rPr lang="en-US" altLang="en-US" sz="2400">
                <a:sym typeface="Symbol" pitchFamily="2" charset="2"/>
              </a:rPr>
              <a:t>7 different ways</a:t>
            </a:r>
            <a:r>
              <a:rPr lang="en-US" altLang="en-US" sz="2800">
                <a:sym typeface="Symbol" pitchFamily="2" charset="2"/>
              </a:rPr>
              <a:t>).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  </a:t>
            </a:r>
            <a:r>
              <a:rPr lang="en-US" altLang="en-US" sz="2800" i="1">
                <a:sym typeface="Symbol" pitchFamily="2" charset="2"/>
              </a:rPr>
              <a:t>Based on the </a:t>
            </a:r>
            <a:r>
              <a:rPr lang="en-US" altLang="en-US" sz="2800" b="1" i="1">
                <a:solidFill>
                  <a:srgbClr val="009900"/>
                </a:solidFill>
                <a:sym typeface="Symbol" pitchFamily="2" charset="2"/>
              </a:rPr>
              <a:t>multiplication rule</a:t>
            </a:r>
            <a:r>
              <a:rPr lang="en-US" altLang="en-US" sz="2800">
                <a:sym typeface="Symbol" pitchFamily="2" charset="2"/>
              </a:rPr>
              <a:t>,</a:t>
            </a:r>
          </a:p>
          <a:p>
            <a:pPr>
              <a:buFontTx/>
              <a:buNone/>
            </a:pPr>
            <a:r>
              <a:rPr lang="en-US" altLang="en-US" sz="2800">
                <a:sym typeface="Symbol" pitchFamily="2" charset="2"/>
              </a:rPr>
              <a:t>		</a:t>
            </a:r>
            <a:r>
              <a:rPr lang="en-US" altLang="en-US">
                <a:sym typeface="Symbol" pitchFamily="2" charset="2"/>
              </a:rPr>
              <a:t>10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∙9∙8∙7 =</a:t>
            </a:r>
            <a:r>
              <a:rPr lang="en-US" altLang="en-US">
                <a:solidFill>
                  <a:srgbClr val="FF0066"/>
                </a:solidFill>
                <a:cs typeface="Arial" panose="020B0604020202020204" pitchFamily="34" charset="0"/>
                <a:sym typeface="Symbol" pitchFamily="2" charset="2"/>
              </a:rPr>
              <a:t> 5,040  PINs </a:t>
            </a:r>
            <a:r>
              <a:rPr lang="en-US" altLang="en-US">
                <a:cs typeface="Arial" panose="020B0604020202020204" pitchFamily="34" charset="0"/>
                <a:sym typeface="Symbol" pitchFamily="2" charset="2"/>
              </a:rPr>
              <a:t>are possible.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89B2FFC-CC21-734D-ABE6-62F91475F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Multiplication Rule and Permutations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C3158EA-BD94-1B46-B198-486FEB442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Consider the problem of choosing PINs again. Now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	</a:t>
            </a:r>
            <a:r>
              <a:rPr lang="en-US" altLang="en-US" sz="2800">
                <a:sym typeface="Symbol" pitchFamily="2" charset="2"/>
              </a:rPr>
              <a:t> a PIN is a sequence of 1, 2, 3, 4 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	</a:t>
            </a:r>
            <a:r>
              <a:rPr lang="en-US" altLang="en-US" sz="2800">
                <a:sym typeface="Symbol" pitchFamily="2" charset="2"/>
              </a:rPr>
              <a:t></a:t>
            </a:r>
            <a:r>
              <a:rPr lang="en-US" altLang="en-US" sz="2800"/>
              <a:t> repetitions are </a:t>
            </a:r>
            <a:r>
              <a:rPr lang="en-US" altLang="en-US" sz="2800" i="1"/>
              <a:t>not</a:t>
            </a:r>
            <a:r>
              <a:rPr lang="en-US" altLang="en-US" sz="2800"/>
              <a:t> allowed.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accent2"/>
                </a:solidFill>
              </a:rPr>
              <a:t>Question.</a:t>
            </a:r>
            <a:r>
              <a:rPr lang="en-US" altLang="en-US" sz="2800"/>
              <a:t> How many different PINs are possible?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b="1">
                <a:solidFill>
                  <a:schemeClr val="accent2"/>
                </a:solidFill>
              </a:rPr>
              <a:t>Solution.</a:t>
            </a:r>
            <a:r>
              <a:rPr lang="en-US" altLang="en-US" sz="2400"/>
              <a:t> Choosing a PIN is a 4-step operation: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 </a:t>
            </a:r>
            <a:r>
              <a:rPr lang="en-US" altLang="en-US" sz="2400">
                <a:sym typeface="Symbol" pitchFamily="2" charset="2"/>
              </a:rPr>
              <a:t> </a:t>
            </a:r>
            <a:r>
              <a:rPr lang="en-US" altLang="en-US" sz="2400" i="1">
                <a:sym typeface="Symbol" pitchFamily="2" charset="2"/>
              </a:rPr>
              <a:t>Step 1:</a:t>
            </a:r>
            <a:r>
              <a:rPr lang="en-US" altLang="en-US" sz="2400">
                <a:sym typeface="Symbol" pitchFamily="2" charset="2"/>
              </a:rPr>
              <a:t> Choose the 1st symbol (4</a:t>
            </a:r>
            <a:r>
              <a:rPr lang="en-US" altLang="en-US" sz="2000">
                <a:sym typeface="Symbol" pitchFamily="2" charset="2"/>
              </a:rPr>
              <a:t> different ways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  </a:t>
            </a:r>
            <a:r>
              <a:rPr lang="en-US" altLang="en-US" sz="2400" i="1">
                <a:sym typeface="Symbol" pitchFamily="2" charset="2"/>
              </a:rPr>
              <a:t>Step 2:</a:t>
            </a:r>
            <a:r>
              <a:rPr lang="en-US" altLang="en-US" sz="2400">
                <a:sym typeface="Symbol" pitchFamily="2" charset="2"/>
              </a:rPr>
              <a:t> Choose the 2nd symbol (3</a:t>
            </a:r>
            <a:r>
              <a:rPr lang="en-US" altLang="en-US" sz="2000">
                <a:sym typeface="Symbol" pitchFamily="2" charset="2"/>
              </a:rPr>
              <a:t> different ways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  </a:t>
            </a:r>
            <a:r>
              <a:rPr lang="en-US" altLang="en-US" sz="2400" i="1">
                <a:sym typeface="Symbol" pitchFamily="2" charset="2"/>
              </a:rPr>
              <a:t>Step 3:</a:t>
            </a:r>
            <a:r>
              <a:rPr lang="en-US" altLang="en-US" sz="2400">
                <a:sym typeface="Symbol" pitchFamily="2" charset="2"/>
              </a:rPr>
              <a:t> Choose the 3rd symbol (2</a:t>
            </a:r>
            <a:r>
              <a:rPr lang="en-US" altLang="en-US" sz="2000">
                <a:sym typeface="Symbol" pitchFamily="2" charset="2"/>
              </a:rPr>
              <a:t> different ways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  </a:t>
            </a:r>
            <a:r>
              <a:rPr lang="en-US" altLang="en-US" sz="2400" i="1">
                <a:sym typeface="Symbol" pitchFamily="2" charset="2"/>
              </a:rPr>
              <a:t>Step 4:</a:t>
            </a:r>
            <a:r>
              <a:rPr lang="en-US" altLang="en-US" sz="2400">
                <a:sym typeface="Symbol" pitchFamily="2" charset="2"/>
              </a:rPr>
              <a:t> Choose the 4th symbol (1</a:t>
            </a:r>
            <a:r>
              <a:rPr lang="en-US" altLang="en-US" sz="2000">
                <a:sym typeface="Symbol" pitchFamily="2" charset="2"/>
              </a:rPr>
              <a:t> way</a:t>
            </a:r>
            <a:r>
              <a:rPr lang="en-US" altLang="en-US" sz="2400">
                <a:sym typeface="Symbol" pitchFamily="2" charset="2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  </a:t>
            </a:r>
            <a:r>
              <a:rPr lang="en-US" altLang="en-US" sz="2400" i="1">
                <a:sym typeface="Symbol" pitchFamily="2" charset="2"/>
              </a:rPr>
              <a:t>Based on the </a:t>
            </a:r>
            <a:r>
              <a:rPr lang="en-US" altLang="en-US" sz="2400" b="1" i="1">
                <a:solidFill>
                  <a:srgbClr val="009900"/>
                </a:solidFill>
                <a:sym typeface="Symbol" pitchFamily="2" charset="2"/>
              </a:rPr>
              <a:t>multiplication rule</a:t>
            </a:r>
            <a:r>
              <a:rPr lang="en-US" altLang="en-US" sz="2400">
                <a:sym typeface="Symbol" pitchFamily="2" charset="2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800">
                <a:sym typeface="Symbol" pitchFamily="2" charset="2"/>
              </a:rPr>
              <a:t>4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∙3∙2∙1 =  4! =</a:t>
            </a:r>
            <a:r>
              <a:rPr lang="en-US" altLang="en-US" sz="2800">
                <a:solidFill>
                  <a:srgbClr val="FF0066"/>
                </a:solidFill>
                <a:cs typeface="Arial" panose="020B0604020202020204" pitchFamily="34" charset="0"/>
                <a:sym typeface="Symbol" pitchFamily="2" charset="2"/>
              </a:rPr>
              <a:t> 24  PINs 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are possible.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i="1">
                <a:cs typeface="Arial" panose="020B0604020202020204" pitchFamily="34" charset="0"/>
                <a:sym typeface="Symbol" pitchFamily="2" charset="2"/>
              </a:rPr>
              <a:t>Note:</a:t>
            </a:r>
            <a:r>
              <a:rPr lang="en-US" altLang="en-US" sz="2800"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The number of different PINs in this case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		is just the </a:t>
            </a:r>
            <a:r>
              <a:rPr lang="en-US" altLang="en-US" sz="2400">
                <a:solidFill>
                  <a:srgbClr val="009900"/>
                </a:solidFill>
                <a:cs typeface="Arial" panose="020B0604020202020204" pitchFamily="34" charset="0"/>
                <a:sym typeface="Symbol" pitchFamily="2" charset="2"/>
              </a:rPr>
              <a:t>number of different orders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of 1,2,3,4.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1111</Words>
  <Application>Microsoft Macintosh PowerPoint</Application>
  <PresentationFormat>On-screen Show (4:3)</PresentationFormat>
  <Paragraphs>151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Symbol</vt:lpstr>
      <vt:lpstr>Wingdings</vt:lpstr>
      <vt:lpstr>Default Design</vt:lpstr>
      <vt:lpstr>Counting Techniques: Possibility Trees,  Multiplication Rule,  Permutations</vt:lpstr>
      <vt:lpstr>Possibility Trees</vt:lpstr>
      <vt:lpstr>Possibility trees  and Multiplication Rule</vt:lpstr>
      <vt:lpstr>Possibility trees and Multiplication Rule</vt:lpstr>
      <vt:lpstr>The Multiplication Rule</vt:lpstr>
      <vt:lpstr>Multiplication Rule (Example)</vt:lpstr>
      <vt:lpstr>Multiplication Rule (Example)</vt:lpstr>
      <vt:lpstr>Multiplication Rule (Example)</vt:lpstr>
      <vt:lpstr>Multiplication Rule and Permutations</vt:lpstr>
      <vt:lpstr>Permutations</vt:lpstr>
      <vt:lpstr>Example on Permutations: The Traveling Salesman Problem (TSP) 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Techniques</dc:title>
  <dc:creator>vardges</dc:creator>
  <cp:lastModifiedBy>Melkonian, Vardges</cp:lastModifiedBy>
  <cp:revision>42</cp:revision>
  <dcterms:created xsi:type="dcterms:W3CDTF">2002-10-20T16:00:01Z</dcterms:created>
  <dcterms:modified xsi:type="dcterms:W3CDTF">2021-01-14T03:54:19Z</dcterms:modified>
</cp:coreProperties>
</file>