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582DC70-0D3E-F946-AACE-C6A56ECB81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A47E80-B6E1-B744-84D2-4F3E579F1EB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Sept. 16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89ECA4D-A8FC-7A4F-B079-C5E66DADC3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28E37E84-151B-A447-AAF7-A8339A430A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5B1FAC-E6A9-A843-9B32-8F0ECD7D76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C6688DD-F6CA-B645-A9F5-A3E2D35940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48211E7-44AF-3D49-89A4-466A6A3978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78798EF-58AD-DA48-A1FA-CC347A3B6B1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C3CB0F5-FBBA-E642-8DCE-FC5D8ED534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E1912F91-60F4-844D-9088-E98FB7EBA7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8FAAAB3-3777-4A4F-966A-C1CA93AC2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5522BC-B481-2743-A715-1AC337078D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D2EE-7444-5946-B99D-2A89498F1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C982A-EB91-E349-BA1A-6DCEC28EC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8F576-28B6-6348-BC29-859F0DF6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1D829-DEBA-5547-B36B-7959E360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4788B-9BB7-B64D-849B-90B5EB97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A607-D2F4-AC42-8805-BA9E9F79A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6C94-5B1C-3E45-A3F0-E2E15C1A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A9744-6467-194C-8FFC-A94538360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0304-0BD6-FA4B-86B5-1ABD44D2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00EFB-73E6-0E4E-84AE-50AC84C4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A6FD-EB87-4F4D-9048-BA030ED2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BFD9-F07E-6948-9938-DE27FACAE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31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4A3CE0-0E89-EF4A-BBB7-4CD172D64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E5A74-20B7-B84A-9E67-E417642CE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8EAC-AFC1-FA47-9ECE-E64FB4853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167ED-BAB7-B243-B28E-DD88877A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FC53A-3D29-784B-ADFE-2E1239F1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7C6CF-F4D2-1645-BDDF-BA0BF2D99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3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BD22-3B61-444A-ABA8-EE8CD2AE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78E0D-BC76-9244-9480-EB23B6228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FAC72-0053-874E-8778-3EC560F1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BE607-EC81-8F47-A4B1-E4CF73CE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523DE-332B-3547-A2FD-DD951E8D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E4895-62D4-DB4C-B461-B4488BE94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9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678A-23BB-E543-9F40-AC78BE6F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0E131-0CF3-4944-A97E-08AAACF4D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C7FEB-FD7F-E34E-A288-3E9CF966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0728E-7212-CC43-B54E-D65CA1CC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79B6C-7A23-9747-ABA7-A0B4A020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6C977-F9C7-0A49-BDA7-BD7315F18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CB42-AB00-4646-A72E-B27DE472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8F64-B0A6-AD4A-A094-0CE6F57D9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2223A-D3D7-E049-A071-2431B69B5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393AE-716B-394D-9BED-23ACACED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F14F8-4939-B44A-8F08-5FD7A7D1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79A72-AA22-1846-839A-FA4B8AC8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A8FAA-E30D-E543-9735-86AF8AF87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8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2023-8F1F-4549-AF56-C8D345ED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47E2F-6F0F-7549-ADC0-1EBF531A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3A807-AB90-9C41-9DB1-979D7D024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8B106-DF71-4147-8144-BEC23FFB6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39649-6BBC-3445-AF2B-28505F837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A2F5-8CC2-DE46-A3E5-B4DBD971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01EB0-8FF5-2248-AEC5-C45CC798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E8927-6BB2-8C48-AA6A-11BBEEE6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5F589-D842-D048-B028-BA0410C07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F097-213F-7D42-A9DF-E090ADAE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9EC6A-F9BA-514C-BD0D-47FC853C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94768-FE2C-2841-B78D-043EC621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68973-2502-7844-ABCB-599A4AB7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158C-8CC8-6D43-969F-5DC82D631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98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B161A-C148-0D48-B1A3-0FA4DB3F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405CF-FE16-0949-A628-53D018AD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F499C-DAC8-2247-89DF-440B4207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F27F-C888-B24A-A317-7AAF35E6E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4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F698-A25A-2541-8193-CEA6AB56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333F9-F665-AC44-8DA7-5ED6B3E6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46FD2-1A43-1F49-AF5E-2B08750F2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5F6A5-1CC0-E645-A76E-06C749A0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9945A-F0CC-FC4E-BAB0-74A532DF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6F4F0-7672-674A-86E5-204B48FC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D6EB-B55C-E547-9B2D-AEC0C3292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5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E2F0-C16A-A84C-9DBC-30861097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EC731C-BC96-C54E-BD34-FA3CDC87E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963B5-01B8-BB4F-8C1F-8D668AE2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76531-5D16-8B47-B636-37D04169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A324A-169F-5947-A413-04C3F143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A064A-01C2-BA40-B077-AD88BE5D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BB16-C1A0-C543-958F-BC5899F8D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06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B76C7D-3F80-DD4F-B01B-00E538E72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2BA768-A9FA-314B-8C64-7E7DD3401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5532CB-C4B5-B844-B87D-8B568648CF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68CEDF2-ABAF-FA48-94E7-B60CC0F3B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CFBE4B-C89E-1A4A-8791-E11F160891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D7FAF7-58CA-7547-893F-C075EB41A9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14437C-1135-5340-B4C0-E1FF8B86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B1DD-4AAC-5B47-A7DA-F80EC17734F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86CD451-246E-C640-BD6F-14BCD48ED9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65375"/>
          </a:xfrm>
        </p:spPr>
        <p:txBody>
          <a:bodyPr anchor="ctr"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Counting Techniques: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 Permutations of Selected Elements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Addition Rule,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Difference Rule,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Inclusion/Exclusion Rule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FEA4082-896F-384A-B364-DDDD40A739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859CFAA-8868-F64C-859B-DDE42A56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77F9-5B65-2840-9E53-079CA27AC7A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578EAEF-B097-0640-A05F-FD165C092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Inclusion/Exclusion Rule (3 sets)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A048DC-D050-0641-B3BF-024879A8F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We are given:  n(A)=23,  n(B)=18,  n(C)=31,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    n(A </a:t>
            </a:r>
            <a:r>
              <a:rPr lang="en-US" altLang="en-US" sz="2400">
                <a:sym typeface="Symbol" pitchFamily="2" charset="2"/>
              </a:rPr>
              <a:t> B</a:t>
            </a:r>
            <a:r>
              <a:rPr lang="en-US" altLang="en-US" sz="2400"/>
              <a:t>)=11,  n(A </a:t>
            </a:r>
            <a:r>
              <a:rPr lang="en-US" altLang="en-US" sz="2400">
                <a:sym typeface="Symbol" pitchFamily="2" charset="2"/>
              </a:rPr>
              <a:t> C</a:t>
            </a:r>
            <a:r>
              <a:rPr lang="en-US" altLang="en-US" sz="2400"/>
              <a:t>)=19,  n(B </a:t>
            </a:r>
            <a:r>
              <a:rPr lang="en-US" altLang="en-US" sz="2400">
                <a:sym typeface="Symbol" pitchFamily="2" charset="2"/>
              </a:rPr>
              <a:t> C</a:t>
            </a:r>
            <a:r>
              <a:rPr lang="en-US" altLang="en-US" sz="2400"/>
              <a:t>)=14 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    n(S)=40,  n(A </a:t>
            </a:r>
            <a:r>
              <a:rPr lang="en-US" altLang="en-US" sz="2400">
                <a:sym typeface="Symbol" pitchFamily="2" charset="2"/>
              </a:rPr>
              <a:t> B  C</a:t>
            </a:r>
            <a:r>
              <a:rPr lang="en-US" altLang="en-US" sz="2400"/>
              <a:t>)=37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chemeClr val="accent2"/>
                </a:solidFill>
              </a:rPr>
              <a:t>Q1) How many people got relief from </a:t>
            </a:r>
            <a:r>
              <a:rPr lang="en-US" altLang="en-US" sz="2400" i="1">
                <a:solidFill>
                  <a:schemeClr val="accent2"/>
                </a:solidFill>
              </a:rPr>
              <a:t>none</a:t>
            </a:r>
            <a:r>
              <a:rPr lang="en-US" altLang="en-US" sz="2400">
                <a:solidFill>
                  <a:schemeClr val="accent2"/>
                </a:solidFill>
              </a:rPr>
              <a:t> of the drugs?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By difference rule,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       </a:t>
            </a:r>
            <a:r>
              <a:rPr lang="en-US" altLang="en-US" sz="2400" b="1">
                <a:solidFill>
                  <a:srgbClr val="FF0066"/>
                </a:solidFill>
              </a:rPr>
              <a:t>n((A </a:t>
            </a:r>
            <a:r>
              <a:rPr lang="en-US" altLang="en-US" sz="2400" b="1">
                <a:solidFill>
                  <a:srgbClr val="FF0066"/>
                </a:solidFill>
                <a:sym typeface="Symbol" pitchFamily="2" charset="2"/>
              </a:rPr>
              <a:t> B  C)</a:t>
            </a:r>
            <a:r>
              <a:rPr lang="en-US" altLang="en-US" sz="2400" b="1" baseline="30000">
                <a:solidFill>
                  <a:srgbClr val="FF0066"/>
                </a:solidFill>
              </a:rPr>
              <a:t>c </a:t>
            </a:r>
            <a:r>
              <a:rPr lang="en-US" altLang="en-US" sz="2400" b="1">
                <a:solidFill>
                  <a:srgbClr val="FF0066"/>
                </a:solidFill>
              </a:rPr>
              <a:t>)</a:t>
            </a:r>
            <a:r>
              <a:rPr lang="en-US" altLang="en-US" sz="2400"/>
              <a:t> = n(S) – n(A </a:t>
            </a:r>
            <a:r>
              <a:rPr lang="en-US" altLang="en-US" sz="2400">
                <a:sym typeface="Symbol" pitchFamily="2" charset="2"/>
              </a:rPr>
              <a:t> B  C</a:t>
            </a:r>
            <a:r>
              <a:rPr lang="en-US" altLang="en-US" sz="2400"/>
              <a:t>) = 40 - 37 =</a:t>
            </a:r>
            <a:r>
              <a:rPr lang="en-US" altLang="en-US" sz="2400" b="1">
                <a:solidFill>
                  <a:srgbClr val="FF0066"/>
                </a:solidFill>
              </a:rPr>
              <a:t> 3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DCDB7400-D482-6D4B-8DAD-514F4F0A0AB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524000"/>
            <a:ext cx="2133600" cy="1524000"/>
            <a:chOff x="816" y="3072"/>
            <a:chExt cx="1344" cy="960"/>
          </a:xfrm>
        </p:grpSpPr>
        <p:grpSp>
          <p:nvGrpSpPr>
            <p:cNvPr id="11269" name="Group 5">
              <a:extLst>
                <a:ext uri="{FF2B5EF4-FFF2-40B4-BE49-F238E27FC236}">
                  <a16:creationId xmlns:a16="http://schemas.microsoft.com/office/drawing/2014/main" id="{3D74BC03-29E6-BB45-8DE8-AE854C9591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3360"/>
              <a:ext cx="1344" cy="672"/>
              <a:chOff x="816" y="3360"/>
              <a:chExt cx="1344" cy="672"/>
            </a:xfrm>
          </p:grpSpPr>
          <p:sp>
            <p:nvSpPr>
              <p:cNvPr id="11270" name="Oval 6">
                <a:extLst>
                  <a:ext uri="{FF2B5EF4-FFF2-40B4-BE49-F238E27FC236}">
                    <a16:creationId xmlns:a16="http://schemas.microsoft.com/office/drawing/2014/main" id="{73DF0C52-A39E-CC48-B37F-C232BB6C3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76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        </a:t>
                </a:r>
              </a:p>
            </p:txBody>
          </p:sp>
          <p:sp>
            <p:nvSpPr>
              <p:cNvPr id="11271" name="Oval 7">
                <a:extLst>
                  <a:ext uri="{FF2B5EF4-FFF2-40B4-BE49-F238E27FC236}">
                    <a16:creationId xmlns:a16="http://schemas.microsoft.com/office/drawing/2014/main" id="{A9E4EFCA-DA96-9045-828C-089E23E8D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816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             B</a:t>
                </a:r>
              </a:p>
            </p:txBody>
          </p:sp>
        </p:grpSp>
        <p:sp>
          <p:nvSpPr>
            <p:cNvPr id="11272" name="Oval 8">
              <a:extLst>
                <a:ext uri="{FF2B5EF4-FFF2-40B4-BE49-F238E27FC236}">
                  <a16:creationId xmlns:a16="http://schemas.microsoft.com/office/drawing/2014/main" id="{673C15C9-57C0-6044-A6FD-0C701AF76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72"/>
              <a:ext cx="67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  <a:p>
              <a:pPr algn="ctr"/>
              <a:endParaRPr lang="en-US" altLang="en-US"/>
            </a:p>
            <a:p>
              <a:pPr algn="ctr"/>
              <a:endParaRPr lang="en-US" altLang="en-US"/>
            </a:p>
          </p:txBody>
        </p:sp>
      </p:grpSp>
      <p:sp>
        <p:nvSpPr>
          <p:cNvPr id="11273" name="Rectangle 9">
            <a:extLst>
              <a:ext uri="{FF2B5EF4-FFF2-40B4-BE49-F238E27FC236}">
                <a16:creationId xmlns:a16="http://schemas.microsoft.com/office/drawing/2014/main" id="{2A952BED-63D4-4D4E-AFD3-AD80609A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371600"/>
            <a:ext cx="3429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S</a:t>
            </a:r>
            <a:r>
              <a:rPr lang="en-US" altLang="en-US"/>
              <a:t>                                            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417916E-3ADF-F442-A2E3-DEFD0E2D6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Inclusion/Exclusion Rule (3 sets)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A0F5935-E227-3B4E-87E0-79F552B3B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Q2)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How many people got relief from </a:t>
            </a:r>
            <a:r>
              <a:rPr lang="en-US" altLang="en-US" sz="2800" i="1">
                <a:solidFill>
                  <a:schemeClr val="accent2"/>
                </a:solidFill>
              </a:rPr>
              <a:t>all 3</a:t>
            </a:r>
            <a:r>
              <a:rPr lang="en-US" altLang="en-US" sz="2800">
                <a:solidFill>
                  <a:schemeClr val="accent2"/>
                </a:solidFill>
              </a:rPr>
              <a:t> drugs?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/>
              <a:t>By inclusion/exclusion rule</a:t>
            </a:r>
            <a:r>
              <a:rPr lang="en-US" altLang="en-US" sz="2800"/>
              <a:t>: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b="1">
                <a:solidFill>
                  <a:srgbClr val="FF0066"/>
                </a:solidFill>
                <a:sym typeface="Symbol" pitchFamily="2" charset="2"/>
              </a:rPr>
              <a:t>n(A  B  C)</a:t>
            </a:r>
            <a:r>
              <a:rPr lang="en-US" altLang="en-US" sz="2800">
                <a:sym typeface="Symbol" pitchFamily="2" charset="2"/>
              </a:rPr>
              <a:t> = n(A  B  C)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	- n(A) - n(B) - n(C)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	+ n(A  B) + n(A  C) + n(B  C)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= 37 – 23 – 18 – 31 + 11 + 19 + 14 = </a:t>
            </a:r>
            <a:r>
              <a:rPr lang="en-US" altLang="en-US" sz="2800" b="1">
                <a:solidFill>
                  <a:srgbClr val="FF0066"/>
                </a:solidFill>
                <a:sym typeface="Symbol" pitchFamily="2" charset="2"/>
              </a:rPr>
              <a:t>9</a:t>
            </a:r>
            <a:endParaRPr lang="en-US" altLang="en-US" sz="2800" b="1">
              <a:solidFill>
                <a:srgbClr val="FF0066"/>
              </a:solidFill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Q3)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How many people got relief from </a:t>
            </a:r>
            <a:r>
              <a:rPr lang="en-US" altLang="en-US" sz="2800" i="1">
                <a:solidFill>
                  <a:schemeClr val="accent2"/>
                </a:solidFill>
              </a:rPr>
              <a:t>A only</a:t>
            </a:r>
            <a:r>
              <a:rPr lang="en-US" altLang="en-US" sz="2800">
                <a:solidFill>
                  <a:schemeClr val="accent2"/>
                </a:solidFill>
              </a:rPr>
              <a:t>?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>
                <a:solidFill>
                  <a:srgbClr val="FF0066"/>
                </a:solidFill>
              </a:rPr>
              <a:t>n(A – (B </a:t>
            </a:r>
            <a:r>
              <a:rPr lang="en-US" altLang="en-US" sz="2800" b="1">
                <a:solidFill>
                  <a:srgbClr val="FF0066"/>
                </a:solidFill>
                <a:sym typeface="Symbol" pitchFamily="2" charset="2"/>
              </a:rPr>
              <a:t> C)</a:t>
            </a:r>
            <a:r>
              <a:rPr lang="en-US" altLang="en-US" sz="2800" b="1">
                <a:solidFill>
                  <a:srgbClr val="FF0066"/>
                </a:solidFill>
              </a:rPr>
              <a:t>)</a:t>
            </a:r>
            <a:r>
              <a:rPr lang="en-US" altLang="en-US" sz="2800"/>
              <a:t> 	    (</a:t>
            </a:r>
            <a:r>
              <a:rPr lang="en-US" altLang="en-US" sz="2400" i="1"/>
              <a:t>by</a:t>
            </a:r>
            <a:r>
              <a:rPr lang="en-US" altLang="en-US" sz="2400"/>
              <a:t> </a:t>
            </a:r>
            <a:r>
              <a:rPr lang="en-US" altLang="en-US" sz="2400" i="1"/>
              <a:t>inclusion/exclusion rule</a:t>
            </a:r>
            <a:r>
              <a:rPr lang="en-US" altLang="en-US" sz="2800"/>
              <a:t>)</a:t>
            </a:r>
          </a:p>
          <a:p>
            <a:pPr>
              <a:buFontTx/>
              <a:buNone/>
            </a:pPr>
            <a:r>
              <a:rPr lang="en-US" altLang="en-US" sz="2800"/>
              <a:t>			= n(A) – n(A </a:t>
            </a:r>
            <a:r>
              <a:rPr lang="en-US" altLang="en-US" sz="2800">
                <a:sym typeface="Symbol" pitchFamily="2" charset="2"/>
              </a:rPr>
              <a:t> B</a:t>
            </a:r>
            <a:r>
              <a:rPr lang="en-US" altLang="en-US" sz="2800"/>
              <a:t>)  - </a:t>
            </a:r>
            <a:r>
              <a:rPr lang="en-US" altLang="en-US" sz="2800">
                <a:sym typeface="Symbol" pitchFamily="2" charset="2"/>
              </a:rPr>
              <a:t>n(A  C) + n(A  B  C)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= 23 – 11 – 19 + 9 = </a:t>
            </a:r>
            <a:r>
              <a:rPr lang="en-US" altLang="en-US" sz="2800" b="1">
                <a:solidFill>
                  <a:srgbClr val="FF0066"/>
                </a:solidFill>
                <a:sym typeface="Symbol" pitchFamily="2" charset="2"/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CC7481-4737-AA47-9144-00D51805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Permutations of Selected Elements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B63FFC-956D-3A4A-9568-472F58EE7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Typical situation:</a:t>
            </a:r>
            <a:r>
              <a:rPr lang="en-US" altLang="en-US" sz="2800"/>
              <a:t> A chairman, a secretary  and a treasurer are to  be chosen in a committee of 7 people.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In how many different ways can it be done?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</a:rPr>
              <a:t>Definition:</a:t>
            </a:r>
            <a:r>
              <a:rPr lang="en-US" altLang="en-US"/>
              <a:t> An </a:t>
            </a:r>
            <a:r>
              <a:rPr lang="en-US" altLang="en-US" b="1">
                <a:solidFill>
                  <a:srgbClr val="009900"/>
                </a:solidFill>
              </a:rPr>
              <a:t>r-permutation</a:t>
            </a:r>
            <a:r>
              <a:rPr lang="en-US" altLang="en-US"/>
              <a:t> of a set S of n elements is an ordered selection of r elements taken from 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The number of </a:t>
            </a:r>
            <a:r>
              <a:rPr lang="en-US" altLang="en-US" i="1"/>
              <a:t>all</a:t>
            </a:r>
            <a:r>
              <a:rPr lang="en-US" altLang="en-US"/>
              <a:t> r-permutations of a set of n elements is denoted </a:t>
            </a:r>
            <a:r>
              <a:rPr lang="en-US" altLang="en-US" b="1">
                <a:solidFill>
                  <a:srgbClr val="009900"/>
                </a:solidFill>
              </a:rPr>
              <a:t>P(n,r)</a:t>
            </a:r>
            <a:r>
              <a:rPr lang="en-US" altLang="en-US"/>
              <a:t>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In the example above we want to find </a:t>
            </a:r>
            <a:r>
              <a:rPr lang="en-US" altLang="en-US" sz="2800" i="1"/>
              <a:t>P(7,3).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258EB4-8388-0F49-8A6C-77626363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FC54-15AA-0B4B-BF8A-1005DD9897D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6093266-4B74-6F4C-BDE5-C5ACF0CB4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How to compute P(n,r)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68DAD7-8986-F14A-A830-F98D0B6B6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Theorem:</a:t>
            </a:r>
            <a:r>
              <a:rPr lang="en-US" altLang="en-US" sz="2800"/>
              <a:t>   </a:t>
            </a:r>
            <a:r>
              <a:rPr lang="en-US" altLang="en-US" sz="2800" i="1"/>
              <a:t>P(n,r) = n(n-1)(n-2)…(n-r+1)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or, equivalently,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Proof: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	Forming an r-permutation of a set of n-elements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						      is an </a:t>
            </a:r>
            <a:r>
              <a:rPr lang="en-US" altLang="en-US" sz="2800" i="1"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-step operation: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    </a:t>
            </a:r>
            <a:r>
              <a:rPr lang="en-US" altLang="en-US" sz="2400">
                <a:sym typeface="Symbol" pitchFamily="2" charset="2"/>
              </a:rPr>
              <a:t> </a:t>
            </a:r>
            <a:r>
              <a:rPr lang="en-US" altLang="en-US" sz="2400" i="1">
                <a:sym typeface="Symbol" pitchFamily="2" charset="2"/>
              </a:rPr>
              <a:t>Step 1:</a:t>
            </a:r>
            <a:r>
              <a:rPr lang="en-US" altLang="en-US" sz="2400">
                <a:sym typeface="Symbol" pitchFamily="2" charset="2"/>
              </a:rPr>
              <a:t> Choose the 1</a:t>
            </a:r>
            <a:r>
              <a:rPr lang="en-US" altLang="en-US" sz="2400" baseline="30000">
                <a:sym typeface="Symbol" pitchFamily="2" charset="2"/>
              </a:rPr>
              <a:t>st</a:t>
            </a:r>
            <a:r>
              <a:rPr lang="en-US" altLang="en-US" sz="2400">
                <a:sym typeface="Symbol" pitchFamily="2" charset="2"/>
              </a:rPr>
              <a:t> element ( n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  </a:t>
            </a:r>
            <a:r>
              <a:rPr lang="en-US" altLang="en-US" sz="2400" i="1">
                <a:sym typeface="Symbol" pitchFamily="2" charset="2"/>
              </a:rPr>
              <a:t>Step 2:</a:t>
            </a:r>
            <a:r>
              <a:rPr lang="en-US" altLang="en-US" sz="2400">
                <a:sym typeface="Symbol" pitchFamily="2" charset="2"/>
              </a:rPr>
              <a:t> Choose the 2</a:t>
            </a:r>
            <a:r>
              <a:rPr lang="en-US" altLang="en-US" sz="2400" baseline="30000">
                <a:sym typeface="Symbol" pitchFamily="2" charset="2"/>
              </a:rPr>
              <a:t>nd</a:t>
            </a:r>
            <a:r>
              <a:rPr lang="en-US" altLang="en-US" sz="2400">
                <a:sym typeface="Symbol" pitchFamily="2" charset="2"/>
              </a:rPr>
              <a:t> element ( n-1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>
                <a:sym typeface="Symbol" pitchFamily="2" charset="2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  </a:t>
            </a:r>
            <a:r>
              <a:rPr lang="en-US" altLang="en-US" sz="2400" i="1">
                <a:sym typeface="Symbol" pitchFamily="2" charset="2"/>
              </a:rPr>
              <a:t>Step r:</a:t>
            </a:r>
            <a:r>
              <a:rPr lang="en-US" altLang="en-US" sz="2400">
                <a:sym typeface="Symbol" pitchFamily="2" charset="2"/>
              </a:rPr>
              <a:t> Choose the r</a:t>
            </a:r>
            <a:r>
              <a:rPr lang="en-US" altLang="en-US" sz="2400" baseline="30000">
                <a:sym typeface="Symbol" pitchFamily="2" charset="2"/>
              </a:rPr>
              <a:t>th</a:t>
            </a:r>
            <a:r>
              <a:rPr lang="en-US" altLang="en-US" sz="2400">
                <a:sym typeface="Symbol" pitchFamily="2" charset="2"/>
              </a:rPr>
              <a:t> element (n-r+1 different </a:t>
            </a:r>
            <a:r>
              <a:rPr lang="en-US" altLang="en-US" sz="2000">
                <a:sym typeface="Symbol" pitchFamily="2" charset="2"/>
              </a:rPr>
              <a:t>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</a:t>
            </a:r>
            <a:r>
              <a:rPr lang="en-US" altLang="en-US" sz="2800">
                <a:sym typeface="Symbol" pitchFamily="2" charset="2"/>
              </a:rPr>
              <a:t>Based on the multiplication rule,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the number of r-permutations is n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∙(n-1)∙…∙(n-r+1) .</a:t>
            </a:r>
            <a:endParaRPr lang="en-US" alt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</a:t>
            </a:r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5ADA4717-1892-A342-AA8F-DE4FE9F21B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371600"/>
          <a:ext cx="28194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4866600" imgH="9652000" progId="Equation.3">
                  <p:embed/>
                </p:oleObj>
              </mc:Choice>
              <mc:Fallback>
                <p:oleObj name="Equation" r:id="rId3" imgW="248666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28194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0E4A47-A85A-6F42-9791-59857187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9D0D-1D72-D148-B5BF-E20DA83691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FF534E5-B5C6-DE46-827B-C1F874349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Examples of r-permutations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AD8031-AC65-0649-8CB9-C70240F26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/>
              <a:t>1. Choosing a chairman, a secretary and a treasurer among 7 people: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/>
              <a:t>			P(7,3) = 7</a:t>
            </a:r>
            <a:r>
              <a:rPr lang="en-US" altLang="en-US" sz="2800">
                <a:cs typeface="Arial" panose="020B0604020202020204" pitchFamily="34" charset="0"/>
              </a:rPr>
              <a:t>∙6∙5 =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210</a:t>
            </a:r>
            <a:r>
              <a:rPr lang="en-US" altLang="en-US" sz="2800">
                <a:cs typeface="Arial" panose="020B0604020202020204" pitchFamily="34" charset="0"/>
              </a:rPr>
              <a:t> 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2. Suppose Jim is already chosen to be the secretary.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    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Q:</a:t>
            </a:r>
            <a:r>
              <a:rPr lang="en-US" altLang="en-US" sz="2800">
                <a:cs typeface="Arial" panose="020B0604020202020204" pitchFamily="34" charset="0"/>
              </a:rPr>
              <a:t> How many ways a chairman and a treasurer can    	be chosen?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    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A:</a:t>
            </a:r>
            <a:r>
              <a:rPr lang="en-US" altLang="en-US" sz="2800">
                <a:cs typeface="Arial" panose="020B0604020202020204" pitchFamily="34" charset="0"/>
              </a:rPr>
              <a:t>  P(6,2) = 6∙5 =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30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3. In an instance of the 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Traveling Salesman Problem</a:t>
            </a:r>
            <a:r>
              <a:rPr lang="en-US" altLang="en-US" sz="2800">
                <a:cs typeface="Arial" panose="020B0604020202020204" pitchFamily="34" charset="0"/>
              </a:rPr>
              <a:t>,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the total number of cities =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10</a:t>
            </a:r>
            <a:r>
              <a:rPr lang="en-US" altLang="en-US" sz="2800">
                <a:cs typeface="Arial" panose="020B0604020202020204" pitchFamily="34" charset="0"/>
              </a:rPr>
              <a:t>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this time the salesman is supposed to visit 		  only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4</a:t>
            </a:r>
            <a:r>
              <a:rPr lang="en-US" altLang="en-US" sz="2800">
                <a:cs typeface="Arial" panose="020B0604020202020204" pitchFamily="34" charset="0"/>
              </a:rPr>
              <a:t> cities (</a:t>
            </a:r>
            <a:r>
              <a:rPr lang="en-US" altLang="en-US" sz="2800" i="1">
                <a:cs typeface="Arial" panose="020B0604020202020204" pitchFamily="34" charset="0"/>
              </a:rPr>
              <a:t>including the home city</a:t>
            </a:r>
            <a:r>
              <a:rPr lang="en-US" altLang="en-US" sz="2800">
                <a:cs typeface="Arial" panose="020B0604020202020204" pitchFamily="34" charset="0"/>
              </a:rPr>
              <a:t>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Q:</a:t>
            </a:r>
            <a:r>
              <a:rPr lang="en-US" altLang="en-US" sz="2800">
                <a:cs typeface="Arial" panose="020B0604020202020204" pitchFamily="34" charset="0"/>
              </a:rPr>
              <a:t> How many different tours are possible?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A:</a:t>
            </a:r>
            <a:r>
              <a:rPr lang="en-US" altLang="en-US" sz="2800">
                <a:cs typeface="Arial" panose="020B0604020202020204" pitchFamily="34" charset="0"/>
              </a:rPr>
              <a:t>   P(9,3) = 9∙8∙7 =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504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BE7804-9949-5E44-9856-D7F135858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Addition Rule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77CBE9-EAEF-7D4C-AA12-4951F9E67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Suppose a finite set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/>
              <a:t> equals the union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  k distinct mutually disjoint subsets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 baseline="-25000">
                <a:solidFill>
                  <a:srgbClr val="009900"/>
                </a:solidFill>
              </a:rPr>
              <a:t>1</a:t>
            </a:r>
            <a:r>
              <a:rPr lang="en-US" altLang="en-US" sz="2800">
                <a:solidFill>
                  <a:srgbClr val="009900"/>
                </a:solidFill>
              </a:rPr>
              <a:t>, A</a:t>
            </a:r>
            <a:r>
              <a:rPr lang="en-US" altLang="en-US" sz="2800" baseline="-25000">
                <a:solidFill>
                  <a:srgbClr val="009900"/>
                </a:solidFill>
              </a:rPr>
              <a:t>2</a:t>
            </a:r>
            <a:r>
              <a:rPr lang="en-US" altLang="en-US" sz="2800">
                <a:solidFill>
                  <a:srgbClr val="009900"/>
                </a:solidFill>
              </a:rPr>
              <a:t>, …, A</a:t>
            </a:r>
            <a:r>
              <a:rPr lang="en-US" altLang="en-US" sz="2800" baseline="-25000">
                <a:solidFill>
                  <a:srgbClr val="009900"/>
                </a:solidFill>
              </a:rPr>
              <a:t>k</a:t>
            </a:r>
            <a:r>
              <a:rPr lang="en-US" altLang="en-US" sz="2800"/>
              <a:t> 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Then	</a:t>
            </a:r>
            <a:r>
              <a:rPr lang="en-US" altLang="en-US" sz="2800">
                <a:solidFill>
                  <a:schemeClr val="accent2"/>
                </a:solidFill>
              </a:rPr>
              <a:t>n(A) = n(A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) + n(A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) + … + n(A</a:t>
            </a:r>
            <a:r>
              <a:rPr lang="en-US" altLang="en-US" sz="2800" baseline="-25000">
                <a:solidFill>
                  <a:schemeClr val="accent2"/>
                </a:solidFill>
              </a:rPr>
              <a:t>k</a:t>
            </a:r>
            <a:r>
              <a:rPr lang="en-US" altLang="en-US" sz="2800">
                <a:solidFill>
                  <a:schemeClr val="accent2"/>
                </a:solidFill>
              </a:rPr>
              <a:t>)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i="1">
                <a:solidFill>
                  <a:schemeClr val="accent2"/>
                </a:solidFill>
              </a:rPr>
              <a:t>Example</a:t>
            </a:r>
            <a:r>
              <a:rPr lang="en-US" altLang="en-US" sz="2800"/>
              <a:t>: How many integers from 1 through 999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	do not have any repeated digits?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>
                <a:solidFill>
                  <a:schemeClr val="accent2"/>
                </a:solidFill>
              </a:rPr>
              <a:t>Solution:</a:t>
            </a:r>
            <a:r>
              <a:rPr lang="en-US" altLang="en-US" sz="2800"/>
              <a:t> Let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/>
              <a:t> = integers from 1 to 999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		not having repeated digits.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Partition A into 3 sets: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 baseline="-25000">
                <a:solidFill>
                  <a:srgbClr val="009900"/>
                </a:solidFill>
              </a:rPr>
              <a:t>1</a:t>
            </a:r>
            <a:r>
              <a:rPr lang="en-US" altLang="en-US" sz="2800"/>
              <a:t>=</a:t>
            </a:r>
            <a:r>
              <a:rPr lang="en-US" altLang="en-US" sz="2800">
                <a:solidFill>
                  <a:srgbClr val="663300"/>
                </a:solidFill>
              </a:rPr>
              <a:t>one-digit</a:t>
            </a:r>
            <a:r>
              <a:rPr lang="en-US" altLang="en-US" sz="2800"/>
              <a:t> integers not having repeated digits;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 baseline="-25000">
                <a:solidFill>
                  <a:srgbClr val="009900"/>
                </a:solidFill>
              </a:rPr>
              <a:t>2</a:t>
            </a:r>
            <a:r>
              <a:rPr lang="en-US" altLang="en-US" sz="2800"/>
              <a:t>=</a:t>
            </a:r>
            <a:r>
              <a:rPr lang="en-US" altLang="en-US" sz="2800">
                <a:solidFill>
                  <a:srgbClr val="663300"/>
                </a:solidFill>
              </a:rPr>
              <a:t>two-digit</a:t>
            </a:r>
            <a:r>
              <a:rPr lang="en-US" altLang="en-US" sz="2800"/>
              <a:t> integers not having repeated digits;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 baseline="-25000">
                <a:solidFill>
                  <a:srgbClr val="009900"/>
                </a:solidFill>
              </a:rPr>
              <a:t>3</a:t>
            </a:r>
            <a:r>
              <a:rPr lang="en-US" altLang="en-US" sz="2800"/>
              <a:t>=</a:t>
            </a:r>
            <a:r>
              <a:rPr lang="en-US" altLang="en-US" sz="2800">
                <a:solidFill>
                  <a:srgbClr val="663300"/>
                </a:solidFill>
              </a:rPr>
              <a:t>three-digit </a:t>
            </a:r>
            <a:r>
              <a:rPr lang="en-US" altLang="en-US" sz="2800"/>
              <a:t>integers not having repeated digits.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bg2"/>
                </a:solidFill>
              </a:rPr>
              <a:t>Then </a:t>
            </a:r>
            <a:r>
              <a:rPr lang="en-US" altLang="en-US" sz="2800"/>
              <a:t>n(A)=n(A</a:t>
            </a:r>
            <a:r>
              <a:rPr lang="en-US" altLang="en-US" sz="2800" baseline="-25000"/>
              <a:t>1</a:t>
            </a:r>
            <a:r>
              <a:rPr lang="en-US" altLang="en-US" sz="2800"/>
              <a:t>)+n(A</a:t>
            </a:r>
            <a:r>
              <a:rPr lang="en-US" altLang="en-US" sz="2800" baseline="-25000"/>
              <a:t>2</a:t>
            </a:r>
            <a:r>
              <a:rPr lang="en-US" altLang="en-US" sz="2800"/>
              <a:t>)+n(A</a:t>
            </a:r>
            <a:r>
              <a:rPr lang="en-US" altLang="en-US" sz="2800" baseline="-25000"/>
              <a:t>3</a:t>
            </a:r>
            <a:r>
              <a:rPr lang="en-US" altLang="en-US" sz="2800"/>
              <a:t>)   (</a:t>
            </a:r>
            <a:r>
              <a:rPr lang="en-US" altLang="en-US" sz="2800" i="1"/>
              <a:t>by the addition rule</a:t>
            </a:r>
            <a:r>
              <a:rPr lang="en-US" alt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= 9 + 9</a:t>
            </a:r>
            <a:r>
              <a:rPr lang="en-US" altLang="en-US" sz="2800">
                <a:cs typeface="Arial" panose="020B0604020202020204" pitchFamily="34" charset="0"/>
              </a:rPr>
              <a:t>∙9 +9∙9∙8 = 738</a:t>
            </a:r>
            <a:r>
              <a:rPr lang="en-US" altLang="en-US" sz="2800"/>
              <a:t>. (</a:t>
            </a:r>
            <a:r>
              <a:rPr lang="en-US" altLang="en-US" sz="2800" i="1"/>
              <a:t>by the multipl. rule</a:t>
            </a:r>
            <a:r>
              <a:rPr lang="en-US" alt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31DE14-8B64-9E4E-BF18-254FEA2A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35BF-1303-E74F-A50C-ABA25A9B284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8676A4D-25A1-5C4F-8ED5-90B0A1D63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Difference Rule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AE67437-A021-E043-AA44-9BAF6B491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/>
              <a:t>If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00"/>
                </a:solidFill>
              </a:rPr>
              <a:t> A</a:t>
            </a:r>
            <a:r>
              <a:rPr lang="en-US" altLang="en-US" sz="2800"/>
              <a:t> is a finite set and </a:t>
            </a:r>
            <a:r>
              <a:rPr lang="en-US" altLang="en-US" sz="2800">
                <a:solidFill>
                  <a:srgbClr val="009900"/>
                </a:solidFill>
              </a:rPr>
              <a:t>B</a:t>
            </a:r>
            <a:r>
              <a:rPr lang="en-US" altLang="en-US" sz="2800"/>
              <a:t> is a subset of 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i="1"/>
              <a:t>then</a:t>
            </a:r>
            <a:r>
              <a:rPr lang="en-US" altLang="en-US" sz="2800"/>
              <a:t>   </a:t>
            </a:r>
            <a:r>
              <a:rPr lang="en-US" altLang="en-US" sz="2800">
                <a:solidFill>
                  <a:schemeClr val="accent2"/>
                </a:solidFill>
              </a:rPr>
              <a:t>n(A-B) = n(A) – n(B)</a:t>
            </a:r>
            <a:r>
              <a:rPr lang="en-US" altLang="en-US" sz="2800"/>
              <a:t> .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Example:</a:t>
            </a:r>
            <a:r>
              <a:rPr lang="en-US" altLang="en-US" sz="2400"/>
              <a:t> Assume that any seven digits can be used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	to form a telephone number.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chemeClr val="accent2"/>
                </a:solidFill>
              </a:rPr>
              <a:t>Q:</a:t>
            </a:r>
            <a:r>
              <a:rPr lang="en-US" altLang="en-US" sz="2400"/>
              <a:t> How many seven-digit phone numbers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have at least one repeated digit?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Let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400"/>
              <a:t> = the set of all possible 7-digit phone numbers;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     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00"/>
                </a:solidFill>
              </a:rPr>
              <a:t>B</a:t>
            </a:r>
            <a:r>
              <a:rPr lang="en-US" altLang="en-US" sz="2400"/>
              <a:t> = the set of 7-digit numbers </a:t>
            </a:r>
            <a:r>
              <a:rPr lang="en-US" altLang="en-US" sz="2400" i="1"/>
              <a:t>without</a:t>
            </a:r>
            <a:r>
              <a:rPr lang="en-US" altLang="en-US" sz="2400"/>
              <a:t> repetition.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Note that B</a:t>
            </a:r>
            <a:r>
              <a:rPr lang="en-US" altLang="en-US" sz="2400">
                <a:sym typeface="Symbol" pitchFamily="2" charset="2"/>
              </a:rPr>
              <a:t>A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Then </a:t>
            </a:r>
            <a:r>
              <a:rPr lang="en-US" altLang="en-US" sz="2800">
                <a:solidFill>
                  <a:srgbClr val="009900"/>
                </a:solidFill>
              </a:rPr>
              <a:t>A-B</a:t>
            </a:r>
            <a:r>
              <a:rPr lang="en-US" altLang="en-US" sz="2400"/>
              <a:t> is the set of 7-digit numbers </a:t>
            </a:r>
            <a:r>
              <a:rPr lang="en-US" altLang="en-US" sz="2400" i="1"/>
              <a:t>with</a:t>
            </a:r>
            <a:r>
              <a:rPr lang="en-US" altLang="en-US" sz="2400"/>
              <a:t> repetition.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>
                <a:solidFill>
                  <a:srgbClr val="FF0066"/>
                </a:solidFill>
              </a:rPr>
              <a:t>n(A-B)</a:t>
            </a:r>
            <a:r>
              <a:rPr lang="en-US" altLang="en-US" sz="2400"/>
              <a:t> = n(A) – n(B)                (</a:t>
            </a:r>
            <a:r>
              <a:rPr lang="en-US" altLang="en-US" sz="2400" i="1"/>
              <a:t>by the difference rule</a:t>
            </a:r>
            <a:r>
              <a:rPr lang="en-US" altLang="en-US" sz="24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 	  = 10</a:t>
            </a:r>
            <a:r>
              <a:rPr lang="en-US" altLang="en-US" sz="2400" baseline="30000"/>
              <a:t>7 </a:t>
            </a:r>
            <a:r>
              <a:rPr lang="en-US" altLang="en-US" sz="2400"/>
              <a:t>– P(10,7)           (</a:t>
            </a:r>
            <a:r>
              <a:rPr lang="en-US" altLang="en-US" sz="2400" i="1"/>
              <a:t>by the multiplication rule</a:t>
            </a:r>
            <a:r>
              <a:rPr lang="en-US" altLang="en-US" sz="24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  = 10</a:t>
            </a:r>
            <a:r>
              <a:rPr lang="en-US" altLang="en-US" sz="2400" baseline="30000"/>
              <a:t>7 </a:t>
            </a:r>
            <a:r>
              <a:rPr lang="en-US" altLang="en-US" sz="2400"/>
              <a:t>– 10! / 3! = 10,000,000 – 3,628,800/6 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  = 10,000,000 – 604,800 = </a:t>
            </a:r>
            <a:r>
              <a:rPr lang="en-US" altLang="en-US" sz="2400" b="1">
                <a:solidFill>
                  <a:srgbClr val="FF0066"/>
                </a:solidFill>
              </a:rPr>
              <a:t>9,395,200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E1621FD-6D7B-1746-885A-ED1963DA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2C7-F478-EF45-BCA2-67EB39102EA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855A498-9107-0A42-BD16-AB78A8D49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Inclusion/Exclusion Rule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for Two or Three Sets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B46B6B6-CE29-A54A-B9C6-35FFBE522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i="1"/>
              <a:t>If 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/>
              <a:t>, </a:t>
            </a:r>
            <a:r>
              <a:rPr lang="en-US" altLang="en-US">
                <a:solidFill>
                  <a:srgbClr val="009900"/>
                </a:solidFill>
              </a:rPr>
              <a:t>B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9900"/>
                </a:solidFill>
              </a:rPr>
              <a:t>C</a:t>
            </a:r>
            <a:r>
              <a:rPr lang="en-US" altLang="en-US"/>
              <a:t> are finite sets   </a:t>
            </a:r>
            <a:r>
              <a:rPr lang="en-US" altLang="en-US" i="1"/>
              <a:t>then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ym typeface="Symbol" pitchFamily="2" charset="2"/>
              </a:rPr>
              <a:t> n(A  B) = n(A) + n(B) – n(A  B)</a:t>
            </a:r>
          </a:p>
          <a:p>
            <a:pPr>
              <a:buFontTx/>
              <a:buNone/>
            </a:pPr>
            <a:r>
              <a:rPr lang="en-US" altLang="en-US">
                <a:sym typeface="Symbol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>
                <a:sym typeface="Symbol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>
                <a:sym typeface="Symbol" pitchFamily="2" charset="2"/>
              </a:rPr>
              <a:t>	 n(A  B  C) = n(A) + n(B) + n(C)</a:t>
            </a:r>
          </a:p>
          <a:p>
            <a:pPr>
              <a:buFontTx/>
              <a:buNone/>
            </a:pPr>
            <a:r>
              <a:rPr lang="en-US" altLang="en-US">
                <a:sym typeface="Symbol" pitchFamily="2" charset="2"/>
              </a:rPr>
              <a:t>				- n(A  B) – n(A  C) – n(B  C)</a:t>
            </a:r>
          </a:p>
          <a:p>
            <a:pPr>
              <a:buFontTx/>
              <a:buNone/>
            </a:pPr>
            <a:r>
              <a:rPr lang="en-US" altLang="en-US">
                <a:sym typeface="Symbol" pitchFamily="2" charset="2"/>
              </a:rPr>
              <a:t>				+ n(A  B  C)  </a:t>
            </a:r>
          </a:p>
        </p:txBody>
      </p:sp>
      <p:grpSp>
        <p:nvGrpSpPr>
          <p:cNvPr id="8200" name="Group 8">
            <a:extLst>
              <a:ext uri="{FF2B5EF4-FFF2-40B4-BE49-F238E27FC236}">
                <a16:creationId xmlns:a16="http://schemas.microsoft.com/office/drawing/2014/main" id="{FC0B4B32-D6E4-734C-A7EC-28A0CA24955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800600"/>
            <a:ext cx="2133600" cy="1524000"/>
            <a:chOff x="816" y="3072"/>
            <a:chExt cx="1344" cy="960"/>
          </a:xfrm>
        </p:grpSpPr>
        <p:grpSp>
          <p:nvGrpSpPr>
            <p:cNvPr id="8198" name="Group 6">
              <a:extLst>
                <a:ext uri="{FF2B5EF4-FFF2-40B4-BE49-F238E27FC236}">
                  <a16:creationId xmlns:a16="http://schemas.microsoft.com/office/drawing/2014/main" id="{9A704A40-D74C-A24D-BE32-BF067056C0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3360"/>
              <a:ext cx="1344" cy="672"/>
              <a:chOff x="816" y="3360"/>
              <a:chExt cx="1344" cy="672"/>
            </a:xfrm>
          </p:grpSpPr>
          <p:sp>
            <p:nvSpPr>
              <p:cNvPr id="8196" name="Oval 4">
                <a:extLst>
                  <a:ext uri="{FF2B5EF4-FFF2-40B4-BE49-F238E27FC236}">
                    <a16:creationId xmlns:a16="http://schemas.microsoft.com/office/drawing/2014/main" id="{B4FD0AE4-9E0D-A843-9FEE-193F71ED4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76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        </a:t>
                </a:r>
              </a:p>
            </p:txBody>
          </p:sp>
          <p:sp>
            <p:nvSpPr>
              <p:cNvPr id="8197" name="Oval 5">
                <a:extLst>
                  <a:ext uri="{FF2B5EF4-FFF2-40B4-BE49-F238E27FC236}">
                    <a16:creationId xmlns:a16="http://schemas.microsoft.com/office/drawing/2014/main" id="{02059526-4530-0E49-BB53-F990543D8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816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             B</a:t>
                </a:r>
              </a:p>
            </p:txBody>
          </p:sp>
        </p:grpSp>
        <p:sp>
          <p:nvSpPr>
            <p:cNvPr id="8199" name="Oval 7">
              <a:extLst>
                <a:ext uri="{FF2B5EF4-FFF2-40B4-BE49-F238E27FC236}">
                  <a16:creationId xmlns:a16="http://schemas.microsoft.com/office/drawing/2014/main" id="{2A8A3132-5361-A948-BB30-62D6EECDB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72"/>
              <a:ext cx="67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  <a:p>
              <a:pPr algn="ctr"/>
              <a:endParaRPr lang="en-US" altLang="en-US"/>
            </a:p>
            <a:p>
              <a:pPr algn="ctr"/>
              <a:endParaRPr lang="en-US" altLang="en-US"/>
            </a:p>
          </p:txBody>
        </p:sp>
      </p:grpSp>
      <p:grpSp>
        <p:nvGrpSpPr>
          <p:cNvPr id="8202" name="Group 10">
            <a:extLst>
              <a:ext uri="{FF2B5EF4-FFF2-40B4-BE49-F238E27FC236}">
                <a16:creationId xmlns:a16="http://schemas.microsoft.com/office/drawing/2014/main" id="{5DB5D1E9-038B-0648-AF27-78E3D83B2A47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2590800"/>
            <a:ext cx="2133600" cy="1066800"/>
            <a:chOff x="816" y="3360"/>
            <a:chExt cx="1344" cy="672"/>
          </a:xfrm>
        </p:grpSpPr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4FB7BE76-60B4-FF44-BF62-F5F4A38FC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360"/>
              <a:ext cx="768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        </a:t>
              </a: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AB90FB5F-BA7C-DD46-BDC5-826BFEBD5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08"/>
              <a:ext cx="81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            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EC5B7A-36CC-5D4D-85BC-55752D62A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41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Inclusion/Exclusion Rule (2 sets)</a:t>
            </a:r>
            <a:r>
              <a:rPr lang="en-US" altLang="en-US" sz="400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BD85661-7D9D-ED43-A5ED-7D93CC58F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How many integers from 1 through 100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	   are multiples of </a:t>
            </a:r>
            <a:r>
              <a:rPr lang="en-US" altLang="en-US" sz="2800">
                <a:solidFill>
                  <a:srgbClr val="009900"/>
                </a:solidFill>
              </a:rPr>
              <a:t>4</a:t>
            </a:r>
            <a:r>
              <a:rPr lang="en-US" altLang="en-US" sz="2800"/>
              <a:t> or multiples of </a:t>
            </a:r>
            <a:r>
              <a:rPr lang="en-US" altLang="en-US" sz="2800">
                <a:solidFill>
                  <a:srgbClr val="009900"/>
                </a:solidFill>
              </a:rPr>
              <a:t>6 </a:t>
            </a:r>
            <a:r>
              <a:rPr lang="en-US" altLang="en-US" sz="2800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Solution:</a:t>
            </a:r>
            <a:r>
              <a:rPr lang="en-US" altLang="en-US" sz="2800"/>
              <a:t> Let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/>
              <a:t>=the set of integers from 1 through 	100 				which are multiples of </a:t>
            </a:r>
            <a:r>
              <a:rPr lang="en-US" altLang="en-US" sz="2800">
                <a:solidFill>
                  <a:srgbClr val="009900"/>
                </a:solidFill>
              </a:rPr>
              <a:t>4</a:t>
            </a:r>
            <a:r>
              <a:rPr lang="en-US" altLang="en-US" sz="280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    </a:t>
            </a:r>
            <a:r>
              <a:rPr lang="en-US" altLang="en-US" sz="2800">
                <a:solidFill>
                  <a:srgbClr val="009900"/>
                </a:solidFill>
              </a:rPr>
              <a:t>B</a:t>
            </a:r>
            <a:r>
              <a:rPr lang="en-US" altLang="en-US" sz="2800"/>
              <a:t> = the set of integers from 1 through 100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		which are multiples of </a:t>
            </a:r>
            <a:r>
              <a:rPr lang="en-US" altLang="en-US" sz="2800">
                <a:solidFill>
                  <a:srgbClr val="009900"/>
                </a:solidFill>
              </a:rPr>
              <a:t>6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  Then we want to find </a:t>
            </a:r>
            <a:r>
              <a:rPr lang="en-US" altLang="en-US" sz="2800" b="1">
                <a:solidFill>
                  <a:srgbClr val="FF0066"/>
                </a:solidFill>
              </a:rPr>
              <a:t>n(A </a:t>
            </a:r>
            <a:r>
              <a:rPr lang="en-US" altLang="en-US" sz="2800" b="1">
                <a:solidFill>
                  <a:srgbClr val="FF0066"/>
                </a:solidFill>
                <a:sym typeface="Symbol" pitchFamily="2" charset="2"/>
              </a:rPr>
              <a:t> B</a:t>
            </a:r>
            <a:r>
              <a:rPr lang="en-US" altLang="en-US" sz="2800" b="1">
                <a:solidFill>
                  <a:srgbClr val="FF0066"/>
                </a:solidFill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  First note that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A  B</a:t>
            </a:r>
            <a:r>
              <a:rPr lang="en-US" altLang="en-US" sz="2800">
                <a:sym typeface="Symbol" pitchFamily="2" charset="2"/>
              </a:rPr>
              <a:t> is the </a:t>
            </a:r>
            <a:r>
              <a:rPr lang="en-US" altLang="en-US" sz="2800"/>
              <a:t>set of integers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from 1 through 100 which are multiples of </a:t>
            </a:r>
            <a:r>
              <a:rPr lang="en-US" altLang="en-US" sz="2800">
                <a:solidFill>
                  <a:srgbClr val="009900"/>
                </a:solidFill>
              </a:rPr>
              <a:t>12</a:t>
            </a:r>
            <a:r>
              <a:rPr lang="en-US" altLang="en-US" sz="2800"/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  </a:t>
            </a:r>
            <a:r>
              <a:rPr lang="en-US" altLang="en-US" sz="2800">
                <a:solidFill>
                  <a:srgbClr val="FF0066"/>
                </a:solidFill>
              </a:rPr>
              <a:t>n(A </a:t>
            </a:r>
            <a:r>
              <a:rPr lang="en-US" altLang="en-US" sz="2800">
                <a:solidFill>
                  <a:srgbClr val="FF0066"/>
                </a:solidFill>
                <a:sym typeface="Symbol" pitchFamily="2" charset="2"/>
              </a:rPr>
              <a:t> B</a:t>
            </a:r>
            <a:r>
              <a:rPr lang="en-US" altLang="en-US" sz="2800">
                <a:solidFill>
                  <a:srgbClr val="FF0066"/>
                </a:solidFill>
              </a:rPr>
              <a:t>)</a:t>
            </a:r>
            <a:r>
              <a:rPr lang="en-US" altLang="en-US" sz="2800"/>
              <a:t> = n(A) + n(B) - </a:t>
            </a:r>
            <a:r>
              <a:rPr lang="en-US" altLang="en-US" sz="2800">
                <a:sym typeface="Symbol" pitchFamily="2" charset="2"/>
              </a:rPr>
              <a:t>n(A  B)  (</a:t>
            </a:r>
            <a:r>
              <a:rPr lang="en-US" altLang="en-US" sz="2400" i="1">
                <a:sym typeface="Symbol" pitchFamily="2" charset="2"/>
              </a:rPr>
              <a:t>by incl./excl. rule</a:t>
            </a:r>
            <a:r>
              <a:rPr lang="en-US" altLang="en-US" sz="2800">
                <a:sym typeface="Symbol" pitchFamily="2" charset="2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	= 25 + 16 – 8 = </a:t>
            </a:r>
            <a:r>
              <a:rPr lang="en-US" altLang="en-US" sz="2800">
                <a:solidFill>
                  <a:srgbClr val="FF0066"/>
                </a:solidFill>
                <a:sym typeface="Symbol" pitchFamily="2" charset="2"/>
              </a:rPr>
              <a:t>33</a:t>
            </a:r>
            <a:r>
              <a:rPr lang="en-US" altLang="en-US" sz="2800">
                <a:sym typeface="Symbol" pitchFamily="2" charset="2"/>
              </a:rPr>
              <a:t>   (</a:t>
            </a:r>
            <a:r>
              <a:rPr lang="en-US" altLang="en-US" sz="2400" i="1">
                <a:sym typeface="Symbol" pitchFamily="2" charset="2"/>
              </a:rPr>
              <a:t>by counting the elements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ym typeface="Symbol" pitchFamily="2" charset="2"/>
              </a:rPr>
              <a:t>								of the three lists</a:t>
            </a:r>
            <a:r>
              <a:rPr lang="en-US" altLang="en-US" sz="2800">
                <a:sym typeface="Symbol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FD81981-6DCC-0643-AA1F-6D12BBFCD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Inclusion/Exclusion Rule (3 sets)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C7BA02-943C-D544-8A09-6E506D518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3 headache drugs – </a:t>
            </a:r>
            <a:r>
              <a:rPr lang="en-US" altLang="en-US" sz="2800">
                <a:solidFill>
                  <a:srgbClr val="009900"/>
                </a:solidFill>
              </a:rPr>
              <a:t>A,B</a:t>
            </a:r>
            <a:r>
              <a:rPr lang="en-US" altLang="en-US" sz="2800"/>
              <a:t>, and </a:t>
            </a:r>
            <a:r>
              <a:rPr lang="en-US" altLang="en-US" sz="2800">
                <a:solidFill>
                  <a:srgbClr val="009900"/>
                </a:solidFill>
              </a:rPr>
              <a:t>C</a:t>
            </a:r>
            <a:r>
              <a:rPr lang="en-US" altLang="en-US" sz="2800"/>
              <a:t> – were tested on 40 subjects. The results of tests: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23 reported relief from drug 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18 reported relief from drug 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31 reported relief from drug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11 reported relief from both drugs A and 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19 reported relief from both drugs A and C;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14 reported relief from both drugs B and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37 reported relief from at least one of the drugs.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Questions: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1)</a:t>
            </a:r>
            <a:r>
              <a:rPr lang="en-US" altLang="en-US" sz="2800"/>
              <a:t> How many people got relief from </a:t>
            </a:r>
            <a:r>
              <a:rPr lang="en-US" altLang="en-US" sz="2800" i="1"/>
              <a:t>none</a:t>
            </a:r>
            <a:r>
              <a:rPr lang="en-US" altLang="en-US" sz="2800"/>
              <a:t> of the drugs?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</a:t>
            </a:r>
            <a:r>
              <a:rPr lang="en-US" altLang="en-US" sz="2800"/>
              <a:t> How many people got relief from </a:t>
            </a:r>
            <a:r>
              <a:rPr lang="en-US" altLang="en-US" sz="2800" i="1"/>
              <a:t>all 3</a:t>
            </a:r>
            <a:r>
              <a:rPr lang="en-US" altLang="en-US" sz="2800"/>
              <a:t> drugs?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3)</a:t>
            </a:r>
            <a:r>
              <a:rPr lang="en-US" altLang="en-US" sz="2800"/>
              <a:t> How many people got relief from </a:t>
            </a:r>
            <a:r>
              <a:rPr lang="en-US" altLang="en-US" sz="2800" i="1"/>
              <a:t>A only</a:t>
            </a:r>
            <a:r>
              <a:rPr lang="en-US" altLang="en-US" sz="2800"/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1546</Words>
  <Application>Microsoft Macintosh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Comic Sans MS</vt:lpstr>
      <vt:lpstr>Wingdings</vt:lpstr>
      <vt:lpstr>Symbol</vt:lpstr>
      <vt:lpstr>Default Design</vt:lpstr>
      <vt:lpstr>Microsoft Equation 3.0</vt:lpstr>
      <vt:lpstr>Counting Techniques:  Permutations of Selected Elements  Addition Rule, Difference Rule, Inclusion/Exclusion Rule</vt:lpstr>
      <vt:lpstr>Permutations of Selected Elements</vt:lpstr>
      <vt:lpstr>How to compute P(n,r)</vt:lpstr>
      <vt:lpstr>Examples of r-permutations</vt:lpstr>
      <vt:lpstr>The Addition Rule</vt:lpstr>
      <vt:lpstr>The Difference Rule</vt:lpstr>
      <vt:lpstr>The Inclusion/Exclusion Rule  for Two or Three Sets</vt:lpstr>
      <vt:lpstr>Example on  Inclusion/Exclusion Rule (2 sets) </vt:lpstr>
      <vt:lpstr>Example on  Inclusion/Exclusion Rule (3 sets)</vt:lpstr>
      <vt:lpstr>Example on  Inclusion/Exclusion Rule (3 sets)</vt:lpstr>
      <vt:lpstr>Example on  Inclusion/Exclusion Rule (3 sets)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Techniques</dc:title>
  <dc:creator>vardges</dc:creator>
  <cp:lastModifiedBy>Melkonian, Vardges</cp:lastModifiedBy>
  <cp:revision>44</cp:revision>
  <dcterms:created xsi:type="dcterms:W3CDTF">2002-10-20T23:10:24Z</dcterms:created>
  <dcterms:modified xsi:type="dcterms:W3CDTF">2021-01-14T03:55:09Z</dcterms:modified>
</cp:coreProperties>
</file>