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82566" autoAdjust="0"/>
  </p:normalViewPr>
  <p:slideViewPr>
    <p:cSldViewPr>
      <p:cViewPr varScale="1">
        <p:scale>
          <a:sx n="85" d="100"/>
          <a:sy n="85" d="100"/>
        </p:scale>
        <p:origin x="1864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88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>
            <a:extLst>
              <a:ext uri="{FF2B5EF4-FFF2-40B4-BE49-F238E27FC236}">
                <a16:creationId xmlns:a16="http://schemas.microsoft.com/office/drawing/2014/main" id="{0ECB8995-08DE-1049-B13F-9DADB6A34B0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r>
              <a:rPr lang="en-US" altLang="en-US"/>
              <a:t>Math 308</a:t>
            </a:r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4E15F58B-5FF3-4A4D-9638-2142C82D3D9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r>
              <a:rPr lang="en-US" altLang="en-US"/>
              <a:t>Sept. 23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5616DC6-C6C4-A44A-B822-A8CF2B80E826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4341" name="Rectangle 5">
            <a:extLst>
              <a:ext uri="{FF2B5EF4-FFF2-40B4-BE49-F238E27FC236}">
                <a16:creationId xmlns:a16="http://schemas.microsoft.com/office/drawing/2014/main" id="{0C5D0FC9-05CC-AD47-A508-0D8DF5C3AA3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028E802-7588-D14E-ACBD-C10EE3D031D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>
            <a:extLst>
              <a:ext uri="{FF2B5EF4-FFF2-40B4-BE49-F238E27FC236}">
                <a16:creationId xmlns:a16="http://schemas.microsoft.com/office/drawing/2014/main" id="{74ACE00F-CE6C-0E40-8DD4-3EEF082D960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DCF9E5AE-7585-9B42-B3F9-E997739D843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8CB7450A-7C43-A344-BBD2-D71AE92B7459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6389" name="Rectangle 5">
            <a:extLst>
              <a:ext uri="{FF2B5EF4-FFF2-40B4-BE49-F238E27FC236}">
                <a16:creationId xmlns:a16="http://schemas.microsoft.com/office/drawing/2014/main" id="{878D5911-29C3-A747-B408-7447151880B2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6390" name="Rectangle 6">
            <a:extLst>
              <a:ext uri="{FF2B5EF4-FFF2-40B4-BE49-F238E27FC236}">
                <a16:creationId xmlns:a16="http://schemas.microsoft.com/office/drawing/2014/main" id="{6A94D66A-8BB3-2149-8B98-AEEB3D081A1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16391" name="Rectangle 7">
            <a:extLst>
              <a:ext uri="{FF2B5EF4-FFF2-40B4-BE49-F238E27FC236}">
                <a16:creationId xmlns:a16="http://schemas.microsoft.com/office/drawing/2014/main" id="{922A1887-60AE-3844-BF9A-B585F164F42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1B7F74A-BEC4-434D-A64F-578D919B4EB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064B69-3590-EE44-934D-D01265B09AE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21AC5C-F43C-7F4D-9CD2-A6A9F6BAE43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4F1F4E-AE97-B74C-81BA-4A13B641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22B99-442B-3149-AA2F-39E1D6873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283E71-2346-B040-9288-044B5F345D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0F3AF1-63D8-9940-A636-0170E23F79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47045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8CB9B3-F4B2-134A-9E92-712B60310A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D2C30D-2CCD-3346-ADA2-D7F5F58901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FE67C9-A070-7A4D-98FA-DE15E3F7C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13BFC7-3E1F-2946-A102-62B77AE74A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316D2B-ADCE-8241-B400-3AF44AD7A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CC6A25-E2D3-854F-BE8B-709138A8889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72483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AC7218E-4EFE-694C-A663-EDC8CFA669C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A896575-4A8D-F44A-86EE-3293E3F2D8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8E8BC-224A-974A-BDF5-BD0857121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0E14A-ED07-A945-8506-DFF05BEF21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716503-A671-A24D-91B1-B04A8846BD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14ADF7-5F95-BB4F-B798-46248112518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3947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95940A-DB0B-CE44-9308-677A1912B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25102-EDD8-A44A-AEE8-2F8D2875C4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CB3CEF-37AB-614D-A24B-5BC051758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762DD8-F249-6B4F-82AC-CD5FEA88B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E9EA9-E847-F54B-9CEC-033535FC0D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C9F4C8-6F76-334F-81E2-995E5F06854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57455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392B14-0427-6749-9D38-7D115A3072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E955EA-66E6-0040-860C-00074CAAB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0015C8-61CA-F748-879D-5AAEE6A85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CE32D4-9BD4-8C46-B70B-2BA4C48A27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B8B58B-DB42-CA48-AD27-FA14848678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966D5-14A3-E04E-9D01-0158B56B4D1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096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5CF29E-8528-7F48-887C-DC602FF48A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3EB913-61C6-C644-A99F-3958867F49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96C5EDD-B2E7-7247-A66A-B9E698AABE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79EC1D-6951-404E-81FE-22D7F7DDC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B5AC9A-5AF1-764C-83D5-984C1D3B4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1F5469-42D1-0840-A5EC-C44F6D0F5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02B324-41FF-C24E-8FEF-86366FC477B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24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52839B-DF5F-F245-8BD5-295CE95586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BAFEB6-C63D-D148-A6BE-358A9C16CE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B8689E-6AB2-7947-B3C8-5CD8E13E577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035E26-D0EA-F246-8C1D-F6AF5163B53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34A66E0-1799-364D-AA0B-3F6C9D65DA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A83BD16-E32B-C041-86DF-4CC4466924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B27757-B5D4-584F-9FA7-8941E5E522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804629E-BA7B-C24B-8BE0-05400D748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E8D5CA-F232-5544-8FFB-CBFF2FDCAD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8138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EAC79-5113-104E-B840-CDF014EAF3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B987C90-A3A0-4C4A-89CB-AE7596C2D2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16121B-6469-954D-A7A2-A052C3B5D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F82006-F758-3B42-B25C-DDC5D63D48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E08531-2657-8344-A938-798AC6D836C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881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B35CB72-0C54-CB46-A185-CBF3FB9750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943AC16-999A-0348-8373-90B174565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3A5243-A3D3-1341-A317-A3B463FC8A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799E10-0E72-254A-9959-2B70CE262AF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28894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A37FF3-2985-554E-BAFB-030F54F153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77C2BD-2DE8-404F-9F46-2492EE2A43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9E6E0F5-D1AE-C944-90E7-0577B94D32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9DC9291-8B50-0C47-BB7C-F73A36CFE3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339650-4176-A64E-901B-7B329A639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7660D14-E9D7-2442-8DF5-767CA67C3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56F297-670B-0647-BB68-F3CE2BA0A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2551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2EA71C-B595-714C-82AD-AB5FB11ACC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0B4050A-2611-4149-9B8F-4E38BB6BD6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08BD6C-DFBC-154A-BA88-A85D4257C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6590D9-B25C-1D4F-B67D-7225FE6242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5C6F3D-11C8-F04A-8212-591B583024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0CEA7F-B7BF-C14C-B084-677928EC19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429F6F-2C00-1645-8535-11F2711D42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90825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88A15E6B-0E1D-3B41-81C3-947CB9D3A7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90E50D19-E665-6E45-96F3-CA1904F3392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8967159F-849A-854D-8071-67471BCDB15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1FF210C-D052-4640-A9A3-E035DEB6EDC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CF380C26-9083-9645-A2BB-0BCD1C59F57A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0F0D53-F33F-7F4D-BAC8-A6D8EC392064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3.bin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A3C303C-04EE-CC40-97F9-2781A26178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4C8967-8E68-F846-BCE8-5D78F39C219A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2050" name="Rectangle 2">
            <a:extLst>
              <a:ext uri="{FF2B5EF4-FFF2-40B4-BE49-F238E27FC236}">
                <a16:creationId xmlns:a16="http://schemas.microsoft.com/office/drawing/2014/main" id="{FFC30C54-67B3-C74E-BB34-E9E85E7086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130425"/>
            <a:ext cx="9144000" cy="1470025"/>
          </a:xfrm>
        </p:spPr>
        <p:txBody>
          <a:bodyPr anchor="ctr"/>
          <a:lstStyle/>
          <a:p>
            <a:r>
              <a:rPr lang="en-US" altLang="en-US" sz="5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Counting Techniques:</a:t>
            </a:r>
            <a:br>
              <a:rPr lang="en-US" altLang="en-US" sz="5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5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r-combinations with </a:t>
            </a:r>
            <a:br>
              <a:rPr lang="en-US" altLang="en-US" sz="5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5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		repetition allowed,</a:t>
            </a:r>
            <a:br>
              <a:rPr lang="en-US" altLang="en-US" sz="5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5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Binomial theorem</a:t>
            </a:r>
            <a:br>
              <a:rPr lang="en-US" altLang="en-US" sz="54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endParaRPr lang="en-US" altLang="en-US" sz="5400">
              <a:solidFill>
                <a:srgbClr val="6633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omic Sans MS" panose="030F0902030302020204" pitchFamily="66" charset="0"/>
            </a:endParaRP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ADD021E1-1EA8-8D43-A796-30A7DBFD060B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altLang="en-US" sz="320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67723914-02F2-8E48-B010-77BA835EF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CC37F5-17B1-A046-B091-60250DFBE18F}" type="slidenum">
              <a:rPr lang="en-US" altLang="en-US"/>
              <a:pPr/>
              <a:t>10</a:t>
            </a:fld>
            <a:endParaRPr lang="en-US" altLang="en-US"/>
          </a:p>
        </p:txBody>
      </p:sp>
      <p:sp>
        <p:nvSpPr>
          <p:cNvPr id="21506" name="Rectangle 2">
            <a:extLst>
              <a:ext uri="{FF2B5EF4-FFF2-40B4-BE49-F238E27FC236}">
                <a16:creationId xmlns:a16="http://schemas.microsoft.com/office/drawing/2014/main" id="{5B21E494-81CA-284E-B32B-C415EB3B814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Binomial Theorem</a:t>
            </a:r>
          </a:p>
        </p:txBody>
      </p:sp>
      <p:sp>
        <p:nvSpPr>
          <p:cNvPr id="21507" name="Rectangle 3">
            <a:extLst>
              <a:ext uri="{FF2B5EF4-FFF2-40B4-BE49-F238E27FC236}">
                <a16:creationId xmlns:a16="http://schemas.microsoft.com/office/drawing/2014/main" id="{14705265-28B8-4446-9ACE-7796112D0D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95400"/>
            <a:ext cx="9144000" cy="5562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/>
              <a:t>Proof(cont.):</a:t>
            </a:r>
            <a:r>
              <a:rPr lang="en-US" altLang="en-US" sz="2800"/>
              <a:t> For each </a:t>
            </a:r>
            <a:r>
              <a:rPr lang="en-US" altLang="en-US" sz="2800" i="1"/>
              <a:t>k=0,1,…, n</a:t>
            </a:r>
            <a:r>
              <a:rPr lang="en-US" altLang="en-US" sz="2800"/>
              <a:t>, </a:t>
            </a:r>
          </a:p>
          <a:p>
            <a:pPr>
              <a:buFontTx/>
              <a:buNone/>
            </a:pPr>
            <a:r>
              <a:rPr lang="en-US" altLang="en-US" sz="2800"/>
              <a:t>	  the product </a:t>
            </a:r>
            <a:r>
              <a:rPr lang="en-US" altLang="en-US" sz="2800" b="1">
                <a:solidFill>
                  <a:schemeClr val="accent2"/>
                </a:solidFill>
              </a:rPr>
              <a:t>a</a:t>
            </a:r>
            <a:r>
              <a:rPr lang="en-US" altLang="en-US" sz="2800" b="1" baseline="30000">
                <a:solidFill>
                  <a:schemeClr val="accent2"/>
                </a:solidFill>
              </a:rPr>
              <a:t>n-k</a:t>
            </a:r>
            <a:r>
              <a:rPr lang="en-US" altLang="en-US" sz="2800" b="1">
                <a:solidFill>
                  <a:schemeClr val="accent2"/>
                </a:solidFill>
              </a:rPr>
              <a:t>b</a:t>
            </a:r>
            <a:r>
              <a:rPr lang="en-US" altLang="en-US" sz="2800" b="1" baseline="30000">
                <a:solidFill>
                  <a:schemeClr val="accent2"/>
                </a:solidFill>
              </a:rPr>
              <a:t>k</a:t>
            </a:r>
            <a:r>
              <a:rPr lang="en-US" altLang="en-US" sz="2800" baseline="30000"/>
              <a:t> </a:t>
            </a:r>
            <a:r>
              <a:rPr lang="en-US" altLang="en-US" sz="2800"/>
              <a:t>occurs as a term in the sum</a:t>
            </a:r>
          </a:p>
          <a:p>
            <a:pPr>
              <a:buFontTx/>
              <a:buNone/>
            </a:pPr>
            <a:r>
              <a:rPr lang="en-US" altLang="en-US" sz="2800"/>
              <a:t>		the same number of times </a:t>
            </a:r>
          </a:p>
          <a:p>
            <a:pPr>
              <a:buFontTx/>
              <a:buNone/>
            </a:pPr>
            <a:r>
              <a:rPr lang="en-US" altLang="en-US" sz="2800"/>
              <a:t>	  as the number of ways to choose </a:t>
            </a:r>
            <a:r>
              <a:rPr lang="en-US" altLang="en-US" sz="2800" i="1">
                <a:solidFill>
                  <a:srgbClr val="663300"/>
                </a:solidFill>
              </a:rPr>
              <a:t>k positions for b’s</a:t>
            </a:r>
            <a:r>
              <a:rPr lang="en-US" altLang="en-US" sz="2800"/>
              <a:t>.</a:t>
            </a:r>
          </a:p>
          <a:p>
            <a:pPr>
              <a:buFontTx/>
              <a:buNone/>
            </a:pPr>
            <a:r>
              <a:rPr lang="en-US" altLang="en-US" sz="2800"/>
              <a:t>	But this number is C(n,k).</a:t>
            </a:r>
          </a:p>
          <a:p>
            <a:pPr>
              <a:buFontTx/>
              <a:buNone/>
            </a:pPr>
            <a:r>
              <a:rPr lang="en-US" altLang="en-US" sz="2800"/>
              <a:t>	Thus, the coefficient of a</a:t>
            </a:r>
            <a:r>
              <a:rPr lang="en-US" altLang="en-US" sz="2800" baseline="30000"/>
              <a:t>n-k</a:t>
            </a:r>
            <a:r>
              <a:rPr lang="en-US" altLang="en-US" sz="2800"/>
              <a:t>b</a:t>
            </a:r>
            <a:r>
              <a:rPr lang="en-US" altLang="en-US" sz="2800" baseline="30000"/>
              <a:t>k </a:t>
            </a:r>
            <a:r>
              <a:rPr lang="en-US" altLang="en-US" sz="2800"/>
              <a:t>is </a:t>
            </a:r>
            <a:r>
              <a:rPr lang="en-US" altLang="en-US" sz="2800" b="1">
                <a:solidFill>
                  <a:schemeClr val="accent2"/>
                </a:solidFill>
              </a:rPr>
              <a:t>C(n,k) .</a:t>
            </a:r>
            <a:r>
              <a:rPr lang="en-US" altLang="en-US" sz="2800"/>
              <a:t>	 </a:t>
            </a:r>
            <a:r>
              <a:rPr lang="en-US" altLang="en-US" sz="3600">
                <a:solidFill>
                  <a:schemeClr val="accent2"/>
                </a:solidFill>
                <a:cs typeface="Arial" panose="020B0604020202020204" pitchFamily="34" charset="0"/>
                <a:sym typeface="Symbol" pitchFamily="2" charset="2"/>
              </a:rPr>
              <a:t>■</a:t>
            </a:r>
            <a:r>
              <a:rPr lang="en-US" altLang="en-US" sz="2800"/>
              <a:t> 	</a:t>
            </a:r>
          </a:p>
          <a:p>
            <a:pPr>
              <a:buFontTx/>
              <a:buNone/>
            </a:pPr>
            <a:r>
              <a:rPr lang="en-US" altLang="en-US" sz="2800"/>
              <a:t>	</a:t>
            </a:r>
          </a:p>
          <a:p>
            <a:pPr>
              <a:buFontTx/>
              <a:buNone/>
            </a:pPr>
            <a:r>
              <a:rPr lang="en-US" altLang="en-US" sz="2800"/>
              <a:t>Examples:  (a+b)</a:t>
            </a:r>
            <a:r>
              <a:rPr lang="en-US" altLang="en-US" sz="2800" baseline="30000"/>
              <a:t>2 </a:t>
            </a:r>
            <a:r>
              <a:rPr lang="en-US" altLang="en-US" sz="2800"/>
              <a:t>= a</a:t>
            </a:r>
            <a:r>
              <a:rPr lang="en-US" altLang="en-US" sz="2800" baseline="30000"/>
              <a:t>2</a:t>
            </a:r>
            <a:r>
              <a:rPr lang="en-US" altLang="en-US" sz="2800"/>
              <a:t>+C(2,1)</a:t>
            </a:r>
            <a:r>
              <a:rPr lang="en-US" altLang="en-US" sz="2800">
                <a:cs typeface="Arial" panose="020B0604020202020204" pitchFamily="34" charset="0"/>
              </a:rPr>
              <a:t>∙</a:t>
            </a:r>
            <a:r>
              <a:rPr lang="en-US" altLang="en-US" sz="2800"/>
              <a:t>ab+b</a:t>
            </a:r>
            <a:r>
              <a:rPr lang="en-US" altLang="en-US" sz="2800" baseline="30000"/>
              <a:t>2 </a:t>
            </a:r>
            <a:r>
              <a:rPr lang="en-US" altLang="en-US" sz="2800"/>
              <a:t>= a</a:t>
            </a:r>
            <a:r>
              <a:rPr lang="en-US" altLang="en-US" sz="2800" baseline="30000"/>
              <a:t>2</a:t>
            </a:r>
            <a:r>
              <a:rPr lang="en-US" altLang="en-US" sz="2800"/>
              <a:t>+2</a:t>
            </a:r>
            <a:r>
              <a:rPr lang="en-US" altLang="en-US" sz="2800">
                <a:cs typeface="Arial" panose="020B0604020202020204" pitchFamily="34" charset="0"/>
              </a:rPr>
              <a:t>∙</a:t>
            </a:r>
            <a:r>
              <a:rPr lang="en-US" altLang="en-US" sz="2800"/>
              <a:t>ab+b</a:t>
            </a:r>
            <a:r>
              <a:rPr lang="en-US" altLang="en-US" sz="2800" baseline="30000"/>
              <a:t>2 </a:t>
            </a:r>
          </a:p>
          <a:p>
            <a:pPr>
              <a:buFontTx/>
              <a:buNone/>
            </a:pPr>
            <a:r>
              <a:rPr lang="en-US" altLang="en-US" sz="2800" baseline="30000"/>
              <a:t>			 </a:t>
            </a:r>
            <a:r>
              <a:rPr lang="en-US" altLang="en-US" sz="2800"/>
              <a:t>(a+b)</a:t>
            </a:r>
            <a:r>
              <a:rPr lang="en-US" altLang="en-US" sz="2800" baseline="30000"/>
              <a:t>3 </a:t>
            </a:r>
            <a:r>
              <a:rPr lang="en-US" altLang="en-US" sz="2800"/>
              <a:t>= a</a:t>
            </a:r>
            <a:r>
              <a:rPr lang="en-US" altLang="en-US" sz="2800" baseline="30000"/>
              <a:t>3</a:t>
            </a:r>
            <a:r>
              <a:rPr lang="en-US" altLang="en-US" sz="2800"/>
              <a:t>+C(3,1)</a:t>
            </a:r>
            <a:r>
              <a:rPr lang="en-US" altLang="en-US" sz="2800">
                <a:cs typeface="Arial" panose="020B0604020202020204" pitchFamily="34" charset="0"/>
              </a:rPr>
              <a:t>∙</a:t>
            </a:r>
            <a:r>
              <a:rPr lang="en-US" altLang="en-US" sz="2800"/>
              <a:t>a</a:t>
            </a:r>
            <a:r>
              <a:rPr lang="en-US" altLang="en-US" sz="2800" baseline="30000"/>
              <a:t>2</a:t>
            </a:r>
            <a:r>
              <a:rPr lang="en-US" altLang="en-US" sz="2800"/>
              <a:t>b+C(3,2)</a:t>
            </a:r>
            <a:r>
              <a:rPr lang="en-US" altLang="en-US" sz="2800">
                <a:cs typeface="Arial" panose="020B0604020202020204" pitchFamily="34" charset="0"/>
              </a:rPr>
              <a:t>∙</a:t>
            </a:r>
            <a:r>
              <a:rPr lang="en-US" altLang="en-US" sz="2800"/>
              <a:t>ab</a:t>
            </a:r>
            <a:r>
              <a:rPr lang="en-US" altLang="en-US" sz="2800" baseline="30000"/>
              <a:t>2</a:t>
            </a:r>
            <a:r>
              <a:rPr lang="en-US" altLang="en-US" sz="2800"/>
              <a:t>+b</a:t>
            </a:r>
            <a:r>
              <a:rPr lang="en-US" altLang="en-US" sz="2800" baseline="30000"/>
              <a:t>3 </a:t>
            </a:r>
          </a:p>
          <a:p>
            <a:pPr>
              <a:buFontTx/>
              <a:buNone/>
            </a:pPr>
            <a:r>
              <a:rPr lang="en-US" altLang="en-US" sz="2800" baseline="30000"/>
              <a:t>				</a:t>
            </a:r>
            <a:r>
              <a:rPr lang="en-US" altLang="en-US" sz="2800"/>
              <a:t>   = a</a:t>
            </a:r>
            <a:r>
              <a:rPr lang="en-US" altLang="en-US" sz="2800" baseline="30000"/>
              <a:t>3</a:t>
            </a:r>
            <a:r>
              <a:rPr lang="en-US" altLang="en-US" sz="2800"/>
              <a:t>+3</a:t>
            </a:r>
            <a:r>
              <a:rPr lang="en-US" altLang="en-US" sz="2800">
                <a:cs typeface="Arial" panose="020B0604020202020204" pitchFamily="34" charset="0"/>
              </a:rPr>
              <a:t>∙</a:t>
            </a:r>
            <a:r>
              <a:rPr lang="en-US" altLang="en-US" sz="2800"/>
              <a:t>a</a:t>
            </a:r>
            <a:r>
              <a:rPr lang="en-US" altLang="en-US" sz="2800" baseline="30000"/>
              <a:t>2</a:t>
            </a:r>
            <a:r>
              <a:rPr lang="en-US" altLang="en-US" sz="2800"/>
              <a:t>b+3</a:t>
            </a:r>
            <a:r>
              <a:rPr lang="en-US" altLang="en-US" sz="2800">
                <a:cs typeface="Arial" panose="020B0604020202020204" pitchFamily="34" charset="0"/>
              </a:rPr>
              <a:t>∙</a:t>
            </a:r>
            <a:r>
              <a:rPr lang="en-US" altLang="en-US" sz="2800"/>
              <a:t>ab</a:t>
            </a:r>
            <a:r>
              <a:rPr lang="en-US" altLang="en-US" sz="2800" baseline="30000"/>
              <a:t>2</a:t>
            </a:r>
            <a:r>
              <a:rPr lang="en-US" altLang="en-US" sz="2800"/>
              <a:t>+b</a:t>
            </a:r>
            <a:r>
              <a:rPr lang="en-US" altLang="en-US" sz="2800" baseline="30000"/>
              <a:t>3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F0529F4-F537-E445-8F20-03C447D74E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8BC5AD-2969-DC4F-BD41-4A7A83FE367E}" type="slidenum">
              <a:rPr lang="en-US" altLang="en-US"/>
              <a:pPr/>
              <a:t>11</a:t>
            </a:fld>
            <a:endParaRPr lang="en-US" altLang="en-US"/>
          </a:p>
        </p:txBody>
      </p:sp>
      <p:sp>
        <p:nvSpPr>
          <p:cNvPr id="22530" name="Rectangle 2">
            <a:extLst>
              <a:ext uri="{FF2B5EF4-FFF2-40B4-BE49-F238E27FC236}">
                <a16:creationId xmlns:a16="http://schemas.microsoft.com/office/drawing/2014/main" id="{9C400437-8F44-EC4D-B381-952E0CF2E09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Using the Binomial Theorem</a:t>
            </a:r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B0E7424-6E56-E947-B93E-1D36DE4B9D7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r>
              <a:rPr lang="en-US" altLang="en-US" b="1">
                <a:solidFill>
                  <a:schemeClr val="accent2"/>
                </a:solidFill>
              </a:rPr>
              <a:t>Question:</a:t>
            </a:r>
            <a:r>
              <a:rPr lang="en-US" altLang="en-US"/>
              <a:t> Which number is larger:</a:t>
            </a:r>
          </a:p>
          <a:p>
            <a:pPr>
              <a:buFontTx/>
              <a:buNone/>
            </a:pPr>
            <a:r>
              <a:rPr lang="en-US" altLang="en-US"/>
              <a:t>					(1.2)</a:t>
            </a:r>
            <a:r>
              <a:rPr lang="en-US" altLang="en-US" baseline="30000"/>
              <a:t>4,000</a:t>
            </a:r>
            <a:r>
              <a:rPr lang="en-US" altLang="en-US"/>
              <a:t> or 800 ?</a:t>
            </a:r>
          </a:p>
          <a:p>
            <a:r>
              <a:rPr lang="en-US" altLang="en-US" b="1">
                <a:solidFill>
                  <a:schemeClr val="accent2"/>
                </a:solidFill>
              </a:rPr>
              <a:t>Solution:</a:t>
            </a:r>
            <a:r>
              <a:rPr lang="en-US" altLang="en-US"/>
              <a:t> By the binomial theorem,</a:t>
            </a:r>
          </a:p>
          <a:p>
            <a:pPr>
              <a:buFontTx/>
              <a:buNone/>
            </a:pPr>
            <a:r>
              <a:rPr lang="en-US" altLang="en-US"/>
              <a:t>(1.2)</a:t>
            </a:r>
            <a:r>
              <a:rPr lang="en-US" altLang="en-US" baseline="30000"/>
              <a:t>4,000 </a:t>
            </a:r>
            <a:r>
              <a:rPr lang="en-US" altLang="en-US"/>
              <a:t>= (1+.2)</a:t>
            </a:r>
            <a:r>
              <a:rPr lang="en-US" altLang="en-US" baseline="30000"/>
              <a:t>4,000 </a:t>
            </a:r>
          </a:p>
          <a:p>
            <a:pPr>
              <a:buFontTx/>
              <a:buNone/>
            </a:pPr>
            <a:r>
              <a:rPr lang="en-US" altLang="en-US" baseline="30000"/>
              <a:t>	</a:t>
            </a:r>
            <a:r>
              <a:rPr lang="en-US" altLang="en-US"/>
              <a:t>=</a:t>
            </a:r>
            <a:r>
              <a:rPr lang="en-US" altLang="en-US" baseline="30000"/>
              <a:t> </a:t>
            </a:r>
            <a:r>
              <a:rPr lang="en-US" altLang="en-US"/>
              <a:t>1</a:t>
            </a:r>
            <a:r>
              <a:rPr lang="en-US" altLang="en-US" baseline="30000"/>
              <a:t>4000</a:t>
            </a:r>
            <a:r>
              <a:rPr lang="en-US" altLang="en-US"/>
              <a:t> + C(4000, 1)</a:t>
            </a:r>
            <a:r>
              <a:rPr lang="en-US" altLang="en-US">
                <a:cs typeface="Arial" panose="020B0604020202020204" pitchFamily="34" charset="0"/>
              </a:rPr>
              <a:t>∙1</a:t>
            </a:r>
            <a:r>
              <a:rPr lang="en-US" altLang="en-US" baseline="30000">
                <a:cs typeface="Arial" panose="020B0604020202020204" pitchFamily="34" charset="0"/>
              </a:rPr>
              <a:t>3999</a:t>
            </a:r>
            <a:r>
              <a:rPr lang="en-US" altLang="en-US">
                <a:cs typeface="Arial" panose="020B0604020202020204" pitchFamily="34" charset="0"/>
              </a:rPr>
              <a:t>∙.2 </a:t>
            </a: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					+ other positive terms</a:t>
            </a: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  <a:r>
              <a:rPr lang="en-US" altLang="en-US"/>
              <a:t>=</a:t>
            </a:r>
            <a:r>
              <a:rPr lang="en-US" altLang="en-US" baseline="30000"/>
              <a:t> </a:t>
            </a:r>
            <a:r>
              <a:rPr lang="en-US" altLang="en-US"/>
              <a:t>1 + 4000</a:t>
            </a:r>
            <a:r>
              <a:rPr lang="en-US" altLang="en-US">
                <a:cs typeface="Arial" panose="020B0604020202020204" pitchFamily="34" charset="0"/>
              </a:rPr>
              <a:t>∙1∙.2 + other positive terms</a:t>
            </a:r>
          </a:p>
          <a:p>
            <a:pPr>
              <a:buFontTx/>
              <a:buNone/>
            </a:pPr>
            <a:r>
              <a:rPr lang="en-US" altLang="en-US">
                <a:cs typeface="Arial" panose="020B0604020202020204" pitchFamily="34" charset="0"/>
              </a:rPr>
              <a:t>	</a:t>
            </a:r>
            <a:r>
              <a:rPr lang="en-US" altLang="en-US"/>
              <a:t>=</a:t>
            </a:r>
            <a:r>
              <a:rPr lang="en-US" altLang="en-US" baseline="30000"/>
              <a:t> </a:t>
            </a:r>
            <a:r>
              <a:rPr lang="en-US" altLang="en-US"/>
              <a:t>1 + 800</a:t>
            </a:r>
            <a:r>
              <a:rPr lang="en-US" altLang="en-US">
                <a:cs typeface="Arial" panose="020B0604020202020204" pitchFamily="34" charset="0"/>
              </a:rPr>
              <a:t> + other positive terms  &gt;  800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F309688-4B6B-9F4A-81B0-52542BD503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651788-E8E7-EB45-A74C-206440A1A7FD}" type="slidenum">
              <a:rPr lang="en-US" altLang="en-US"/>
              <a:pPr/>
              <a:t>12</a:t>
            </a:fld>
            <a:endParaRPr lang="en-US" altLang="en-US"/>
          </a:p>
        </p:txBody>
      </p:sp>
      <p:sp>
        <p:nvSpPr>
          <p:cNvPr id="23554" name="Rectangle 2">
            <a:extLst>
              <a:ext uri="{FF2B5EF4-FFF2-40B4-BE49-F238E27FC236}">
                <a16:creationId xmlns:a16="http://schemas.microsoft.com/office/drawing/2014/main" id="{EB396695-8954-AB46-8D37-4266ED7E3B5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Using the Binomial Theorem</a:t>
            </a:r>
          </a:p>
        </p:txBody>
      </p:sp>
      <p:sp>
        <p:nvSpPr>
          <p:cNvPr id="23555" name="Rectangle 3">
            <a:extLst>
              <a:ext uri="{FF2B5EF4-FFF2-40B4-BE49-F238E27FC236}">
                <a16:creationId xmlns:a16="http://schemas.microsoft.com/office/drawing/2014/main" id="{701109FF-AC0C-774E-B6A0-B1C25B5DF9B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endParaRPr lang="en-US" altLang="en-US">
              <a:cs typeface="Arial" panose="020B0604020202020204" pitchFamily="34" charset="0"/>
            </a:endParaRPr>
          </a:p>
        </p:txBody>
      </p:sp>
      <p:graphicFrame>
        <p:nvGraphicFramePr>
          <p:cNvPr id="23556" name="Object 4">
            <a:extLst>
              <a:ext uri="{FF2B5EF4-FFF2-40B4-BE49-F238E27FC236}">
                <a16:creationId xmlns:a16="http://schemas.microsoft.com/office/drawing/2014/main" id="{E90EBCCD-6EC1-9E42-B08B-D013C76C92F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828800"/>
          <a:ext cx="9144000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57" name="Equation" r:id="rId3" imgW="65824100" imgH="25158700" progId="Equation.3">
                  <p:embed/>
                </p:oleObj>
              </mc:Choice>
              <mc:Fallback>
                <p:oleObj name="Equation" r:id="rId3" imgW="65824100" imgH="251587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828800"/>
                        <a:ext cx="9144000" cy="3505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DA77C52-B958-4B4A-B24A-03C711AD34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68915-BAF3-7148-8CAE-33CF6AF2657D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074" name="Rectangle 2">
            <a:extLst>
              <a:ext uri="{FF2B5EF4-FFF2-40B4-BE49-F238E27FC236}">
                <a16:creationId xmlns:a16="http://schemas.microsoft.com/office/drawing/2014/main" id="{F387D9E8-7C96-EE40-8D3E-0F0E76A563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8382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Number of iterations of a nested loop</a:t>
            </a:r>
            <a:b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(First Situation)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371CA062-DA8D-354F-9C9F-B45979F5D4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400"/>
              <a:t>Consider the following nested loop: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 </a:t>
            </a:r>
            <a:r>
              <a:rPr lang="en-US" altLang="en-US" sz="2400" b="1"/>
              <a:t>for</a:t>
            </a:r>
            <a:r>
              <a:rPr lang="en-US" altLang="en-US" sz="2400"/>
              <a:t> i:=1 to n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</a:t>
            </a:r>
            <a:r>
              <a:rPr lang="en-US" altLang="en-US" sz="2400" b="1"/>
              <a:t>for</a:t>
            </a:r>
            <a:r>
              <a:rPr lang="en-US" altLang="en-US" sz="2400"/>
              <a:t> j:=1 to i-1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	</a:t>
            </a:r>
            <a:r>
              <a:rPr lang="en-US" altLang="en-US" sz="2400" b="1"/>
              <a:t>for</a:t>
            </a:r>
            <a:r>
              <a:rPr lang="en-US" altLang="en-US" sz="2400"/>
              <a:t> k:=1 to j-1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		</a:t>
            </a:r>
            <a:r>
              <a:rPr lang="en-US" altLang="en-US" sz="2400" i="1"/>
              <a:t>[ Statements]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			</a:t>
            </a:r>
            <a:r>
              <a:rPr lang="en-US" altLang="en-US" sz="2400" b="1"/>
              <a:t>next</a:t>
            </a:r>
            <a:r>
              <a:rPr lang="en-US" altLang="en-US" sz="2400"/>
              <a:t> k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 b="1"/>
              <a:t>		next</a:t>
            </a:r>
            <a:r>
              <a:rPr lang="en-US" altLang="en-US" sz="2400"/>
              <a:t> j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en-US" altLang="en-US" sz="2400"/>
              <a:t> </a:t>
            </a:r>
            <a:r>
              <a:rPr lang="en-US" altLang="en-US" sz="2400" b="1"/>
              <a:t>next</a:t>
            </a:r>
            <a:r>
              <a:rPr lang="en-US" altLang="en-US" sz="2400"/>
              <a:t> i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400">
                <a:solidFill>
                  <a:schemeClr val="accent2"/>
                </a:solidFill>
              </a:rPr>
              <a:t>Question:</a:t>
            </a:r>
            <a:r>
              <a:rPr lang="en-US" altLang="en-US" sz="2400"/>
              <a:t> How many times the statements in the innermost 						loop will be executed?</a:t>
            </a:r>
          </a:p>
          <a:p>
            <a:pPr>
              <a:lnSpc>
                <a:spcPct val="80000"/>
              </a:lnSpc>
              <a:buFont typeface="Wingdings" pitchFamily="2" charset="2"/>
              <a:buChar char="Ø"/>
            </a:pPr>
            <a:r>
              <a:rPr lang="en-US" altLang="en-US" sz="2400">
                <a:solidFill>
                  <a:schemeClr val="accent2"/>
                </a:solidFill>
              </a:rPr>
              <a:t>Solution:</a:t>
            </a:r>
            <a:r>
              <a:rPr lang="en-US" altLang="en-US" sz="2400"/>
              <a:t> Each iteration corresponds to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/>
              <a:t>				a triple of integers </a:t>
            </a:r>
            <a:r>
              <a:rPr lang="en-US" altLang="en-US" sz="2400">
                <a:solidFill>
                  <a:srgbClr val="663300"/>
                </a:solidFill>
              </a:rPr>
              <a:t>(i, j, k)</a:t>
            </a:r>
            <a:r>
              <a:rPr lang="en-US" altLang="en-US" sz="2400"/>
              <a:t> where </a:t>
            </a:r>
            <a:r>
              <a:rPr lang="en-US" altLang="en-US" sz="2400">
                <a:solidFill>
                  <a:srgbClr val="663300"/>
                </a:solidFill>
              </a:rPr>
              <a:t>i &gt; j &gt; k</a:t>
            </a:r>
            <a:r>
              <a:rPr lang="en-US" altLang="en-US" sz="2400"/>
              <a:t> 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/>
              <a:t>		The set of all this kind of triples corresponds to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/>
              <a:t>					all </a:t>
            </a:r>
            <a:r>
              <a:rPr lang="en-US" altLang="en-US" sz="2400" b="1">
                <a:solidFill>
                  <a:srgbClr val="663300"/>
                </a:solidFill>
              </a:rPr>
              <a:t>3</a:t>
            </a:r>
            <a:r>
              <a:rPr lang="en-US" altLang="en-US" sz="2400"/>
              <a:t>-combinations of </a:t>
            </a:r>
            <a:r>
              <a:rPr lang="en-US" altLang="en-US" sz="2400">
                <a:solidFill>
                  <a:srgbClr val="663300"/>
                </a:solidFill>
              </a:rPr>
              <a:t>{1, …, n}</a:t>
            </a:r>
            <a:r>
              <a:rPr lang="en-US" altLang="en-US" sz="2400"/>
              <a:t> . </a:t>
            </a:r>
          </a:p>
          <a:p>
            <a:pPr>
              <a:lnSpc>
                <a:spcPct val="80000"/>
              </a:lnSpc>
              <a:buFont typeface="Wingdings" pitchFamily="2" charset="2"/>
              <a:buNone/>
            </a:pPr>
            <a:r>
              <a:rPr lang="en-US" altLang="en-US" sz="2400"/>
              <a:t>		Thus, the total number of iterations is </a:t>
            </a:r>
            <a:r>
              <a:rPr lang="en-US" altLang="en-US" sz="2400" b="1">
                <a:solidFill>
                  <a:schemeClr val="accent2"/>
                </a:solidFill>
              </a:rPr>
              <a:t>C(n,3)</a:t>
            </a:r>
            <a:r>
              <a:rPr lang="en-US" altLang="en-US" sz="2400">
                <a:solidFill>
                  <a:schemeClr val="accent2"/>
                </a:solidFill>
              </a:rPr>
              <a:t> </a:t>
            </a:r>
            <a:r>
              <a:rPr lang="en-US" altLang="en-US" sz="2400"/>
              <a:t>.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2B287D28-2543-8044-94FD-13853BAE1A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BF751F-F1EE-604E-A5FF-65B461303024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5122" name="Rectangle 2">
            <a:extLst>
              <a:ext uri="{FF2B5EF4-FFF2-40B4-BE49-F238E27FC236}">
                <a16:creationId xmlns:a16="http://schemas.microsoft.com/office/drawing/2014/main" id="{17505745-A275-5348-AEB3-B3916DDB471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8686800" cy="8382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Number of iterations of a nested loop</a:t>
            </a:r>
            <a:b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(Second Situation)</a:t>
            </a:r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62EDDBC8-AC18-1448-B770-C23DDB686FD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914400"/>
            <a:ext cx="9144000" cy="5943600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/>
              <a:t>Consider the following nested loop: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 </a:t>
            </a:r>
            <a:r>
              <a:rPr lang="en-US" altLang="en-US" sz="2400" b="1"/>
              <a:t>for</a:t>
            </a:r>
            <a:r>
              <a:rPr lang="en-US" altLang="en-US" sz="2400"/>
              <a:t> i:=1 to 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</a:t>
            </a:r>
            <a:r>
              <a:rPr lang="en-US" altLang="en-US" sz="2400" b="1"/>
              <a:t>for</a:t>
            </a:r>
            <a:r>
              <a:rPr lang="en-US" altLang="en-US" sz="2400"/>
              <a:t> j:=1 to i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</a:t>
            </a:r>
            <a:r>
              <a:rPr lang="en-US" altLang="en-US" sz="2400" b="1"/>
              <a:t>for</a:t>
            </a:r>
            <a:r>
              <a:rPr lang="en-US" altLang="en-US" sz="2400"/>
              <a:t> k:=1 to 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	</a:t>
            </a:r>
            <a:r>
              <a:rPr lang="en-US" altLang="en-US" sz="2400" i="1"/>
              <a:t>[ Statements]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			</a:t>
            </a:r>
            <a:r>
              <a:rPr lang="en-US" altLang="en-US" sz="2400" b="1"/>
              <a:t>next</a:t>
            </a:r>
            <a:r>
              <a:rPr lang="en-US" altLang="en-US" sz="2400"/>
              <a:t> k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 b="1"/>
              <a:t>		next</a:t>
            </a:r>
            <a:r>
              <a:rPr lang="en-US" altLang="en-US" sz="2400"/>
              <a:t> j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2400"/>
              <a:t> </a:t>
            </a:r>
            <a:r>
              <a:rPr lang="en-US" altLang="en-US" sz="2400" b="1"/>
              <a:t>next</a:t>
            </a:r>
            <a:r>
              <a:rPr lang="en-US" altLang="en-US" sz="2400"/>
              <a:t> i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solidFill>
                  <a:schemeClr val="accent2"/>
                </a:solidFill>
              </a:rPr>
              <a:t>Question:</a:t>
            </a:r>
            <a:r>
              <a:rPr lang="en-US" altLang="en-US" sz="2400"/>
              <a:t> How many times the statements in the innermost 						loop will be executed?</a:t>
            </a:r>
          </a:p>
          <a:p>
            <a:pPr>
              <a:lnSpc>
                <a:spcPct val="90000"/>
              </a:lnSpc>
              <a:buFont typeface="Wingdings" pitchFamily="2" charset="2"/>
              <a:buChar char="Ø"/>
            </a:pPr>
            <a:r>
              <a:rPr lang="en-US" altLang="en-US" sz="2400">
                <a:solidFill>
                  <a:schemeClr val="accent2"/>
                </a:solidFill>
              </a:rPr>
              <a:t>Solution:</a:t>
            </a:r>
            <a:r>
              <a:rPr lang="en-US" altLang="en-US" sz="2400"/>
              <a:t> Each iteration corresponds to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				a triple of integers </a:t>
            </a:r>
            <a:r>
              <a:rPr lang="en-US" altLang="en-US" sz="2400">
                <a:solidFill>
                  <a:srgbClr val="663300"/>
                </a:solidFill>
              </a:rPr>
              <a:t>(i, j, k)</a:t>
            </a:r>
            <a:r>
              <a:rPr lang="en-US" altLang="en-US" sz="2400"/>
              <a:t> where </a:t>
            </a:r>
            <a:r>
              <a:rPr lang="en-US" altLang="en-US" sz="2400">
                <a:solidFill>
                  <a:srgbClr val="663300"/>
                </a:solidFill>
              </a:rPr>
              <a:t>i </a:t>
            </a:r>
            <a:r>
              <a:rPr lang="en-US" altLang="en-US" sz="2400">
                <a:solidFill>
                  <a:srgbClr val="663300"/>
                </a:solidFill>
                <a:cs typeface="Arial" panose="020B0604020202020204" pitchFamily="34" charset="0"/>
              </a:rPr>
              <a:t>≥</a:t>
            </a:r>
            <a:r>
              <a:rPr lang="en-US" altLang="en-US" sz="2400">
                <a:solidFill>
                  <a:srgbClr val="663300"/>
                </a:solidFill>
              </a:rPr>
              <a:t> j </a:t>
            </a:r>
            <a:r>
              <a:rPr lang="en-US" altLang="en-US" sz="2400">
                <a:solidFill>
                  <a:srgbClr val="663300"/>
                </a:solidFill>
                <a:cs typeface="Arial" panose="020B0604020202020204" pitchFamily="34" charset="0"/>
              </a:rPr>
              <a:t>≥</a:t>
            </a:r>
            <a:r>
              <a:rPr lang="en-US" altLang="en-US" sz="2400">
                <a:solidFill>
                  <a:srgbClr val="663300"/>
                </a:solidFill>
              </a:rPr>
              <a:t> k</a:t>
            </a:r>
            <a:r>
              <a:rPr lang="en-US" altLang="en-US" sz="2400"/>
              <a:t> .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			</a:t>
            </a:r>
            <a:r>
              <a:rPr lang="en-US" altLang="en-US" sz="2400" i="1"/>
              <a:t>Examples</a:t>
            </a:r>
            <a:r>
              <a:rPr lang="en-US" altLang="en-US" sz="2400"/>
              <a:t>: (5, 3, 2), (4, 4, 3), (2, 1, 1), (3, 3, 3) 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altLang="en-US" sz="2400"/>
              <a:t>		How to count the number of this kind of triples?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 sz="24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9D499C0D-9EEB-4F42-B406-5ED5BACE6F4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906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Number of iterations of a nested loop</a:t>
            </a:r>
            <a:b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(Second Situation)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A0DAE8E-6375-E546-A3D1-B290CA28181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/>
              <a:t>  Each triple corresponds to a string of </a:t>
            </a:r>
            <a:r>
              <a:rPr lang="en-US" altLang="en-US" sz="2400" i="1"/>
              <a:t>crosses</a:t>
            </a:r>
            <a:r>
              <a:rPr lang="en-US" altLang="en-US" sz="2400"/>
              <a:t> and </a:t>
            </a:r>
            <a:r>
              <a:rPr lang="en-US" altLang="en-US" sz="2400" i="1"/>
              <a:t>vertical bars</a:t>
            </a:r>
            <a:r>
              <a:rPr lang="en-US" altLang="en-US" sz="2400"/>
              <a:t>. </a:t>
            </a:r>
          </a:p>
          <a:p>
            <a:r>
              <a:rPr lang="en-US" altLang="en-US" sz="2400"/>
              <a:t>Numbers 1, 2, …, n are considered as </a:t>
            </a:r>
            <a:r>
              <a:rPr lang="en-US" altLang="en-US" sz="2400" i="1"/>
              <a:t>categories</a:t>
            </a:r>
            <a:r>
              <a:rPr lang="en-US" altLang="en-US" sz="2400"/>
              <a:t>; </a:t>
            </a:r>
          </a:p>
          <a:p>
            <a:r>
              <a:rPr lang="en-US" altLang="en-US" sz="2400"/>
              <a:t>n-1 vertical bars separate the categories; </a:t>
            </a:r>
          </a:p>
          <a:p>
            <a:r>
              <a:rPr lang="en-US" altLang="en-US" sz="2400"/>
              <a:t>3 crosses indicate </a:t>
            </a:r>
          </a:p>
          <a:p>
            <a:pPr>
              <a:buFontTx/>
              <a:buNone/>
            </a:pPr>
            <a:r>
              <a:rPr lang="en-US" altLang="en-US" sz="2400"/>
              <a:t>			how many items from each category are chosen.</a:t>
            </a:r>
          </a:p>
          <a:p>
            <a:pPr>
              <a:buFontTx/>
              <a:buNone/>
            </a:pPr>
            <a:r>
              <a:rPr lang="en-US" altLang="en-US" sz="2400"/>
              <a:t>	Examples when n=5: </a:t>
            </a:r>
          </a:p>
          <a:p>
            <a:pPr>
              <a:buFontTx/>
              <a:buNone/>
            </a:pPr>
            <a:r>
              <a:rPr lang="en-US" altLang="en-US" sz="2400"/>
              <a:t>	</a:t>
            </a:r>
          </a:p>
        </p:txBody>
      </p:sp>
      <p:graphicFrame>
        <p:nvGraphicFramePr>
          <p:cNvPr id="4161" name="Group 65">
            <a:extLst>
              <a:ext uri="{FF2B5EF4-FFF2-40B4-BE49-F238E27FC236}">
                <a16:creationId xmlns:a16="http://schemas.microsoft.com/office/drawing/2014/main" id="{45CDF977-6EF3-2041-8FF8-5E8CD9E844C1}"/>
              </a:ext>
            </a:extLst>
          </p:cNvPr>
          <p:cNvGraphicFramePr>
            <a:graphicFrameLocks noGrp="1"/>
          </p:cNvGraphicFramePr>
          <p:nvPr/>
        </p:nvGraphicFramePr>
        <p:xfrm>
          <a:off x="609600" y="3810000"/>
          <a:ext cx="7848600" cy="2830513"/>
        </p:xfrm>
        <a:graphic>
          <a:graphicData uri="http://schemas.openxmlformats.org/drawingml/2006/table">
            <a:tbl>
              <a:tblPr/>
              <a:tblGrid>
                <a:gridCol w="4648200">
                  <a:extLst>
                    <a:ext uri="{9D8B030D-6E8A-4147-A177-3AD203B41FA5}">
                      <a16:colId xmlns:a16="http://schemas.microsoft.com/office/drawing/2014/main" val="1708844055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val="3706465839"/>
                    </a:ext>
                  </a:extLst>
                </a:gridCol>
              </a:tblGrid>
              <a:tr h="8382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Category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5       4       3       2       1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Triple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66611188"/>
                  </a:ext>
                </a:extLst>
              </a:tr>
              <a:tr h="609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|        |  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|  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|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(5, 3, 2)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19858059"/>
                  </a:ext>
                </a:extLst>
              </a:tr>
              <a:tr h="6731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| 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  |      |        |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(4, 4, 3)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7132349"/>
                  </a:ext>
                </a:extLst>
              </a:tr>
              <a:tr h="1809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        |        |        |   </a:t>
                      </a: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sym typeface="Symbol" pitchFamily="2" charset="2"/>
                        </a:rPr>
                        <a:t>   |   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(2, 1, 1)</a:t>
                      </a:r>
                    </a:p>
                  </a:txBody>
                  <a:tcPr horzOverflow="overflow">
                    <a:lnL w="38100" cap="flat" cmpd="sng" algn="ctr">
                      <a:solidFill>
                        <a:srgbClr val="6633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00389909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CD3E79F7-B7EF-F941-80DD-C4851BA8A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E18E-79F1-394E-AA4F-373605C33DE9}" type="slidenum">
              <a:rPr lang="en-US" altLang="en-US"/>
              <a:pPr/>
              <a:t>5</a:t>
            </a:fld>
            <a:endParaRPr lang="en-US" altLang="en-US"/>
          </a:p>
        </p:txBody>
      </p:sp>
      <p:sp>
        <p:nvSpPr>
          <p:cNvPr id="6146" name="Rectangle 2">
            <a:extLst>
              <a:ext uri="{FF2B5EF4-FFF2-40B4-BE49-F238E27FC236}">
                <a16:creationId xmlns:a16="http://schemas.microsoft.com/office/drawing/2014/main" id="{4E083B88-7656-134A-B868-C04BBC6204F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Number of iterations of a nested loop</a:t>
            </a:r>
            <a:b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32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(Second Situation)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B41BDFC0-08A5-FB42-BFCD-8D6B18C151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r>
              <a:rPr lang="en-US" altLang="en-US" sz="2800"/>
              <a:t>Each triple corresponds to </a:t>
            </a:r>
          </a:p>
          <a:p>
            <a:pPr>
              <a:buFontTx/>
              <a:buNone/>
            </a:pPr>
            <a:r>
              <a:rPr lang="en-US" altLang="en-US" sz="2800"/>
              <a:t>			a string of </a:t>
            </a:r>
            <a:r>
              <a:rPr lang="en-US" altLang="en-US" sz="2800">
                <a:solidFill>
                  <a:srgbClr val="663300"/>
                </a:solidFill>
              </a:rPr>
              <a:t>n-1 vertical bars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rgbClr val="663300"/>
                </a:solidFill>
              </a:rPr>
              <a:t>3 crosses</a:t>
            </a:r>
            <a:r>
              <a:rPr lang="en-US" altLang="en-US" sz="2800"/>
              <a:t>. </a:t>
            </a:r>
          </a:p>
          <a:p>
            <a:pPr>
              <a:buFontTx/>
              <a:buNone/>
            </a:pPr>
            <a:r>
              <a:rPr lang="en-US" altLang="en-US" sz="2800"/>
              <a:t>	The length of any string is (n-1)+3 = </a:t>
            </a:r>
            <a:r>
              <a:rPr lang="en-US" altLang="en-US" sz="2800">
                <a:solidFill>
                  <a:srgbClr val="663300"/>
                </a:solidFill>
              </a:rPr>
              <a:t>n+2</a:t>
            </a:r>
            <a:r>
              <a:rPr lang="en-US" altLang="en-US" sz="2800"/>
              <a:t> .</a:t>
            </a:r>
          </a:p>
          <a:p>
            <a:pPr>
              <a:buFontTx/>
              <a:buNone/>
            </a:pPr>
            <a:r>
              <a:rPr lang="en-US" altLang="en-US" sz="2800"/>
              <a:t>	The number of distinct positions </a:t>
            </a:r>
          </a:p>
          <a:p>
            <a:pPr>
              <a:buFontTx/>
              <a:buNone/>
            </a:pPr>
            <a:r>
              <a:rPr lang="en-US" altLang="en-US" sz="2800"/>
              <a:t>			for the 3 crosses in a string is C(n+2, 3) .</a:t>
            </a:r>
          </a:p>
          <a:p>
            <a:pPr>
              <a:buFontTx/>
              <a:buNone/>
            </a:pPr>
            <a:r>
              <a:rPr lang="en-US" altLang="en-US" sz="2800"/>
              <a:t>	Thus, the number of distinct triples is </a:t>
            </a:r>
            <a:r>
              <a:rPr lang="en-US" altLang="en-US" sz="2800" b="1">
                <a:solidFill>
                  <a:schemeClr val="accent2"/>
                </a:solidFill>
              </a:rPr>
              <a:t>C(n+2, 3)</a:t>
            </a:r>
            <a:r>
              <a:rPr lang="en-US" altLang="en-US"/>
              <a:t> .</a:t>
            </a:r>
          </a:p>
          <a:p>
            <a:pPr>
              <a:buFont typeface="Wingdings" pitchFamily="2" charset="2"/>
              <a:buChar char="Ø"/>
            </a:pPr>
            <a:r>
              <a:rPr lang="en-US" altLang="en-US"/>
              <a:t>Generalizing, </a:t>
            </a:r>
          </a:p>
          <a:p>
            <a:pPr>
              <a:buFont typeface="Wingdings" pitchFamily="2" charset="2"/>
              <a:buNone/>
            </a:pPr>
            <a:r>
              <a:rPr lang="en-US" altLang="en-US"/>
              <a:t>	  </a:t>
            </a:r>
            <a:r>
              <a:rPr lang="en-US" altLang="en-US" i="1"/>
              <a:t>if</a:t>
            </a:r>
            <a:r>
              <a:rPr lang="en-US" altLang="en-US"/>
              <a:t> the number of nested loops is </a:t>
            </a:r>
            <a:r>
              <a:rPr lang="en-US" altLang="en-US">
                <a:solidFill>
                  <a:schemeClr val="accent2"/>
                </a:solidFill>
              </a:rPr>
              <a:t>r</a:t>
            </a:r>
            <a:r>
              <a:rPr lang="en-US" altLang="en-US"/>
              <a:t> </a:t>
            </a:r>
          </a:p>
          <a:p>
            <a:pPr>
              <a:buFont typeface="Wingdings" pitchFamily="2" charset="2"/>
              <a:buNone/>
            </a:pPr>
            <a:r>
              <a:rPr lang="en-US" altLang="en-US"/>
              <a:t>		</a:t>
            </a:r>
            <a:r>
              <a:rPr lang="en-US" altLang="en-US" i="1"/>
              <a:t>then </a:t>
            </a:r>
            <a:r>
              <a:rPr lang="en-US" altLang="en-US"/>
              <a:t>the number of iterations is </a:t>
            </a:r>
            <a:r>
              <a:rPr lang="en-US" altLang="en-US">
                <a:solidFill>
                  <a:schemeClr val="accent2"/>
                </a:solidFill>
              </a:rPr>
              <a:t>C(n-1+r, r)</a:t>
            </a:r>
            <a:r>
              <a:rPr lang="en-US" altLang="en-US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68D759E-4357-3445-936A-2A5DEE8D7E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8066A9-7583-CF41-8B4C-4DC3131882D1}" type="slidenum">
              <a:rPr lang="en-US" altLang="en-US"/>
              <a:pPr/>
              <a:t>6</a:t>
            </a:fld>
            <a:endParaRPr lang="en-US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8F47DA21-BDA4-314F-98F3-6545A8F300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305800" cy="1143000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r-combinations </a:t>
            </a:r>
            <a:b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</a:br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with repetition allowed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4F6074D4-E6CF-4645-ADB0-4324AF4E87D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600200"/>
            <a:ext cx="9144000" cy="5257800"/>
          </a:xfrm>
        </p:spPr>
        <p:txBody>
          <a:bodyPr/>
          <a:lstStyle/>
          <a:p>
            <a:r>
              <a:rPr lang="en-US" altLang="en-US" b="1"/>
              <a:t>Definition:</a:t>
            </a:r>
            <a:r>
              <a:rPr lang="en-US" altLang="en-US"/>
              <a:t> </a:t>
            </a:r>
          </a:p>
          <a:p>
            <a:pPr>
              <a:buFontTx/>
              <a:buNone/>
            </a:pPr>
            <a:r>
              <a:rPr lang="en-US" altLang="en-US">
                <a:solidFill>
                  <a:schemeClr val="accent2"/>
                </a:solidFill>
              </a:rPr>
              <a:t>	r-combinations with repetition allowed</a:t>
            </a:r>
            <a:r>
              <a:rPr lang="en-US" altLang="en-US"/>
              <a:t> </a:t>
            </a:r>
          </a:p>
          <a:p>
            <a:pPr>
              <a:buFontTx/>
              <a:buNone/>
            </a:pPr>
            <a:r>
              <a:rPr lang="en-US" altLang="en-US"/>
              <a:t>				from a set X of n elements </a:t>
            </a:r>
          </a:p>
          <a:p>
            <a:pPr>
              <a:buFontTx/>
              <a:buNone/>
            </a:pPr>
            <a:r>
              <a:rPr lang="en-US" altLang="en-US"/>
              <a:t>		is an unordered selection of r elements 			taken from X with repetition allowed.</a:t>
            </a:r>
          </a:p>
          <a:p>
            <a:pPr>
              <a:buFontTx/>
              <a:buNone/>
            </a:pPr>
            <a:endParaRPr lang="en-US" altLang="en-US"/>
          </a:p>
          <a:p>
            <a:r>
              <a:rPr lang="en-US" altLang="en-US"/>
              <a:t>The number of r-combinations with repetition allowed from a set of n elements is </a:t>
            </a:r>
            <a:r>
              <a:rPr lang="en-US" altLang="en-US" b="1">
                <a:solidFill>
                  <a:schemeClr val="accent2"/>
                </a:solidFill>
              </a:rPr>
              <a:t>C(n-1+r, r)</a:t>
            </a:r>
            <a:r>
              <a:rPr lang="en-US" altLang="en-US"/>
              <a:t> 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14DFFC29-4ABF-9046-AA29-12F37CDD3C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/>
          <a:lstStyle/>
          <a:p>
            <a:r>
              <a:rPr lang="en-US" altLang="en-US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Which formula to use?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FE64864A-30D8-D34A-84F0-7288B74E2AE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219200"/>
            <a:ext cx="9144000" cy="4906963"/>
          </a:xfrm>
        </p:spPr>
        <p:txBody>
          <a:bodyPr/>
          <a:lstStyle/>
          <a:p>
            <a:r>
              <a:rPr lang="en-US" altLang="en-US"/>
              <a:t>We discussed four different ways </a:t>
            </a:r>
          </a:p>
          <a:p>
            <a:pPr>
              <a:buFontTx/>
              <a:buNone/>
            </a:pPr>
            <a:r>
              <a:rPr lang="en-US" altLang="en-US"/>
              <a:t>				of choosing r elements from n .</a:t>
            </a:r>
          </a:p>
          <a:p>
            <a:r>
              <a:rPr lang="en-US" altLang="en-US"/>
              <a:t>The summary of formulas </a:t>
            </a:r>
          </a:p>
          <a:p>
            <a:pPr>
              <a:buFontTx/>
              <a:buNone/>
            </a:pPr>
            <a:r>
              <a:rPr lang="en-US" altLang="en-US"/>
              <a:t>			used in the four situations:</a:t>
            </a:r>
          </a:p>
          <a:p>
            <a:pPr>
              <a:buFontTx/>
              <a:buNone/>
            </a:pPr>
            <a:r>
              <a:rPr lang="en-US" altLang="en-US"/>
              <a:t>	</a:t>
            </a:r>
          </a:p>
        </p:txBody>
      </p:sp>
      <p:graphicFrame>
        <p:nvGraphicFramePr>
          <p:cNvPr id="8231" name="Group 39">
            <a:extLst>
              <a:ext uri="{FF2B5EF4-FFF2-40B4-BE49-F238E27FC236}">
                <a16:creationId xmlns:a16="http://schemas.microsoft.com/office/drawing/2014/main" id="{9FB89FDF-04E5-3F47-9E09-38633B22A188}"/>
              </a:ext>
            </a:extLst>
          </p:cNvPr>
          <p:cNvGraphicFramePr>
            <a:graphicFrameLocks noGrp="1"/>
          </p:cNvGraphicFramePr>
          <p:nvPr/>
        </p:nvGraphicFramePr>
        <p:xfrm>
          <a:off x="457200" y="3733800"/>
          <a:ext cx="8153400" cy="26670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:a16="http://schemas.microsoft.com/office/drawing/2014/main" val="2201813928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3787106068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4182812970"/>
                    </a:ext>
                  </a:extLst>
                </a:gridCol>
              </a:tblGrid>
              <a:tr h="9144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Order matters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Order does not matter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59262352"/>
                  </a:ext>
                </a:extLst>
              </a:tr>
              <a:tr h="17526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Repetition allowed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4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4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Repetition not allowed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n</a:t>
                      </a:r>
                      <a:r>
                        <a:rPr kumimoji="0" lang="en-US" altLang="en-US" sz="2800" b="1" i="0" u="none" strike="noStrike" cap="none" normalizeH="0" baseline="3000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3000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P(n,r)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C(n-1+r, r)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en-US" sz="2800" b="1" i="0" u="none" strike="noStrike" cap="none" normalizeH="0" baseline="0">
                        <a:ln>
                          <a:noFill/>
                        </a:ln>
                        <a:solidFill>
                          <a:schemeClr val="accent2"/>
                        </a:solidFill>
                        <a:effectLst/>
                        <a:latin typeface="Arial" panose="020B0604020202020204" pitchFamily="34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en-US" sz="2800" b="1" i="0" u="none" strike="noStrike" cap="none" normalizeH="0" baseline="0">
                          <a:ln>
                            <a:noFill/>
                          </a:ln>
                          <a:solidFill>
                            <a:schemeClr val="accent2"/>
                          </a:solidFill>
                          <a:effectLst/>
                          <a:latin typeface="Arial" panose="020B0604020202020204" pitchFamily="34" charset="0"/>
                        </a:rPr>
                        <a:t>C(n,r)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7896422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2DD74685-AE3A-1D47-B4E4-16B9AAA163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A02772-DA48-F744-A0E8-BCC946F9F19B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98A356DF-9A5C-3F4E-B239-F660409D746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533400" y="0"/>
            <a:ext cx="8229600" cy="792163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Useful formulas for special cases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A2407C87-9D7E-164E-BAC8-F72224B2F79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715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C(n,n-r) = C(n,r)</a:t>
            </a:r>
            <a:r>
              <a:rPr lang="en-US" altLang="en-US"/>
              <a:t> 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</a:t>
            </a:r>
            <a:r>
              <a:rPr lang="en-US" altLang="en-US" i="1"/>
              <a:t>Proof</a:t>
            </a:r>
            <a:r>
              <a:rPr lang="en-US" altLang="en-US"/>
              <a:t>: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altLang="en-US"/>
          </a:p>
          <a:p>
            <a:pPr>
              <a:lnSpc>
                <a:spcPct val="90000"/>
              </a:lnSpc>
            </a:pPr>
            <a:endParaRPr lang="en-US" altLang="en-US"/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C(n,n)=1</a:t>
            </a:r>
          </a:p>
          <a:p>
            <a:pPr>
              <a:lnSpc>
                <a:spcPct val="90000"/>
              </a:lnSpc>
            </a:pPr>
            <a:endParaRPr lang="en-US" altLang="en-US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C(n,n-1) = C(n,1) = n</a:t>
            </a:r>
          </a:p>
          <a:p>
            <a:pPr>
              <a:lnSpc>
                <a:spcPct val="90000"/>
              </a:lnSpc>
            </a:pPr>
            <a:endParaRPr lang="en-US" altLang="en-US">
              <a:solidFill>
                <a:schemeClr val="accent2"/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>
                <a:solidFill>
                  <a:schemeClr val="accent2"/>
                </a:solidFill>
              </a:rPr>
              <a:t>C(n,n-2) = C(n,2) = n(n-1) / 2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/>
              <a:t>	 </a:t>
            </a:r>
          </a:p>
        </p:txBody>
      </p:sp>
      <p:graphicFrame>
        <p:nvGraphicFramePr>
          <p:cNvPr id="9220" name="Object 4">
            <a:extLst>
              <a:ext uri="{FF2B5EF4-FFF2-40B4-BE49-F238E27FC236}">
                <a16:creationId xmlns:a16="http://schemas.microsoft.com/office/drawing/2014/main" id="{4875BC97-C547-E74E-B92A-1752195FCA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1000" y="2133600"/>
          <a:ext cx="8186738" cy="990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3" imgW="78409800" imgH="9652000" progId="Equation.3">
                  <p:embed/>
                </p:oleObj>
              </mc:Choice>
              <mc:Fallback>
                <p:oleObj name="Equation" r:id="rId3" imgW="78409800" imgH="96520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133600"/>
                        <a:ext cx="8186738" cy="990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>
            <a:extLst>
              <a:ext uri="{FF2B5EF4-FFF2-40B4-BE49-F238E27FC236}">
                <a16:creationId xmlns:a16="http://schemas.microsoft.com/office/drawing/2014/main" id="{D236EF82-4201-294D-86DE-C8D2E739E58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/>
          <a:lstStyle/>
          <a:p>
            <a:r>
              <a:rPr lang="en-US" altLang="en-US" sz="4000">
                <a:solidFill>
                  <a:srgbClr val="66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anose="030F0902030302020204" pitchFamily="66" charset="0"/>
              </a:rPr>
              <a:t>Binomial Theorem</a:t>
            </a:r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3045D6A6-B149-F549-A1DF-DC2BBB5FD0C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0" y="1143000"/>
            <a:ext cx="9144000" cy="5410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b="1"/>
              <a:t>Theorem:</a:t>
            </a:r>
            <a:r>
              <a:rPr lang="en-US" altLang="en-US" sz="2800"/>
              <a:t> For any real numbers </a:t>
            </a:r>
            <a:r>
              <a:rPr lang="en-US" altLang="en-US" sz="2800">
                <a:solidFill>
                  <a:srgbClr val="009900"/>
                </a:solidFill>
              </a:rPr>
              <a:t>a</a:t>
            </a:r>
            <a:r>
              <a:rPr lang="en-US" altLang="en-US" sz="2800"/>
              <a:t> and </a:t>
            </a:r>
            <a:r>
              <a:rPr lang="en-US" altLang="en-US" sz="2800">
                <a:solidFill>
                  <a:srgbClr val="009900"/>
                </a:solidFill>
              </a:rPr>
              <a:t>b</a:t>
            </a:r>
            <a:r>
              <a:rPr lang="en-US" altLang="en-US" sz="2800"/>
              <a:t> </a:t>
            </a:r>
          </a:p>
          <a:p>
            <a:pPr>
              <a:buFontTx/>
              <a:buNone/>
            </a:pPr>
            <a:r>
              <a:rPr lang="en-US" altLang="en-US" sz="2800"/>
              <a:t>				and nonnegative integer </a:t>
            </a:r>
            <a:r>
              <a:rPr lang="en-US" altLang="en-US" sz="2800">
                <a:solidFill>
                  <a:srgbClr val="009900"/>
                </a:solidFill>
              </a:rPr>
              <a:t>n</a:t>
            </a:r>
            <a:r>
              <a:rPr lang="en-US" altLang="en-US" sz="2800"/>
              <a:t>,</a:t>
            </a:r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endParaRPr lang="en-US" altLang="en-US" sz="2800"/>
          </a:p>
          <a:p>
            <a:pPr>
              <a:buFontTx/>
              <a:buNone/>
            </a:pPr>
            <a:r>
              <a:rPr lang="en-US" altLang="en-US" sz="2800" b="1"/>
              <a:t>Proof:</a:t>
            </a:r>
            <a:r>
              <a:rPr lang="en-US" altLang="en-US" sz="2800"/>
              <a:t>  By distributive law, </a:t>
            </a:r>
          </a:p>
          <a:p>
            <a:pPr>
              <a:buFontTx/>
              <a:buNone/>
            </a:pPr>
            <a:r>
              <a:rPr lang="en-US" altLang="en-US" sz="2800"/>
              <a:t>	</a:t>
            </a:r>
            <a:r>
              <a:rPr lang="en-US" altLang="en-US" sz="2800">
                <a:solidFill>
                  <a:schemeClr val="accent2"/>
                </a:solidFill>
              </a:rPr>
              <a:t>(a+b)</a:t>
            </a:r>
            <a:r>
              <a:rPr lang="en-US" altLang="en-US" sz="2800" baseline="30000">
                <a:solidFill>
                  <a:schemeClr val="accent2"/>
                </a:solidFill>
              </a:rPr>
              <a:t>n</a:t>
            </a:r>
            <a:r>
              <a:rPr lang="en-US" altLang="en-US" sz="2800"/>
              <a:t> can be expanded into products of </a:t>
            </a:r>
            <a:r>
              <a:rPr lang="en-US" altLang="en-US" sz="2800">
                <a:solidFill>
                  <a:srgbClr val="009900"/>
                </a:solidFill>
              </a:rPr>
              <a:t>n</a:t>
            </a:r>
            <a:r>
              <a:rPr lang="en-US" altLang="en-US" sz="2800"/>
              <a:t> letters 						where each letter is </a:t>
            </a:r>
            <a:r>
              <a:rPr lang="en-US" altLang="en-US" sz="2800" i="1">
                <a:solidFill>
                  <a:srgbClr val="009900"/>
                </a:solidFill>
              </a:rPr>
              <a:t>a</a:t>
            </a:r>
            <a:r>
              <a:rPr lang="en-US" altLang="en-US" sz="2800"/>
              <a:t> or </a:t>
            </a:r>
            <a:r>
              <a:rPr lang="en-US" altLang="en-US" sz="2800" i="1">
                <a:solidFill>
                  <a:srgbClr val="009900"/>
                </a:solidFill>
              </a:rPr>
              <a:t>b</a:t>
            </a:r>
            <a:r>
              <a:rPr lang="en-US" altLang="en-US" sz="2800"/>
              <a:t> :</a:t>
            </a:r>
          </a:p>
          <a:p>
            <a:pPr>
              <a:buFontTx/>
              <a:buNone/>
            </a:pPr>
            <a:r>
              <a:rPr lang="en-US" altLang="en-US"/>
              <a:t> </a:t>
            </a:r>
          </a:p>
        </p:txBody>
      </p:sp>
      <p:graphicFrame>
        <p:nvGraphicFramePr>
          <p:cNvPr id="20484" name="Object 4">
            <a:extLst>
              <a:ext uri="{FF2B5EF4-FFF2-40B4-BE49-F238E27FC236}">
                <a16:creationId xmlns:a16="http://schemas.microsoft.com/office/drawing/2014/main" id="{E7876B57-498D-AC4F-9E1E-4C531321894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1981200"/>
          <a:ext cx="9144000" cy="1516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6" name="Equation" r:id="rId3" imgW="112052100" imgH="15798800" progId="Equation.3">
                  <p:embed/>
                </p:oleObj>
              </mc:Choice>
              <mc:Fallback>
                <p:oleObj name="Equation" r:id="rId3" imgW="112052100" imgH="1579880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1981200"/>
                        <a:ext cx="9144000" cy="1516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5" name="Object 5">
            <a:extLst>
              <a:ext uri="{FF2B5EF4-FFF2-40B4-BE49-F238E27FC236}">
                <a16:creationId xmlns:a16="http://schemas.microsoft.com/office/drawing/2014/main" id="{22F416B4-AD7B-3744-A72E-9A48EF0938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0" y="5105400"/>
          <a:ext cx="9144000" cy="1447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487" name="Equation" r:id="rId5" imgW="88061800" imgH="16967200" progId="Equation.3">
                  <p:embed/>
                </p:oleObj>
              </mc:Choice>
              <mc:Fallback>
                <p:oleObj name="Equation" r:id="rId5" imgW="88061800" imgH="169672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5105400"/>
                        <a:ext cx="9144000" cy="1447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1099</TotalTime>
  <Words>1060</Words>
  <Application>Microsoft Macintosh PowerPoint</Application>
  <PresentationFormat>On-screen Show (4:3)</PresentationFormat>
  <Paragraphs>131</Paragraphs>
  <Slides>12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Comic Sans MS</vt:lpstr>
      <vt:lpstr>Wingdings</vt:lpstr>
      <vt:lpstr>Symbol</vt:lpstr>
      <vt:lpstr>Default Design</vt:lpstr>
      <vt:lpstr>Microsoft Equation 3.0</vt:lpstr>
      <vt:lpstr>Counting Techniques: r-combinations with    repetition allowed, Binomial theorem </vt:lpstr>
      <vt:lpstr>Number of iterations of a nested loop (First Situation)</vt:lpstr>
      <vt:lpstr>Number of iterations of a nested loop (Second Situation)</vt:lpstr>
      <vt:lpstr>Number of iterations of a nested loop (Second Situation)</vt:lpstr>
      <vt:lpstr>Number of iterations of a nested loop (Second Situation)</vt:lpstr>
      <vt:lpstr>r-combinations  with repetition allowed</vt:lpstr>
      <vt:lpstr>Which formula to use?</vt:lpstr>
      <vt:lpstr>Useful formulas for special cases</vt:lpstr>
      <vt:lpstr>Binomial Theorem</vt:lpstr>
      <vt:lpstr>Binomial Theorem</vt:lpstr>
      <vt:lpstr>Using the Binomial Theorem</vt:lpstr>
      <vt:lpstr>Using the Binomial Theorem</vt:lpstr>
    </vt:vector>
  </TitlesOfParts>
  <Company>Ohio University Math Department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Counting Techniques:</dc:title>
  <dc:creator>vardges</dc:creator>
  <cp:lastModifiedBy>Melkonian, Vardges</cp:lastModifiedBy>
  <cp:revision>45</cp:revision>
  <dcterms:created xsi:type="dcterms:W3CDTF">2002-10-24T19:32:00Z</dcterms:created>
  <dcterms:modified xsi:type="dcterms:W3CDTF">2021-01-14T03:55:45Z</dcterms:modified>
</cp:coreProperties>
</file>