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2"/>
  </p:handoutMasterIdLst>
  <p:sldIdLst>
    <p:sldId id="31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50000" autoAdjust="0"/>
  </p:normalViewPr>
  <p:slideViewPr>
    <p:cSldViewPr>
      <p:cViewPr varScale="1">
        <p:scale>
          <a:sx n="105" d="100"/>
          <a:sy n="105" d="100"/>
        </p:scale>
        <p:origin x="13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0727FEC-C562-964A-9753-38A5EA46CA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C43171-44DA-E449-BAB8-A6A05C610E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altLang="en-US"/>
              <a:t>Oct. 28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E44DC2F2-C28C-8848-AF06-0584EEBC7D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A3AA8B2-59ED-B247-B1E0-433CE45C515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9F600F8-0228-5E4D-B915-AFDF94297F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2303D-7406-624E-8DAF-EF7BF1D34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B7CB73-97BA-2F44-B48F-3FC0221D3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72E5A-1192-6441-BF2E-8F06BED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5CF13-D743-9C47-9B49-3D9F4524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DC61-9EDF-7845-B635-114DED17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EADF3-C061-0B43-BDAC-D5F75D7652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26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82A43-FC18-2C4C-9E54-93F95F877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181748-9806-E44F-8936-24FD826AE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32D17-CFB9-614D-830C-2FDFF553B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0C1EB-69FB-C841-8493-8D217DC3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709C9-61D6-8A4A-89E0-0BF55815C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B2B0B-60D8-DF4A-B961-B238D3AC5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4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C053E9-1CEE-074B-9A3D-134EA4AB9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453D8-7D77-E147-9E44-B59A04459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1806A-7B58-6049-9C15-40FB8F01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47685-3B53-FF49-8EC0-B302D2B7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A780-AB18-E64D-A6B3-E5A0C7D3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D95D3-617C-9940-A58E-50E2F4731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05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17CB7-208F-6B40-92BC-AB064EA5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8008-EC98-DE45-96B9-1DD2CC939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5E67C-14C7-ED49-993A-39F658E0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176BB-0D9A-C74F-A7AD-32D86F45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DCA8F-E9B0-9C49-B8A7-C97F0E586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CEDFD-3AF9-9549-A96A-A213184C95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1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9A09E-097D-4749-9189-22FA7477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88448-1B8B-C843-ADFE-2007A2600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2174F-80CC-8644-BB18-715888C3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27AD0-C61D-1F45-919F-C673A500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CFD42-A1DA-8240-9E63-066CFB12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25821-4EDE-184F-AABF-3680BC6AF9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23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09EC8-8D1E-7143-8FB6-5ECC66558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96677-1785-F84F-BE1F-A14EF7DBC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08568-3F9F-1B4A-BDCB-E1DCF4C35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DDF8D-C62C-8543-A08C-93C4C736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1D486-FE1C-944E-B5CE-42A9309D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F5465-A6F9-134E-82B6-449D34AF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BC2AF-A48C-594B-BB93-7FF90820A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74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D00C-F919-1F4E-A347-19FABF0E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48ED4-F990-CB4E-9CBE-10D6B6D17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46562-8F04-F942-B475-2923979CE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CB5C8A-D847-2048-BBB5-2DC8269A1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8F8DD-2E5A-D640-9472-A0AE2DFC6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E64445-FAB9-4247-94ED-4EF075C66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59D689-55CE-A049-AEE4-9459DBEC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66A63-AA58-564C-AA57-9EFF43A1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4F3AF-70A8-E046-B61A-BE7EA47675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62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5593C-43B5-B448-AA50-37DD30707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AA43B-AD6B-9543-8AA5-E7661483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9A3D9-F87F-4044-A520-E7DE3147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820C4-1D74-3C49-AC38-1EB66BD1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6FAED-91FD-7A4D-81FE-84CFA70196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05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E53D0-F9B7-CB42-BE58-F7DE56B9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FF07BB-E48B-CD42-9FCA-9F8B4616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D8A85-F45D-DE4F-A566-4AC6B76B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2D579-B8A8-E149-98BC-640EF452A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75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08D4-2CBC-7A46-A0BF-C800094FA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381D9-8D09-9449-83B6-D3CA4C4AC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0BC91-644E-C74F-A93D-55DA2C384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3812E-7812-A440-9833-AB6FCE12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C1FA-313D-044B-BEA0-D97E866D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88F70-52AF-1844-8CF3-664B7F81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30B1B-7D4B-8B49-8A7C-E082196A7D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61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E3C5-B442-0343-912A-F32401C3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CF979-F6CF-F74B-8F68-4AC300615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71A40-30C9-D641-99BE-954F6DD5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D49B3-30F3-0648-9D6F-E25B1F15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60188-564B-8145-B0C4-3350DA90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617F1-60E2-5545-9800-C17C9542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79BD2-A150-6D45-ABA9-56C48D491B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49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AA4E309-D4E6-D246-8F2C-24BFAFF76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FCBBA4-9CCD-5647-B5DD-636E4A097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8236C-BF24-BF49-8A34-A9D6A2F515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FBCAD7-9D00-9E4C-8FCB-EC20EC2F53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99C218-C761-244F-AD3E-5C17E6A8D2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0DDB11-388F-9443-B593-D1866565F6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60AC1ED1-D84F-7F4C-86CC-5FE4E3766E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1160463"/>
            <a:ext cx="7772400" cy="1470025"/>
          </a:xfrm>
        </p:spPr>
        <p:txBody>
          <a:bodyPr anchor="ctr"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Applications of Maximum Flow and  Minimum Cut Problems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BD2D528B-71DF-104C-B5E1-48F3313515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68425" y="2997200"/>
            <a:ext cx="6400800" cy="1752600"/>
          </a:xfrm>
        </p:spPr>
        <p:txBody>
          <a:bodyPr/>
          <a:lstStyle/>
          <a:p>
            <a:pPr algn="l"/>
            <a:r>
              <a:rPr lang="en-US" altLang="en-US" sz="3200"/>
              <a:t>In this handout</a:t>
            </a:r>
          </a:p>
          <a:p>
            <a:pPr algn="l">
              <a:buFontTx/>
              <a:buChar char="•"/>
            </a:pPr>
            <a:r>
              <a:rPr lang="en-US" altLang="en-US" sz="3200"/>
              <a:t> Transshipment problem</a:t>
            </a:r>
          </a:p>
          <a:p>
            <a:pPr algn="l">
              <a:buFontTx/>
              <a:buChar char="•"/>
            </a:pPr>
            <a:r>
              <a:rPr lang="en-US" altLang="en-US" sz="3200"/>
              <a:t> Assignment Problem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>
            <a:extLst>
              <a:ext uri="{FF2B5EF4-FFF2-40B4-BE49-F238E27FC236}">
                <a16:creationId xmlns:a16="http://schemas.microsoft.com/office/drawing/2014/main" id="{049228F8-BE6E-4F4E-975B-1195E6FBD911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4868863"/>
            <a:ext cx="7245350" cy="1692275"/>
            <a:chOff x="1043" y="2863"/>
            <a:chExt cx="4564" cy="1066"/>
          </a:xfrm>
        </p:grpSpPr>
        <p:sp>
          <p:nvSpPr>
            <p:cNvPr id="113667" name="Oval 3">
              <a:extLst>
                <a:ext uri="{FF2B5EF4-FFF2-40B4-BE49-F238E27FC236}">
                  <a16:creationId xmlns:a16="http://schemas.microsoft.com/office/drawing/2014/main" id="{E9CE80CF-68DB-9140-90DB-62385418B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8" name="Oval 4">
              <a:extLst>
                <a:ext uri="{FF2B5EF4-FFF2-40B4-BE49-F238E27FC236}">
                  <a16:creationId xmlns:a16="http://schemas.microsoft.com/office/drawing/2014/main" id="{59A0A449-AE6E-B94A-8955-424CBBE66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9" name="Oval 5">
              <a:extLst>
                <a:ext uri="{FF2B5EF4-FFF2-40B4-BE49-F238E27FC236}">
                  <a16:creationId xmlns:a16="http://schemas.microsoft.com/office/drawing/2014/main" id="{D02A3273-58DB-2141-AB36-EEB1DBC0B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0" name="Oval 6">
              <a:extLst>
                <a:ext uri="{FF2B5EF4-FFF2-40B4-BE49-F238E27FC236}">
                  <a16:creationId xmlns:a16="http://schemas.microsoft.com/office/drawing/2014/main" id="{4FCB0859-DD86-9F4D-976D-529772AE4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1" name="Oval 7">
              <a:extLst>
                <a:ext uri="{FF2B5EF4-FFF2-40B4-BE49-F238E27FC236}">
                  <a16:creationId xmlns:a16="http://schemas.microsoft.com/office/drawing/2014/main" id="{F8328D1B-7944-E148-9E6B-46AE2EB9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2" name="Oval 8">
              <a:extLst>
                <a:ext uri="{FF2B5EF4-FFF2-40B4-BE49-F238E27FC236}">
                  <a16:creationId xmlns:a16="http://schemas.microsoft.com/office/drawing/2014/main" id="{501E3C88-CDDE-C546-B61B-C94AC7AD6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3" name="Oval 9">
              <a:extLst>
                <a:ext uri="{FF2B5EF4-FFF2-40B4-BE49-F238E27FC236}">
                  <a16:creationId xmlns:a16="http://schemas.microsoft.com/office/drawing/2014/main" id="{EE8C9116-DDDE-B34A-B749-A0662D2FF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4" name="Oval 10">
              <a:extLst>
                <a:ext uri="{FF2B5EF4-FFF2-40B4-BE49-F238E27FC236}">
                  <a16:creationId xmlns:a16="http://schemas.microsoft.com/office/drawing/2014/main" id="{7A2C2147-AA9C-3F41-A2A4-852DFFA74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5" name="Oval 11">
              <a:extLst>
                <a:ext uri="{FF2B5EF4-FFF2-40B4-BE49-F238E27FC236}">
                  <a16:creationId xmlns:a16="http://schemas.microsoft.com/office/drawing/2014/main" id="{67D77B99-E654-BF45-A6CB-13B09EAB0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6" name="Oval 12">
              <a:extLst>
                <a:ext uri="{FF2B5EF4-FFF2-40B4-BE49-F238E27FC236}">
                  <a16:creationId xmlns:a16="http://schemas.microsoft.com/office/drawing/2014/main" id="{64320D5C-AB8B-2546-8812-8CBC1C8A8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7" name="Oval 13">
              <a:extLst>
                <a:ext uri="{FF2B5EF4-FFF2-40B4-BE49-F238E27FC236}">
                  <a16:creationId xmlns:a16="http://schemas.microsoft.com/office/drawing/2014/main" id="{BD7F6890-B867-8C4A-9301-2DAF09EC7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8" name="Oval 14">
              <a:extLst>
                <a:ext uri="{FF2B5EF4-FFF2-40B4-BE49-F238E27FC236}">
                  <a16:creationId xmlns:a16="http://schemas.microsoft.com/office/drawing/2014/main" id="{99450841-3480-B84E-A1A6-F86929B60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79" name="Rectangle 15">
            <a:extLst>
              <a:ext uri="{FF2B5EF4-FFF2-40B4-BE49-F238E27FC236}">
                <a16:creationId xmlns:a16="http://schemas.microsoft.com/office/drawing/2014/main" id="{47C57391-5A31-8048-8F58-29BE1D1D2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Showing the infeasibility of an assignment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using minimum-cut-based arguments</a:t>
            </a:r>
          </a:p>
        </p:txBody>
      </p:sp>
      <p:sp>
        <p:nvSpPr>
          <p:cNvPr id="113680" name="Rectangle 16">
            <a:extLst>
              <a:ext uri="{FF2B5EF4-FFF2-40B4-BE49-F238E27FC236}">
                <a16:creationId xmlns:a16="http://schemas.microsoft.com/office/drawing/2014/main" id="{9AE582A9-E57A-F344-B8CF-05CDD75ED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The capacity of the modified cut is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0 </a:t>
            </a:r>
            <a:r>
              <a:rPr lang="en-US" altLang="en-US" sz="2400">
                <a:sym typeface="Symbol" pitchFamily="2" charset="2"/>
              </a:rPr>
              <a:t>(since there are no arcs going from O-side to T-side).</a:t>
            </a:r>
          </a:p>
          <a:p>
            <a:r>
              <a:rPr lang="en-US" altLang="en-US" sz="2400">
                <a:sym typeface="Symbol" pitchFamily="2" charset="2"/>
              </a:rPr>
              <a:t>There are 2 people (E, F) and 3 jobs (u, v, w) on T-side. </a:t>
            </a:r>
          </a:p>
          <a:p>
            <a:r>
              <a:rPr lang="en-US" altLang="en-US" sz="2400">
                <a:sym typeface="Symbol" pitchFamily="2" charset="2"/>
              </a:rPr>
              <a:t>Thus, one of the 3 jobs should be assigned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to a person from O-side (A, B, C, D).</a:t>
            </a:r>
          </a:p>
          <a:p>
            <a:r>
              <a:rPr lang="en-US" altLang="en-US" sz="2400">
                <a:sym typeface="Symbol" pitchFamily="2" charset="2"/>
              </a:rPr>
              <a:t>But there are no arcs going from O-side to T-side.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( A, B, C, D can’t do the jobs u, v, w). </a:t>
            </a:r>
          </a:p>
          <a:p>
            <a:r>
              <a:rPr lang="en-US" altLang="en-US" sz="2400">
                <a:sym typeface="Symbol" pitchFamily="2" charset="2"/>
              </a:rPr>
              <a:t>Thus, there is no way to assign the T-side jobs,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and the assignment problem is infeasible.</a:t>
            </a:r>
          </a:p>
        </p:txBody>
      </p:sp>
      <p:grpSp>
        <p:nvGrpSpPr>
          <p:cNvPr id="113681" name="Group 17">
            <a:extLst>
              <a:ext uri="{FF2B5EF4-FFF2-40B4-BE49-F238E27FC236}">
                <a16:creationId xmlns:a16="http://schemas.microsoft.com/office/drawing/2014/main" id="{684267C9-3880-C748-9484-52EFDDE1F737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5121275"/>
            <a:ext cx="5688012" cy="1150938"/>
            <a:chOff x="1134" y="2546"/>
            <a:chExt cx="3583" cy="725"/>
          </a:xfrm>
        </p:grpSpPr>
        <p:sp>
          <p:nvSpPr>
            <p:cNvPr id="113682" name="Line 18">
              <a:extLst>
                <a:ext uri="{FF2B5EF4-FFF2-40B4-BE49-F238E27FC236}">
                  <a16:creationId xmlns:a16="http://schemas.microsoft.com/office/drawing/2014/main" id="{EAA96003-E57F-A142-B440-C4F496729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2681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3" name="Line 19">
              <a:extLst>
                <a:ext uri="{FF2B5EF4-FFF2-40B4-BE49-F238E27FC236}">
                  <a16:creationId xmlns:a16="http://schemas.microsoft.com/office/drawing/2014/main" id="{D5632002-AF4C-6649-815A-6004C0FD6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0" y="2613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4" name="Line 20">
              <a:extLst>
                <a:ext uri="{FF2B5EF4-FFF2-40B4-BE49-F238E27FC236}">
                  <a16:creationId xmlns:a16="http://schemas.microsoft.com/office/drawing/2014/main" id="{52B2AB83-A4A6-8345-AE6F-3909EB416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58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5" name="Line 21">
              <a:extLst>
                <a:ext uri="{FF2B5EF4-FFF2-40B4-BE49-F238E27FC236}">
                  <a16:creationId xmlns:a16="http://schemas.microsoft.com/office/drawing/2014/main" id="{B5FCE58A-9075-A64F-8B2F-DBDFE77D46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613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6" name="Line 22">
              <a:extLst>
                <a:ext uri="{FF2B5EF4-FFF2-40B4-BE49-F238E27FC236}">
                  <a16:creationId xmlns:a16="http://schemas.microsoft.com/office/drawing/2014/main" id="{7228D00B-F302-5F4D-A362-D969A49038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636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7" name="Line 23">
              <a:extLst>
                <a:ext uri="{FF2B5EF4-FFF2-40B4-BE49-F238E27FC236}">
                  <a16:creationId xmlns:a16="http://schemas.microsoft.com/office/drawing/2014/main" id="{260AC70F-D94B-AD40-916D-9D3A55E828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2613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8" name="Line 24">
              <a:extLst>
                <a:ext uri="{FF2B5EF4-FFF2-40B4-BE49-F238E27FC236}">
                  <a16:creationId xmlns:a16="http://schemas.microsoft.com/office/drawing/2014/main" id="{070B82FA-264E-9347-BDE1-6F8FB3F73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7" y="2658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9" name="Line 25">
              <a:extLst>
                <a:ext uri="{FF2B5EF4-FFF2-40B4-BE49-F238E27FC236}">
                  <a16:creationId xmlns:a16="http://schemas.microsoft.com/office/drawing/2014/main" id="{0ED2BB8F-6239-0149-A2AC-CCFF302E8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614"/>
              <a:ext cx="635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90" name="Line 26">
              <a:extLst>
                <a:ext uri="{FF2B5EF4-FFF2-40B4-BE49-F238E27FC236}">
                  <a16:creationId xmlns:a16="http://schemas.microsoft.com/office/drawing/2014/main" id="{DEAA23B1-9A19-414B-8A7A-8A394C8563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4" y="2546"/>
              <a:ext cx="1474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91" name="Line 27">
              <a:extLst>
                <a:ext uri="{FF2B5EF4-FFF2-40B4-BE49-F238E27FC236}">
                  <a16:creationId xmlns:a16="http://schemas.microsoft.com/office/drawing/2014/main" id="{3C0FE159-8CED-F548-AC18-729E45D18A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32" y="2614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92" name="Group 28">
            <a:extLst>
              <a:ext uri="{FF2B5EF4-FFF2-40B4-BE49-F238E27FC236}">
                <a16:creationId xmlns:a16="http://schemas.microsoft.com/office/drawing/2014/main" id="{CF17F1A4-2CE3-1E4E-BADC-3F759AD1FE0D}"/>
              </a:ext>
            </a:extLst>
          </p:cNvPr>
          <p:cNvGrpSpPr>
            <a:grpSpLocks/>
          </p:cNvGrpSpPr>
          <p:nvPr/>
        </p:nvGrpSpPr>
        <p:grpSpPr bwMode="auto">
          <a:xfrm>
            <a:off x="142875" y="4868863"/>
            <a:ext cx="8461375" cy="530225"/>
            <a:chOff x="249" y="2863"/>
            <a:chExt cx="5330" cy="334"/>
          </a:xfrm>
        </p:grpSpPr>
        <p:grpSp>
          <p:nvGrpSpPr>
            <p:cNvPr id="113693" name="Group 29">
              <a:extLst>
                <a:ext uri="{FF2B5EF4-FFF2-40B4-BE49-F238E27FC236}">
                  <a16:creationId xmlns:a16="http://schemas.microsoft.com/office/drawing/2014/main" id="{206CAAC0-74D5-B140-A468-573D7FAB90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" y="2863"/>
              <a:ext cx="4627" cy="334"/>
              <a:chOff x="249" y="2840"/>
              <a:chExt cx="4627" cy="334"/>
            </a:xfrm>
          </p:grpSpPr>
          <p:sp>
            <p:nvSpPr>
              <p:cNvPr id="113694" name="Text Box 30">
                <a:extLst>
                  <a:ext uri="{FF2B5EF4-FFF2-40B4-BE49-F238E27FC236}">
                    <a16:creationId xmlns:a16="http://schemas.microsoft.com/office/drawing/2014/main" id="{5BEE38E2-B884-DD43-BE06-0DF4782C34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A</a:t>
                </a:r>
              </a:p>
            </p:txBody>
          </p:sp>
          <p:sp>
            <p:nvSpPr>
              <p:cNvPr id="113695" name="Text Box 31">
                <a:extLst>
                  <a:ext uri="{FF2B5EF4-FFF2-40B4-BE49-F238E27FC236}">
                    <a16:creationId xmlns:a16="http://schemas.microsoft.com/office/drawing/2014/main" id="{51636D32-570D-0C4D-833C-AB660C827A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03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C</a:t>
                </a:r>
              </a:p>
            </p:txBody>
          </p:sp>
          <p:sp>
            <p:nvSpPr>
              <p:cNvPr id="113696" name="Text Box 32">
                <a:extLst>
                  <a:ext uri="{FF2B5EF4-FFF2-40B4-BE49-F238E27FC236}">
                    <a16:creationId xmlns:a16="http://schemas.microsoft.com/office/drawing/2014/main" id="{4E5B15B4-3926-F844-A4C3-7326F96B6B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8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B</a:t>
                </a:r>
              </a:p>
            </p:txBody>
          </p:sp>
          <p:sp>
            <p:nvSpPr>
              <p:cNvPr id="113697" name="Text Box 33">
                <a:extLst>
                  <a:ext uri="{FF2B5EF4-FFF2-40B4-BE49-F238E27FC236}">
                    <a16:creationId xmlns:a16="http://schemas.microsoft.com/office/drawing/2014/main" id="{366446B6-E3A2-5E4E-BCE1-E76FDB34EF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" y="2886"/>
                <a:ext cx="77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people</a:t>
                </a:r>
              </a:p>
            </p:txBody>
          </p:sp>
          <p:sp>
            <p:nvSpPr>
              <p:cNvPr id="113698" name="Text Box 34">
                <a:extLst>
                  <a:ext uri="{FF2B5EF4-FFF2-40B4-BE49-F238E27FC236}">
                    <a16:creationId xmlns:a16="http://schemas.microsoft.com/office/drawing/2014/main" id="{634A47F0-0AD6-5648-9512-F49BAE7D4F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D</a:t>
                </a:r>
              </a:p>
            </p:txBody>
          </p:sp>
          <p:sp>
            <p:nvSpPr>
              <p:cNvPr id="113699" name="Text Box 35">
                <a:extLst>
                  <a:ext uri="{FF2B5EF4-FFF2-40B4-BE49-F238E27FC236}">
                    <a16:creationId xmlns:a16="http://schemas.microsoft.com/office/drawing/2014/main" id="{23D2AF35-8384-EB4A-BCE3-712041C41F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E</a:t>
                </a:r>
              </a:p>
            </p:txBody>
          </p:sp>
        </p:grpSp>
        <p:sp>
          <p:nvSpPr>
            <p:cNvPr id="113700" name="Text Box 36">
              <a:extLst>
                <a:ext uri="{FF2B5EF4-FFF2-40B4-BE49-F238E27FC236}">
                  <a16:creationId xmlns:a16="http://schemas.microsoft.com/office/drawing/2014/main" id="{C1A1A19F-1DF7-8B48-9EDA-5F106B1C71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13701" name="Group 37">
            <a:extLst>
              <a:ext uri="{FF2B5EF4-FFF2-40B4-BE49-F238E27FC236}">
                <a16:creationId xmlns:a16="http://schemas.microsoft.com/office/drawing/2014/main" id="{F45B94F7-F863-E242-BE81-2E2F201993AD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5984875"/>
            <a:ext cx="8353425" cy="565150"/>
            <a:chOff x="340" y="3566"/>
            <a:chExt cx="5262" cy="356"/>
          </a:xfrm>
        </p:grpSpPr>
        <p:grpSp>
          <p:nvGrpSpPr>
            <p:cNvPr id="113702" name="Group 38">
              <a:extLst>
                <a:ext uri="{FF2B5EF4-FFF2-40B4-BE49-F238E27FC236}">
                  <a16:creationId xmlns:a16="http://schemas.microsoft.com/office/drawing/2014/main" id="{AA00C256-D79D-6C44-8BA9-C4AB88A9AD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" y="3566"/>
              <a:ext cx="4536" cy="356"/>
              <a:chOff x="340" y="3566"/>
              <a:chExt cx="4536" cy="356"/>
            </a:xfrm>
          </p:grpSpPr>
          <p:sp>
            <p:nvSpPr>
              <p:cNvPr id="113703" name="Text Box 39">
                <a:extLst>
                  <a:ext uri="{FF2B5EF4-FFF2-40B4-BE49-F238E27FC236}">
                    <a16:creationId xmlns:a16="http://schemas.microsoft.com/office/drawing/2014/main" id="{2A5EECD2-D89E-EC44-95E1-1D869122F4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" y="3589"/>
                <a:ext cx="4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jobs</a:t>
                </a:r>
              </a:p>
            </p:txBody>
          </p:sp>
          <p:sp>
            <p:nvSpPr>
              <p:cNvPr id="113704" name="Text Box 40">
                <a:extLst>
                  <a:ext uri="{FF2B5EF4-FFF2-40B4-BE49-F238E27FC236}">
                    <a16:creationId xmlns:a16="http://schemas.microsoft.com/office/drawing/2014/main" id="{C3E0BE32-FBE3-CA48-B69B-BD5A4EB8FB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8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x</a:t>
                </a:r>
              </a:p>
            </p:txBody>
          </p:sp>
          <p:sp>
            <p:nvSpPr>
              <p:cNvPr id="113705" name="Text Box 41">
                <a:extLst>
                  <a:ext uri="{FF2B5EF4-FFF2-40B4-BE49-F238E27FC236}">
                    <a16:creationId xmlns:a16="http://schemas.microsoft.com/office/drawing/2014/main" id="{C91B7274-05E8-694C-8CDD-84E922623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y</a:t>
                </a:r>
              </a:p>
            </p:txBody>
          </p:sp>
          <p:sp>
            <p:nvSpPr>
              <p:cNvPr id="113706" name="Text Box 42">
                <a:extLst>
                  <a:ext uri="{FF2B5EF4-FFF2-40B4-BE49-F238E27FC236}">
                    <a16:creationId xmlns:a16="http://schemas.microsoft.com/office/drawing/2014/main" id="{BF42984B-B42B-1740-8B05-CD6686D136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z</a:t>
                </a:r>
              </a:p>
            </p:txBody>
          </p:sp>
          <p:sp>
            <p:nvSpPr>
              <p:cNvPr id="113707" name="Text Box 43">
                <a:extLst>
                  <a:ext uri="{FF2B5EF4-FFF2-40B4-BE49-F238E27FC236}">
                    <a16:creationId xmlns:a16="http://schemas.microsoft.com/office/drawing/2014/main" id="{DE1F0081-7708-5042-8E15-5591C2D085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3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u</a:t>
                </a:r>
              </a:p>
            </p:txBody>
          </p:sp>
          <p:sp>
            <p:nvSpPr>
              <p:cNvPr id="113708" name="Text Box 44">
                <a:extLst>
                  <a:ext uri="{FF2B5EF4-FFF2-40B4-BE49-F238E27FC236}">
                    <a16:creationId xmlns:a16="http://schemas.microsoft.com/office/drawing/2014/main" id="{13CAC83E-8EE3-FB42-BA02-8E468DD2A7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3566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v</a:t>
                </a:r>
              </a:p>
            </p:txBody>
          </p:sp>
        </p:grpSp>
        <p:sp>
          <p:nvSpPr>
            <p:cNvPr id="113709" name="Text Box 45">
              <a:extLst>
                <a:ext uri="{FF2B5EF4-FFF2-40B4-BE49-F238E27FC236}">
                  <a16:creationId xmlns:a16="http://schemas.microsoft.com/office/drawing/2014/main" id="{CDCD97D9-0BED-5341-BC36-F6E8D87C8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9" y="356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w</a:t>
              </a:r>
            </a:p>
          </p:txBody>
        </p:sp>
      </p:grpSp>
      <p:sp>
        <p:nvSpPr>
          <p:cNvPr id="113710" name="Line 46">
            <a:extLst>
              <a:ext uri="{FF2B5EF4-FFF2-40B4-BE49-F238E27FC236}">
                <a16:creationId xmlns:a16="http://schemas.microsoft.com/office/drawing/2014/main" id="{93F52235-5BCD-8D4B-A59D-20763B8EC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4275" y="5229225"/>
            <a:ext cx="197961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1" name="Line 47">
            <a:extLst>
              <a:ext uri="{FF2B5EF4-FFF2-40B4-BE49-F238E27FC236}">
                <a16:creationId xmlns:a16="http://schemas.microsoft.com/office/drawing/2014/main" id="{5303DCEC-F493-7D4D-8EDF-1D8B8ACB9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4750" y="522922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2" name="Line 48">
            <a:extLst>
              <a:ext uri="{FF2B5EF4-FFF2-40B4-BE49-F238E27FC236}">
                <a16:creationId xmlns:a16="http://schemas.microsoft.com/office/drawing/2014/main" id="{CBBEFD64-52DB-3D40-90D1-266AD99908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4750" y="5300663"/>
            <a:ext cx="8651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3" name="Freeform 49">
            <a:extLst>
              <a:ext uri="{FF2B5EF4-FFF2-40B4-BE49-F238E27FC236}">
                <a16:creationId xmlns:a16="http://schemas.microsoft.com/office/drawing/2014/main" id="{C023F3E8-1BF1-C040-9431-1F3635052ABB}"/>
              </a:ext>
            </a:extLst>
          </p:cNvPr>
          <p:cNvSpPr>
            <a:spLocks/>
          </p:cNvSpPr>
          <p:nvPr/>
        </p:nvSpPr>
        <p:spPr bwMode="auto">
          <a:xfrm>
            <a:off x="4895850" y="4787900"/>
            <a:ext cx="1630363" cy="1809750"/>
          </a:xfrm>
          <a:custGeom>
            <a:avLst/>
            <a:gdLst>
              <a:gd name="T0" fmla="*/ 0 w 1027"/>
              <a:gd name="T1" fmla="*/ 1140 h 1140"/>
              <a:gd name="T2" fmla="*/ 839 w 1027"/>
              <a:gd name="T3" fmla="*/ 482 h 1140"/>
              <a:gd name="T4" fmla="*/ 1027 w 1027"/>
              <a:gd name="T5" fmla="*/ 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7" h="1140">
                <a:moveTo>
                  <a:pt x="0" y="1140"/>
                </a:moveTo>
                <a:cubicBezTo>
                  <a:pt x="332" y="918"/>
                  <a:pt x="668" y="672"/>
                  <a:pt x="839" y="482"/>
                </a:cubicBezTo>
                <a:cubicBezTo>
                  <a:pt x="1010" y="292"/>
                  <a:pt x="988" y="100"/>
                  <a:pt x="1027" y="0"/>
                </a:cubicBezTo>
              </a:path>
            </a:pathLst>
          </a:custGeom>
          <a:noFill/>
          <a:ln w="444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>
            <a:extLst>
              <a:ext uri="{FF2B5EF4-FFF2-40B4-BE49-F238E27FC236}">
                <a16:creationId xmlns:a16="http://schemas.microsoft.com/office/drawing/2014/main" id="{CB081C70-D790-6F47-BBD2-EBA52D7DCB38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97313"/>
            <a:ext cx="6261100" cy="2678112"/>
            <a:chOff x="930" y="2636"/>
            <a:chExt cx="3289" cy="1407"/>
          </a:xfrm>
        </p:grpSpPr>
        <p:sp>
          <p:nvSpPr>
            <p:cNvPr id="105475" name="Oval 3">
              <a:extLst>
                <a:ext uri="{FF2B5EF4-FFF2-40B4-BE49-F238E27FC236}">
                  <a16:creationId xmlns:a16="http://schemas.microsoft.com/office/drawing/2014/main" id="{BFF03A04-5871-ED44-AB70-2E5742550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704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76" name="Oval 4">
              <a:extLst>
                <a:ext uri="{FF2B5EF4-FFF2-40B4-BE49-F238E27FC236}">
                  <a16:creationId xmlns:a16="http://schemas.microsoft.com/office/drawing/2014/main" id="{C8B49CF8-444E-1E4E-84E0-135BF858B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263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77" name="Oval 5">
              <a:extLst>
                <a:ext uri="{FF2B5EF4-FFF2-40B4-BE49-F238E27FC236}">
                  <a16:creationId xmlns:a16="http://schemas.microsoft.com/office/drawing/2014/main" id="{51937520-E069-9647-8826-21B53FA58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78" name="Oval 6">
              <a:extLst>
                <a:ext uri="{FF2B5EF4-FFF2-40B4-BE49-F238E27FC236}">
                  <a16:creationId xmlns:a16="http://schemas.microsoft.com/office/drawing/2014/main" id="{2C214F19-788C-CB4B-8B76-EDAD22741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79" name="Oval 7">
              <a:extLst>
                <a:ext uri="{FF2B5EF4-FFF2-40B4-BE49-F238E27FC236}">
                  <a16:creationId xmlns:a16="http://schemas.microsoft.com/office/drawing/2014/main" id="{4055D67F-ECAD-644D-920A-8E193EE23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265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0" name="Oval 8">
              <a:extLst>
                <a:ext uri="{FF2B5EF4-FFF2-40B4-BE49-F238E27FC236}">
                  <a16:creationId xmlns:a16="http://schemas.microsoft.com/office/drawing/2014/main" id="{96C09FB9-39A1-8143-9E71-171C083BF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1" name="Oval 9">
              <a:extLst>
                <a:ext uri="{FF2B5EF4-FFF2-40B4-BE49-F238E27FC236}">
                  <a16:creationId xmlns:a16="http://schemas.microsoft.com/office/drawing/2014/main" id="{0A728CFA-E27E-B343-8FB1-BA25F4E52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482" name="Rectangle 10">
            <a:extLst>
              <a:ext uri="{FF2B5EF4-FFF2-40B4-BE49-F238E27FC236}">
                <a16:creationId xmlns:a16="http://schemas.microsoft.com/office/drawing/2014/main" id="{11DC911F-114F-4F49-BB1C-BCC283024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5842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Transshipment</a:t>
            </a:r>
            <a:r>
              <a:rPr lang="en-US" altLang="en-US" sz="4000"/>
              <a:t> </a:t>
            </a: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Problem</a:t>
            </a:r>
          </a:p>
        </p:txBody>
      </p:sp>
      <p:sp>
        <p:nvSpPr>
          <p:cNvPr id="105483" name="Rectangle 11">
            <a:extLst>
              <a:ext uri="{FF2B5EF4-FFF2-40B4-BE49-F238E27FC236}">
                <a16:creationId xmlns:a16="http://schemas.microsoft.com/office/drawing/2014/main" id="{F4758A71-2616-C44A-9EE7-C197633EC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84200"/>
            <a:ext cx="9144000" cy="6273800"/>
          </a:xfrm>
        </p:spPr>
        <p:txBody>
          <a:bodyPr/>
          <a:lstStyle/>
          <a:p>
            <a:r>
              <a:rPr lang="en-US" altLang="en-US" sz="2400" i="1">
                <a:solidFill>
                  <a:schemeClr val="accent2"/>
                </a:solidFill>
              </a:rPr>
              <a:t>Given</a:t>
            </a:r>
            <a:r>
              <a:rPr lang="en-US" altLang="en-US" sz="2400"/>
              <a:t>: Directed network </a:t>
            </a:r>
            <a:r>
              <a:rPr lang="en-US" altLang="en-US" sz="2400">
                <a:solidFill>
                  <a:schemeClr val="accent2"/>
                </a:solidFill>
              </a:rPr>
              <a:t>G=(V, E)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Supply (source) nodes</a:t>
            </a:r>
            <a:r>
              <a:rPr lang="en-US" altLang="en-US" sz="2400">
                <a:solidFill>
                  <a:schemeClr val="accent2"/>
                </a:solidFill>
              </a:rPr>
              <a:t> S</a:t>
            </a:r>
            <a:r>
              <a:rPr lang="en-US" altLang="en-US" sz="2400" baseline="-25000">
                <a:solidFill>
                  <a:schemeClr val="accent2"/>
                </a:solidFill>
              </a:rPr>
              <a:t>i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with supply amounts</a:t>
            </a:r>
            <a:r>
              <a:rPr lang="en-US" altLang="en-US" sz="2400">
                <a:solidFill>
                  <a:schemeClr val="accent2"/>
                </a:solidFill>
              </a:rPr>
              <a:t> s</a:t>
            </a:r>
            <a:r>
              <a:rPr lang="en-US" altLang="en-US" sz="2400" baseline="-25000">
                <a:solidFill>
                  <a:schemeClr val="accent2"/>
                </a:solidFill>
              </a:rPr>
              <a:t>i</a:t>
            </a:r>
            <a:r>
              <a:rPr lang="en-US" altLang="en-US" sz="2400"/>
              <a:t>, i=1,…,p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Demand (sink) nodes</a:t>
            </a:r>
            <a:r>
              <a:rPr lang="en-US" altLang="en-US" sz="2400">
                <a:solidFill>
                  <a:schemeClr val="accent2"/>
                </a:solidFill>
              </a:rPr>
              <a:t> D</a:t>
            </a:r>
            <a:r>
              <a:rPr lang="en-US" altLang="en-US" sz="2400" baseline="-25000">
                <a:solidFill>
                  <a:schemeClr val="accent2"/>
                </a:solidFill>
              </a:rPr>
              <a:t>i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with demand amounts</a:t>
            </a:r>
            <a:r>
              <a:rPr lang="en-US" altLang="en-US" sz="2400">
                <a:solidFill>
                  <a:schemeClr val="accent2"/>
                </a:solidFill>
              </a:rPr>
              <a:t> d</a:t>
            </a:r>
            <a:r>
              <a:rPr lang="en-US" altLang="en-US" sz="2400" baseline="-25000">
                <a:solidFill>
                  <a:schemeClr val="accent2"/>
                </a:solidFill>
              </a:rPr>
              <a:t>i</a:t>
            </a:r>
            <a:r>
              <a:rPr lang="en-US" altLang="en-US" sz="2400">
                <a:solidFill>
                  <a:schemeClr val="accent2"/>
                </a:solidFill>
              </a:rPr>
              <a:t>, </a:t>
            </a:r>
            <a:r>
              <a:rPr lang="en-US" altLang="en-US" sz="2400"/>
              <a:t>i=1,…,q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Total supply </a:t>
            </a:r>
            <a:r>
              <a:rPr lang="en-US" altLang="en-US" sz="2400">
                <a:cs typeface="Arial" panose="020B0604020202020204" pitchFamily="34" charset="0"/>
              </a:rPr>
              <a:t>≥ total demand</a:t>
            </a:r>
          </a:p>
          <a:p>
            <a:pPr>
              <a:buFontTx/>
              <a:buNone/>
            </a:pPr>
            <a:r>
              <a:rPr lang="en-US" altLang="en-US" sz="2400"/>
              <a:t>		Capacity function   </a:t>
            </a:r>
            <a:r>
              <a:rPr lang="en-US" altLang="en-US" sz="2400">
                <a:solidFill>
                  <a:srgbClr val="009900"/>
                </a:solidFill>
              </a:rPr>
              <a:t>u: E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 R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r>
              <a:rPr lang="en-US" altLang="en-US" sz="2400" i="1">
                <a:solidFill>
                  <a:srgbClr val="FF0000"/>
                </a:solidFill>
                <a:sym typeface="Symbol" pitchFamily="2" charset="2"/>
              </a:rPr>
              <a:t>Goal</a:t>
            </a:r>
            <a:r>
              <a:rPr lang="en-US" altLang="en-US" sz="2400">
                <a:sym typeface="Symbol" pitchFamily="2" charset="2"/>
              </a:rPr>
              <a:t>: Find a feasible flow through the network which satisfies the 			total demand (if such a flow exists).</a:t>
            </a:r>
          </a:p>
          <a:p>
            <a:r>
              <a:rPr lang="en-US" altLang="en-US" sz="2400">
                <a:sym typeface="Symbol" pitchFamily="2" charset="2"/>
              </a:rPr>
              <a:t>Ex.:	</a:t>
            </a:r>
          </a:p>
        </p:txBody>
      </p:sp>
      <p:grpSp>
        <p:nvGrpSpPr>
          <p:cNvPr id="105484" name="Group 12">
            <a:extLst>
              <a:ext uri="{FF2B5EF4-FFF2-40B4-BE49-F238E27FC236}">
                <a16:creationId xmlns:a16="http://schemas.microsoft.com/office/drawing/2014/main" id="{EA8C4CDA-B303-A94A-A5C0-DDEEEDEDD3F2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60800"/>
            <a:ext cx="6264275" cy="2654300"/>
            <a:chOff x="998" y="2432"/>
            <a:chExt cx="3946" cy="1672"/>
          </a:xfrm>
        </p:grpSpPr>
        <p:sp>
          <p:nvSpPr>
            <p:cNvPr id="105485" name="Text Box 13">
              <a:extLst>
                <a:ext uri="{FF2B5EF4-FFF2-40B4-BE49-F238E27FC236}">
                  <a16:creationId xmlns:a16="http://schemas.microsoft.com/office/drawing/2014/main" id="{EC266621-B3B3-604A-A66C-DD9E10A7D4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8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5486" name="Text Box 14">
              <a:extLst>
                <a:ext uri="{FF2B5EF4-FFF2-40B4-BE49-F238E27FC236}">
                  <a16:creationId xmlns:a16="http://schemas.microsoft.com/office/drawing/2014/main" id="{3BBC149A-1DE9-6B42-8D16-5DB4CE39A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" y="2432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5487" name="Text Box 15">
              <a:extLst>
                <a:ext uri="{FF2B5EF4-FFF2-40B4-BE49-F238E27FC236}">
                  <a16:creationId xmlns:a16="http://schemas.microsoft.com/office/drawing/2014/main" id="{04258AD5-7B37-2248-A27D-5035D30A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2455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05488" name="Text Box 16">
              <a:extLst>
                <a:ext uri="{FF2B5EF4-FFF2-40B4-BE49-F238E27FC236}">
                  <a16:creationId xmlns:a16="http://schemas.microsoft.com/office/drawing/2014/main" id="{B6129849-F58C-7D4D-953A-8EB82920A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5489" name="Text Box 17">
              <a:extLst>
                <a:ext uri="{FF2B5EF4-FFF2-40B4-BE49-F238E27FC236}">
                  <a16:creationId xmlns:a16="http://schemas.microsoft.com/office/drawing/2014/main" id="{0E1FCB1F-17D2-1E49-A101-1B4A4D6C0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" y="2500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5490" name="Text Box 18">
              <a:extLst>
                <a:ext uri="{FF2B5EF4-FFF2-40B4-BE49-F238E27FC236}">
                  <a16:creationId xmlns:a16="http://schemas.microsoft.com/office/drawing/2014/main" id="{4C173DED-F1EB-014F-AE13-B98D12A66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  <p:sp>
          <p:nvSpPr>
            <p:cNvPr id="105491" name="Text Box 19">
              <a:extLst>
                <a:ext uri="{FF2B5EF4-FFF2-40B4-BE49-F238E27FC236}">
                  <a16:creationId xmlns:a16="http://schemas.microsoft.com/office/drawing/2014/main" id="{9321C1DE-3F63-C34D-BD0A-5FE9E30D5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</p:grpSp>
      <p:grpSp>
        <p:nvGrpSpPr>
          <p:cNvPr id="105492" name="Group 20">
            <a:extLst>
              <a:ext uri="{FF2B5EF4-FFF2-40B4-BE49-F238E27FC236}">
                <a16:creationId xmlns:a16="http://schemas.microsoft.com/office/drawing/2014/main" id="{E6479045-F6BE-D54E-9BE4-E345829599D9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184650"/>
            <a:ext cx="5724525" cy="2197100"/>
            <a:chOff x="1134" y="2636"/>
            <a:chExt cx="3606" cy="1384"/>
          </a:xfrm>
        </p:grpSpPr>
        <p:sp>
          <p:nvSpPr>
            <p:cNvPr id="105493" name="Line 21">
              <a:extLst>
                <a:ext uri="{FF2B5EF4-FFF2-40B4-BE49-F238E27FC236}">
                  <a16:creationId xmlns:a16="http://schemas.microsoft.com/office/drawing/2014/main" id="{884DF675-3366-D546-8AE1-8A1C3B9275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750"/>
              <a:ext cx="499" cy="5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4" name="Line 22">
              <a:extLst>
                <a:ext uri="{FF2B5EF4-FFF2-40B4-BE49-F238E27FC236}">
                  <a16:creationId xmlns:a16="http://schemas.microsoft.com/office/drawing/2014/main" id="{68663AD2-E61C-3A49-BB29-E389CE9218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3" y="3430"/>
              <a:ext cx="748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5" name="Line 23">
              <a:extLst>
                <a:ext uri="{FF2B5EF4-FFF2-40B4-BE49-F238E27FC236}">
                  <a16:creationId xmlns:a16="http://schemas.microsoft.com/office/drawing/2014/main" id="{0884DD33-257C-D146-9616-DDC5273441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682"/>
              <a:ext cx="1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6" name="Line 24">
              <a:extLst>
                <a:ext uri="{FF2B5EF4-FFF2-40B4-BE49-F238E27FC236}">
                  <a16:creationId xmlns:a16="http://schemas.microsoft.com/office/drawing/2014/main" id="{9B2B5601-9D71-0A49-A08F-5650C932A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2750"/>
              <a:ext cx="81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7" name="Line 25">
              <a:extLst>
                <a:ext uri="{FF2B5EF4-FFF2-40B4-BE49-F238E27FC236}">
                  <a16:creationId xmlns:a16="http://schemas.microsoft.com/office/drawing/2014/main" id="{A9D0B3B3-0590-4346-B101-663E0F414D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475"/>
              <a:ext cx="77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8" name="Line 26">
              <a:extLst>
                <a:ext uri="{FF2B5EF4-FFF2-40B4-BE49-F238E27FC236}">
                  <a16:creationId xmlns:a16="http://schemas.microsoft.com/office/drawing/2014/main" id="{202DC8E5-8A5B-7B47-865B-737182666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5" y="4020"/>
              <a:ext cx="17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9" name="Line 27">
              <a:extLst>
                <a:ext uri="{FF2B5EF4-FFF2-40B4-BE49-F238E27FC236}">
                  <a16:creationId xmlns:a16="http://schemas.microsoft.com/office/drawing/2014/main" id="{5832A5E9-A6DC-0F4B-BC36-391FA82E7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2750"/>
              <a:ext cx="250" cy="1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0" name="Line 28">
              <a:extLst>
                <a:ext uri="{FF2B5EF4-FFF2-40B4-BE49-F238E27FC236}">
                  <a16:creationId xmlns:a16="http://schemas.microsoft.com/office/drawing/2014/main" id="{88146EDD-20E1-D146-813D-4D50FBC83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63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1" name="Line 29">
              <a:extLst>
                <a:ext uri="{FF2B5EF4-FFF2-40B4-BE49-F238E27FC236}">
                  <a16:creationId xmlns:a16="http://schemas.microsoft.com/office/drawing/2014/main" id="{C68BD729-24BA-DD4D-A1CB-28DB0A0500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6" y="3997"/>
              <a:ext cx="1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2" name="Line 30">
              <a:extLst>
                <a:ext uri="{FF2B5EF4-FFF2-40B4-BE49-F238E27FC236}">
                  <a16:creationId xmlns:a16="http://schemas.microsoft.com/office/drawing/2014/main" id="{EA1268F0-C9A3-C94A-ABA6-B555F9BDB7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2682"/>
              <a:ext cx="975" cy="1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3" name="Line 31">
              <a:extLst>
                <a:ext uri="{FF2B5EF4-FFF2-40B4-BE49-F238E27FC236}">
                  <a16:creationId xmlns:a16="http://schemas.microsoft.com/office/drawing/2014/main" id="{6BA5FDC3-CB48-A94A-A7F2-A9EBD7B092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45" y="2704"/>
              <a:ext cx="295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4" name="Line 32">
              <a:extLst>
                <a:ext uri="{FF2B5EF4-FFF2-40B4-BE49-F238E27FC236}">
                  <a16:creationId xmlns:a16="http://schemas.microsoft.com/office/drawing/2014/main" id="{71216D7A-FBEF-AD4A-BDC0-1360D30D44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4" y="2795"/>
              <a:ext cx="0" cy="1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5" name="Text Box 33">
            <a:extLst>
              <a:ext uri="{FF2B5EF4-FFF2-40B4-BE49-F238E27FC236}">
                <a16:creationId xmlns:a16="http://schemas.microsoft.com/office/drawing/2014/main" id="{407DBD05-89E3-0248-AE1C-8CBB75EEC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897313"/>
            <a:ext cx="4333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11</a:t>
            </a:r>
          </a:p>
        </p:txBody>
      </p:sp>
      <p:sp>
        <p:nvSpPr>
          <p:cNvPr id="105506" name="Text Box 34">
            <a:extLst>
              <a:ext uri="{FF2B5EF4-FFF2-40B4-BE49-F238E27FC236}">
                <a16:creationId xmlns:a16="http://schemas.microsoft.com/office/drawing/2014/main" id="{7CF18B76-696C-B44E-9056-2CC15D30A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237288"/>
            <a:ext cx="4318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16</a:t>
            </a:r>
          </a:p>
        </p:txBody>
      </p:sp>
      <p:sp>
        <p:nvSpPr>
          <p:cNvPr id="105507" name="Text Box 35">
            <a:extLst>
              <a:ext uri="{FF2B5EF4-FFF2-40B4-BE49-F238E27FC236}">
                <a16:creationId xmlns:a16="http://schemas.microsoft.com/office/drawing/2014/main" id="{F818513F-7C5A-DF4C-910D-A44DAE9B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3716338"/>
            <a:ext cx="4683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17</a:t>
            </a:r>
          </a:p>
        </p:txBody>
      </p:sp>
      <p:sp>
        <p:nvSpPr>
          <p:cNvPr id="105508" name="Text Box 36">
            <a:extLst>
              <a:ext uri="{FF2B5EF4-FFF2-40B4-BE49-F238E27FC236}">
                <a16:creationId xmlns:a16="http://schemas.microsoft.com/office/drawing/2014/main" id="{A89BCD14-1EC0-B447-9C7E-2AFD7824B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038" y="6092825"/>
            <a:ext cx="3238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grpSp>
        <p:nvGrpSpPr>
          <p:cNvPr id="105509" name="Group 37">
            <a:extLst>
              <a:ext uri="{FF2B5EF4-FFF2-40B4-BE49-F238E27FC236}">
                <a16:creationId xmlns:a16="http://schemas.microsoft.com/office/drawing/2014/main" id="{9A3E090C-87A5-1045-B8A4-854806B52AD7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3752850"/>
            <a:ext cx="5724525" cy="2654300"/>
            <a:chOff x="1111" y="2364"/>
            <a:chExt cx="3606" cy="1672"/>
          </a:xfrm>
        </p:grpSpPr>
        <p:sp>
          <p:nvSpPr>
            <p:cNvPr id="105510" name="Text Box 38">
              <a:extLst>
                <a:ext uri="{FF2B5EF4-FFF2-40B4-BE49-F238E27FC236}">
                  <a16:creationId xmlns:a16="http://schemas.microsoft.com/office/drawing/2014/main" id="{7652D2CF-4A3B-8645-8991-7DE19FD8A4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79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5511" name="Text Box 39">
              <a:extLst>
                <a:ext uri="{FF2B5EF4-FFF2-40B4-BE49-F238E27FC236}">
                  <a16:creationId xmlns:a16="http://schemas.microsoft.com/office/drawing/2014/main" id="{67BAC6AC-A344-B946-BDA2-929A98FEB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5512" name="Text Box 40">
              <a:extLst>
                <a:ext uri="{FF2B5EF4-FFF2-40B4-BE49-F238E27FC236}">
                  <a16:creationId xmlns:a16="http://schemas.microsoft.com/office/drawing/2014/main" id="{A58AA88E-DA92-1649-9A1F-16667A7F0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748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19</a:t>
              </a:r>
            </a:p>
          </p:txBody>
        </p:sp>
        <p:sp>
          <p:nvSpPr>
            <p:cNvPr id="105513" name="Text Box 41">
              <a:extLst>
                <a:ext uri="{FF2B5EF4-FFF2-40B4-BE49-F238E27FC236}">
                  <a16:creationId xmlns:a16="http://schemas.microsoft.com/office/drawing/2014/main" id="{BBFD0A4A-766C-B74B-B216-020D5FAFBF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" y="236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05514" name="Text Box 42">
              <a:extLst>
                <a:ext uri="{FF2B5EF4-FFF2-40B4-BE49-F238E27FC236}">
                  <a16:creationId xmlns:a16="http://schemas.microsoft.com/office/drawing/2014/main" id="{201B2787-0621-D245-8739-160B68D2E5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2" y="338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5515" name="Text Box 43">
              <a:extLst>
                <a:ext uri="{FF2B5EF4-FFF2-40B4-BE49-F238E27FC236}">
                  <a16:creationId xmlns:a16="http://schemas.microsoft.com/office/drawing/2014/main" id="{CD89D2CB-4F8D-F041-AB22-00FE7945B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5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05516" name="Text Box 44">
              <a:extLst>
                <a:ext uri="{FF2B5EF4-FFF2-40B4-BE49-F238E27FC236}">
                  <a16:creationId xmlns:a16="http://schemas.microsoft.com/office/drawing/2014/main" id="{C4B9808E-639B-0841-9431-9A4638FE2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243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5517" name="Text Box 45">
              <a:extLst>
                <a:ext uri="{FF2B5EF4-FFF2-40B4-BE49-F238E27FC236}">
                  <a16:creationId xmlns:a16="http://schemas.microsoft.com/office/drawing/2014/main" id="{C1926F76-0C3F-AC49-98F4-1679D1E6D9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3498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15</a:t>
              </a:r>
            </a:p>
          </p:txBody>
        </p:sp>
        <p:sp>
          <p:nvSpPr>
            <p:cNvPr id="105518" name="Text Box 46">
              <a:extLst>
                <a:ext uri="{FF2B5EF4-FFF2-40B4-BE49-F238E27FC236}">
                  <a16:creationId xmlns:a16="http://schemas.microsoft.com/office/drawing/2014/main" id="{D2B0960A-57ED-FD49-992B-AB81A5D9B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0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5519" name="Text Box 47">
              <a:extLst>
                <a:ext uri="{FF2B5EF4-FFF2-40B4-BE49-F238E27FC236}">
                  <a16:creationId xmlns:a16="http://schemas.microsoft.com/office/drawing/2014/main" id="{1BED4F17-F168-9E42-B185-0132C087F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9</a:t>
              </a:r>
            </a:p>
          </p:txBody>
        </p:sp>
        <p:sp>
          <p:nvSpPr>
            <p:cNvPr id="105520" name="Text Box 48">
              <a:extLst>
                <a:ext uri="{FF2B5EF4-FFF2-40B4-BE49-F238E27FC236}">
                  <a16:creationId xmlns:a16="http://schemas.microsoft.com/office/drawing/2014/main" id="{588F6B29-73F0-4D4D-AF67-4611E8022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5521" name="Text Box 49">
              <a:extLst>
                <a:ext uri="{FF2B5EF4-FFF2-40B4-BE49-F238E27FC236}">
                  <a16:creationId xmlns:a16="http://schemas.microsoft.com/office/drawing/2014/main" id="{42C566BA-A9E6-8541-99CE-404C886A4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295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05" grpId="0" animBg="1"/>
      <p:bldP spid="105506" grpId="0" animBg="1"/>
      <p:bldP spid="105507" grpId="0" animBg="1"/>
      <p:bldP spid="1055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>
            <a:extLst>
              <a:ext uri="{FF2B5EF4-FFF2-40B4-BE49-F238E27FC236}">
                <a16:creationId xmlns:a16="http://schemas.microsoft.com/office/drawing/2014/main" id="{75ABF37C-8A5B-2B43-8BAC-17F9CDFBA8FE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97313"/>
            <a:ext cx="6261100" cy="2678112"/>
            <a:chOff x="930" y="2636"/>
            <a:chExt cx="3289" cy="1407"/>
          </a:xfrm>
        </p:grpSpPr>
        <p:sp>
          <p:nvSpPr>
            <p:cNvPr id="106499" name="Oval 3">
              <a:extLst>
                <a:ext uri="{FF2B5EF4-FFF2-40B4-BE49-F238E27FC236}">
                  <a16:creationId xmlns:a16="http://schemas.microsoft.com/office/drawing/2014/main" id="{C99443E4-4B0E-6E48-B78F-29EF3D979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704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0" name="Oval 4">
              <a:extLst>
                <a:ext uri="{FF2B5EF4-FFF2-40B4-BE49-F238E27FC236}">
                  <a16:creationId xmlns:a16="http://schemas.microsoft.com/office/drawing/2014/main" id="{BF707C40-FB02-E349-9194-6BFE888BA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263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1" name="Oval 5">
              <a:extLst>
                <a:ext uri="{FF2B5EF4-FFF2-40B4-BE49-F238E27FC236}">
                  <a16:creationId xmlns:a16="http://schemas.microsoft.com/office/drawing/2014/main" id="{33E74EFC-217E-5D4A-A52D-F4F1979C1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2" name="Oval 6">
              <a:extLst>
                <a:ext uri="{FF2B5EF4-FFF2-40B4-BE49-F238E27FC236}">
                  <a16:creationId xmlns:a16="http://schemas.microsoft.com/office/drawing/2014/main" id="{8767B4E8-297B-C74C-9329-93EB2590B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3" name="Oval 7">
              <a:extLst>
                <a:ext uri="{FF2B5EF4-FFF2-40B4-BE49-F238E27FC236}">
                  <a16:creationId xmlns:a16="http://schemas.microsoft.com/office/drawing/2014/main" id="{538728B1-F415-9245-A668-640B4F9E4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265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4" name="Oval 8">
              <a:extLst>
                <a:ext uri="{FF2B5EF4-FFF2-40B4-BE49-F238E27FC236}">
                  <a16:creationId xmlns:a16="http://schemas.microsoft.com/office/drawing/2014/main" id="{9E40858F-8664-FD45-93B3-8672B7D41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5" name="Oval 9">
              <a:extLst>
                <a:ext uri="{FF2B5EF4-FFF2-40B4-BE49-F238E27FC236}">
                  <a16:creationId xmlns:a16="http://schemas.microsoft.com/office/drawing/2014/main" id="{5D0225DB-87D8-5048-BF24-3AFF3229A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506" name="Rectangle 10">
            <a:extLst>
              <a:ext uri="{FF2B5EF4-FFF2-40B4-BE49-F238E27FC236}">
                <a16:creationId xmlns:a16="http://schemas.microsoft.com/office/drawing/2014/main" id="{C05317B9-59A0-DC46-B48C-4D63E5D43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4132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Solving the Transshipment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via Maximum Flow</a:t>
            </a:r>
          </a:p>
        </p:txBody>
      </p:sp>
      <p:sp>
        <p:nvSpPr>
          <p:cNvPr id="106507" name="Rectangle 11">
            <a:extLst>
              <a:ext uri="{FF2B5EF4-FFF2-40B4-BE49-F238E27FC236}">
                <a16:creationId xmlns:a16="http://schemas.microsoft.com/office/drawing/2014/main" id="{1768BCE0-74A9-A243-BC05-945E13831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453187"/>
          </a:xfrm>
        </p:spPr>
        <p:txBody>
          <a:bodyPr/>
          <a:lstStyle/>
          <a:p>
            <a:r>
              <a:rPr lang="en-US" altLang="en-US" sz="2000">
                <a:sym typeface="Symbol" pitchFamily="2" charset="2"/>
              </a:rPr>
              <a:t>The transshipment problem can be solved by creating and solving a related instance of maximum flow problem: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supersource O</a:t>
            </a:r>
            <a:r>
              <a:rPr lang="en-US" altLang="en-US" sz="2000">
                <a:sym typeface="Symbol" pitchFamily="2" charset="2"/>
              </a:rPr>
              <a:t>. For each supply node 	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>
                <a:sym typeface="Symbol" pitchFamily="2" charset="2"/>
              </a:rPr>
              <a:t>, add an arc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O  S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 </a:t>
            </a:r>
            <a:r>
              <a:rPr lang="en-US" altLang="en-US" sz="2000">
                <a:sym typeface="Symbol" pitchFamily="2" charset="2"/>
              </a:rPr>
              <a:t>with capacity equal to the supply amount of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 S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 baseline="-25000">
                <a:sym typeface="Symbol" pitchFamily="2" charset="2"/>
              </a:rPr>
              <a:t> </a:t>
            </a:r>
            <a:r>
              <a:rPr lang="en-US" altLang="en-US" sz="2000">
                <a:sym typeface="Symbol" pitchFamily="2" charset="2"/>
              </a:rPr>
              <a:t>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Create 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supersink T</a:t>
            </a:r>
            <a:r>
              <a:rPr lang="en-US" altLang="en-US" sz="2000">
                <a:sym typeface="Symbol" pitchFamily="2" charset="2"/>
              </a:rPr>
              <a:t>. For each demand node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D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>
                <a:sym typeface="Symbol" pitchFamily="2" charset="2"/>
              </a:rPr>
              <a:t>, add an arc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D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  T </a:t>
            </a:r>
            <a:r>
              <a:rPr lang="en-US" altLang="en-US" sz="2000">
                <a:sym typeface="Symbol" pitchFamily="2" charset="2"/>
              </a:rPr>
              <a:t>with capacity equal to the supply amount of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 D</a:t>
            </a:r>
            <a:r>
              <a:rPr lang="en-US" altLang="en-US" sz="2000" baseline="-25000">
                <a:solidFill>
                  <a:schemeClr val="accent2"/>
                </a:solidFill>
                <a:sym typeface="Symbol" pitchFamily="2" charset="2"/>
              </a:rPr>
              <a:t>i</a:t>
            </a:r>
            <a:r>
              <a:rPr lang="en-US" altLang="en-US" sz="2000" baseline="-25000">
                <a:sym typeface="Symbol" pitchFamily="2" charset="2"/>
              </a:rPr>
              <a:t> </a:t>
            </a:r>
            <a:r>
              <a:rPr lang="en-US" altLang="en-US" sz="2000">
                <a:sym typeface="Symbol" pitchFamily="2" charset="2"/>
              </a:rPr>
              <a:t>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Find the maximum flow from O to T in the resulting auxiliary network.</a:t>
            </a:r>
          </a:p>
          <a:p>
            <a:pPr lvl="1"/>
            <a:r>
              <a:rPr lang="en-US" altLang="en-US" sz="2000" i="1">
                <a:sym typeface="Symbol" pitchFamily="2" charset="2"/>
              </a:rPr>
              <a:t>If</a:t>
            </a:r>
            <a:r>
              <a:rPr lang="en-US" altLang="en-US" sz="2000">
                <a:sym typeface="Symbol" pitchFamily="2" charset="2"/>
              </a:rPr>
              <a:t>  maximum flow value </a:t>
            </a:r>
            <a:r>
              <a:rPr lang="en-US" altLang="en-US" sz="2000">
                <a:cs typeface="Arial" panose="020B0604020202020204" pitchFamily="34" charset="0"/>
              </a:rPr>
              <a:t>= total demand </a:t>
            </a:r>
          </a:p>
          <a:p>
            <a:pPr lvl="1"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	</a:t>
            </a:r>
            <a:r>
              <a:rPr lang="en-US" altLang="en-US" sz="2000" i="1">
                <a:cs typeface="Arial" panose="020B0604020202020204" pitchFamily="34" charset="0"/>
              </a:rPr>
              <a:t>then</a:t>
            </a:r>
            <a:r>
              <a:rPr lang="en-US" altLang="en-US" sz="2000">
                <a:cs typeface="Arial" panose="020B0604020202020204" pitchFamily="34" charset="0"/>
              </a:rPr>
              <a:t> the current maximum flow is a feasible flow for the </a:t>
            </a:r>
            <a:r>
              <a:rPr lang="en-US" altLang="en-US" sz="2000">
                <a:sym typeface="Symbol" pitchFamily="2" charset="2"/>
              </a:rPr>
              <a:t>transshipment problem,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			</a:t>
            </a:r>
            <a:r>
              <a:rPr lang="en-US" altLang="en-US" sz="2000" i="1">
                <a:sym typeface="Symbol" pitchFamily="2" charset="2"/>
              </a:rPr>
              <a:t>else</a:t>
            </a:r>
            <a:r>
              <a:rPr lang="en-US" altLang="en-US" sz="2000">
                <a:sym typeface="Symbol" pitchFamily="2" charset="2"/>
              </a:rPr>
              <a:t> </a:t>
            </a:r>
            <a:r>
              <a:rPr lang="en-US" altLang="en-US" sz="2000">
                <a:cs typeface="Arial" panose="020B0604020202020204" pitchFamily="34" charset="0"/>
              </a:rPr>
              <a:t>the </a:t>
            </a:r>
            <a:r>
              <a:rPr lang="en-US" altLang="en-US" sz="2000">
                <a:sym typeface="Symbol" pitchFamily="2" charset="2"/>
              </a:rPr>
              <a:t>transshipment problem is infeasible.</a:t>
            </a:r>
          </a:p>
        </p:txBody>
      </p:sp>
      <p:grpSp>
        <p:nvGrpSpPr>
          <p:cNvPr id="106508" name="Group 12">
            <a:extLst>
              <a:ext uri="{FF2B5EF4-FFF2-40B4-BE49-F238E27FC236}">
                <a16:creationId xmlns:a16="http://schemas.microsoft.com/office/drawing/2014/main" id="{21CFFF3C-7B25-F448-B5A4-B8F3C3AE76D9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60800"/>
            <a:ext cx="6264275" cy="2654300"/>
            <a:chOff x="998" y="2432"/>
            <a:chExt cx="3946" cy="1672"/>
          </a:xfrm>
        </p:grpSpPr>
        <p:sp>
          <p:nvSpPr>
            <p:cNvPr id="106509" name="Text Box 13">
              <a:extLst>
                <a:ext uri="{FF2B5EF4-FFF2-40B4-BE49-F238E27FC236}">
                  <a16:creationId xmlns:a16="http://schemas.microsoft.com/office/drawing/2014/main" id="{BF0BBB91-DA1D-1C49-8928-0533C0F06D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8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6510" name="Text Box 14">
              <a:extLst>
                <a:ext uri="{FF2B5EF4-FFF2-40B4-BE49-F238E27FC236}">
                  <a16:creationId xmlns:a16="http://schemas.microsoft.com/office/drawing/2014/main" id="{84CAD6C7-01ED-B047-B665-714D67ABD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" y="2432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6511" name="Text Box 15">
              <a:extLst>
                <a:ext uri="{FF2B5EF4-FFF2-40B4-BE49-F238E27FC236}">
                  <a16:creationId xmlns:a16="http://schemas.microsoft.com/office/drawing/2014/main" id="{F6888CA2-FD15-0646-A481-D5013ABB8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2455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06512" name="Text Box 16">
              <a:extLst>
                <a:ext uri="{FF2B5EF4-FFF2-40B4-BE49-F238E27FC236}">
                  <a16:creationId xmlns:a16="http://schemas.microsoft.com/office/drawing/2014/main" id="{D9488624-C3CF-ED46-8AC3-331D7FAB62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6513" name="Text Box 17">
              <a:extLst>
                <a:ext uri="{FF2B5EF4-FFF2-40B4-BE49-F238E27FC236}">
                  <a16:creationId xmlns:a16="http://schemas.microsoft.com/office/drawing/2014/main" id="{A2DEB828-BF12-C74B-8A42-3511C8BA5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" y="2500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6514" name="Text Box 18">
              <a:extLst>
                <a:ext uri="{FF2B5EF4-FFF2-40B4-BE49-F238E27FC236}">
                  <a16:creationId xmlns:a16="http://schemas.microsoft.com/office/drawing/2014/main" id="{D4F591DD-BFEB-A646-99D9-F9197DFCD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  <p:sp>
          <p:nvSpPr>
            <p:cNvPr id="106515" name="Text Box 19">
              <a:extLst>
                <a:ext uri="{FF2B5EF4-FFF2-40B4-BE49-F238E27FC236}">
                  <a16:creationId xmlns:a16="http://schemas.microsoft.com/office/drawing/2014/main" id="{3E48C176-C3E9-6B46-AA1D-D03E98234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</p:grpSp>
      <p:sp>
        <p:nvSpPr>
          <p:cNvPr id="106516" name="Line 20">
            <a:extLst>
              <a:ext uri="{FF2B5EF4-FFF2-40B4-BE49-F238E27FC236}">
                <a16:creationId xmlns:a16="http://schemas.microsoft.com/office/drawing/2014/main" id="{77AB1FAB-087C-694E-9D26-84275D444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5375" y="4365625"/>
            <a:ext cx="792163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7" name="Line 21">
            <a:extLst>
              <a:ext uri="{FF2B5EF4-FFF2-40B4-BE49-F238E27FC236}">
                <a16:creationId xmlns:a16="http://schemas.microsoft.com/office/drawing/2014/main" id="{0A2B6B7D-474B-524F-AE36-C5C94A9C7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888" y="5445125"/>
            <a:ext cx="11874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18" name="Group 22">
            <a:extLst>
              <a:ext uri="{FF2B5EF4-FFF2-40B4-BE49-F238E27FC236}">
                <a16:creationId xmlns:a16="http://schemas.microsoft.com/office/drawing/2014/main" id="{2F79F0ED-31DB-1949-94BB-F3EED2752685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184650"/>
            <a:ext cx="5724525" cy="2197100"/>
            <a:chOff x="1134" y="2636"/>
            <a:chExt cx="3606" cy="1384"/>
          </a:xfrm>
        </p:grpSpPr>
        <p:sp>
          <p:nvSpPr>
            <p:cNvPr id="106519" name="Line 23">
              <a:extLst>
                <a:ext uri="{FF2B5EF4-FFF2-40B4-BE49-F238E27FC236}">
                  <a16:creationId xmlns:a16="http://schemas.microsoft.com/office/drawing/2014/main" id="{850613C5-916F-3E47-8C01-D0F56DF0E4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682"/>
              <a:ext cx="1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0" name="Line 24">
              <a:extLst>
                <a:ext uri="{FF2B5EF4-FFF2-40B4-BE49-F238E27FC236}">
                  <a16:creationId xmlns:a16="http://schemas.microsoft.com/office/drawing/2014/main" id="{A3D60229-ECF3-BB4B-860F-F3172FC665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2750"/>
              <a:ext cx="81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1" name="Line 25">
              <a:extLst>
                <a:ext uri="{FF2B5EF4-FFF2-40B4-BE49-F238E27FC236}">
                  <a16:creationId xmlns:a16="http://schemas.microsoft.com/office/drawing/2014/main" id="{D08B55D6-934A-1544-A0AA-38F8DC0C7F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475"/>
              <a:ext cx="77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2" name="Line 26">
              <a:extLst>
                <a:ext uri="{FF2B5EF4-FFF2-40B4-BE49-F238E27FC236}">
                  <a16:creationId xmlns:a16="http://schemas.microsoft.com/office/drawing/2014/main" id="{D4E373AA-C96A-1E47-9DC7-F38AE85C7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5" y="4020"/>
              <a:ext cx="17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3" name="Line 27">
              <a:extLst>
                <a:ext uri="{FF2B5EF4-FFF2-40B4-BE49-F238E27FC236}">
                  <a16:creationId xmlns:a16="http://schemas.microsoft.com/office/drawing/2014/main" id="{90CF22D0-ACE8-6A4C-808B-C58B3BA51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2750"/>
              <a:ext cx="250" cy="1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4" name="Line 28">
              <a:extLst>
                <a:ext uri="{FF2B5EF4-FFF2-40B4-BE49-F238E27FC236}">
                  <a16:creationId xmlns:a16="http://schemas.microsoft.com/office/drawing/2014/main" id="{C07BC80E-7F91-654C-9436-C4CC75F3D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63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5" name="Line 29">
              <a:extLst>
                <a:ext uri="{FF2B5EF4-FFF2-40B4-BE49-F238E27FC236}">
                  <a16:creationId xmlns:a16="http://schemas.microsoft.com/office/drawing/2014/main" id="{BA149E8D-2288-044D-9DC8-6040B22051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6" y="3997"/>
              <a:ext cx="1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6" name="Line 30">
              <a:extLst>
                <a:ext uri="{FF2B5EF4-FFF2-40B4-BE49-F238E27FC236}">
                  <a16:creationId xmlns:a16="http://schemas.microsoft.com/office/drawing/2014/main" id="{44B77DDD-C758-CA47-B626-09941C198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2682"/>
              <a:ext cx="975" cy="1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7" name="Line 31">
              <a:extLst>
                <a:ext uri="{FF2B5EF4-FFF2-40B4-BE49-F238E27FC236}">
                  <a16:creationId xmlns:a16="http://schemas.microsoft.com/office/drawing/2014/main" id="{A3D714B3-AD42-7E41-A030-3D5386909D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45" y="2704"/>
              <a:ext cx="295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28" name="Line 32">
              <a:extLst>
                <a:ext uri="{FF2B5EF4-FFF2-40B4-BE49-F238E27FC236}">
                  <a16:creationId xmlns:a16="http://schemas.microsoft.com/office/drawing/2014/main" id="{3BEDD349-C1E3-4D4C-A2D6-EAEA4546E4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4" y="2818"/>
              <a:ext cx="0" cy="1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29" name="Group 33">
            <a:extLst>
              <a:ext uri="{FF2B5EF4-FFF2-40B4-BE49-F238E27FC236}">
                <a16:creationId xmlns:a16="http://schemas.microsoft.com/office/drawing/2014/main" id="{83C075A8-31BE-694D-ACF2-9282AFB0B9EF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3752850"/>
            <a:ext cx="5724525" cy="2654300"/>
            <a:chOff x="1111" y="2364"/>
            <a:chExt cx="3606" cy="1672"/>
          </a:xfrm>
        </p:grpSpPr>
        <p:sp>
          <p:nvSpPr>
            <p:cNvPr id="106530" name="Text Box 34">
              <a:extLst>
                <a:ext uri="{FF2B5EF4-FFF2-40B4-BE49-F238E27FC236}">
                  <a16:creationId xmlns:a16="http://schemas.microsoft.com/office/drawing/2014/main" id="{BE209918-81ED-F040-8317-3A52B8E14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79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6531" name="Text Box 35">
              <a:extLst>
                <a:ext uri="{FF2B5EF4-FFF2-40B4-BE49-F238E27FC236}">
                  <a16:creationId xmlns:a16="http://schemas.microsoft.com/office/drawing/2014/main" id="{79A07A62-1984-274F-986B-611CAF8A1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68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6532" name="Text Box 36">
              <a:extLst>
                <a:ext uri="{FF2B5EF4-FFF2-40B4-BE49-F238E27FC236}">
                  <a16:creationId xmlns:a16="http://schemas.microsoft.com/office/drawing/2014/main" id="{83AE4048-5E8B-5147-9B67-CA34C7282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3748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19</a:t>
              </a:r>
            </a:p>
          </p:txBody>
        </p:sp>
        <p:sp>
          <p:nvSpPr>
            <p:cNvPr id="106533" name="Text Box 37">
              <a:extLst>
                <a:ext uri="{FF2B5EF4-FFF2-40B4-BE49-F238E27FC236}">
                  <a16:creationId xmlns:a16="http://schemas.microsoft.com/office/drawing/2014/main" id="{8D43D646-E59D-3C4F-9F81-C5D45325D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" y="236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06534" name="Text Box 38">
              <a:extLst>
                <a:ext uri="{FF2B5EF4-FFF2-40B4-BE49-F238E27FC236}">
                  <a16:creationId xmlns:a16="http://schemas.microsoft.com/office/drawing/2014/main" id="{68312F2E-496A-714E-A295-0844FFD86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2" y="338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06535" name="Text Box 39">
              <a:extLst>
                <a:ext uri="{FF2B5EF4-FFF2-40B4-BE49-F238E27FC236}">
                  <a16:creationId xmlns:a16="http://schemas.microsoft.com/office/drawing/2014/main" id="{D04ED9EE-2415-2D42-810F-AB0661CEC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5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06536" name="Text Box 40">
              <a:extLst>
                <a:ext uri="{FF2B5EF4-FFF2-40B4-BE49-F238E27FC236}">
                  <a16:creationId xmlns:a16="http://schemas.microsoft.com/office/drawing/2014/main" id="{FF1796C8-F48C-AC43-8673-E2E20B9E9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243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6537" name="Text Box 41">
              <a:extLst>
                <a:ext uri="{FF2B5EF4-FFF2-40B4-BE49-F238E27FC236}">
                  <a16:creationId xmlns:a16="http://schemas.microsoft.com/office/drawing/2014/main" id="{C0B153C3-68F0-D04C-AC18-6A83CD052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3498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15</a:t>
              </a:r>
            </a:p>
          </p:txBody>
        </p:sp>
        <p:sp>
          <p:nvSpPr>
            <p:cNvPr id="106538" name="Text Box 42">
              <a:extLst>
                <a:ext uri="{FF2B5EF4-FFF2-40B4-BE49-F238E27FC236}">
                  <a16:creationId xmlns:a16="http://schemas.microsoft.com/office/drawing/2014/main" id="{0F66417C-7961-9042-A7F8-D7E2B4926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0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6539" name="Text Box 43">
              <a:extLst>
                <a:ext uri="{FF2B5EF4-FFF2-40B4-BE49-F238E27FC236}">
                  <a16:creationId xmlns:a16="http://schemas.microsoft.com/office/drawing/2014/main" id="{26818A27-FC8E-2346-BCD0-D2A2AC200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9</a:t>
              </a:r>
            </a:p>
          </p:txBody>
        </p:sp>
        <p:sp>
          <p:nvSpPr>
            <p:cNvPr id="106540" name="Text Box 44">
              <a:extLst>
                <a:ext uri="{FF2B5EF4-FFF2-40B4-BE49-F238E27FC236}">
                  <a16:creationId xmlns:a16="http://schemas.microsoft.com/office/drawing/2014/main" id="{5AE6A0EB-280D-0845-8C7E-0C32F50A66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06541" name="Text Box 45">
              <a:extLst>
                <a:ext uri="{FF2B5EF4-FFF2-40B4-BE49-F238E27FC236}">
                  <a16:creationId xmlns:a16="http://schemas.microsoft.com/office/drawing/2014/main" id="{23C32362-6F18-3B44-9712-40DCD0D22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295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</p:grpSp>
      <p:sp>
        <p:nvSpPr>
          <p:cNvPr id="106542" name="Text Box 46">
            <a:extLst>
              <a:ext uri="{FF2B5EF4-FFF2-40B4-BE49-F238E27FC236}">
                <a16:creationId xmlns:a16="http://schemas.microsoft.com/office/drawing/2014/main" id="{98DE8DB6-1823-F345-9A07-75742C683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897313"/>
            <a:ext cx="4333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11</a:t>
            </a:r>
          </a:p>
        </p:txBody>
      </p:sp>
      <p:sp>
        <p:nvSpPr>
          <p:cNvPr id="106543" name="Text Box 47">
            <a:extLst>
              <a:ext uri="{FF2B5EF4-FFF2-40B4-BE49-F238E27FC236}">
                <a16:creationId xmlns:a16="http://schemas.microsoft.com/office/drawing/2014/main" id="{E7D2977D-6D74-9545-9CED-4E421744D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237288"/>
            <a:ext cx="4318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16</a:t>
            </a:r>
          </a:p>
        </p:txBody>
      </p:sp>
      <p:sp>
        <p:nvSpPr>
          <p:cNvPr id="106544" name="Text Box 48">
            <a:extLst>
              <a:ext uri="{FF2B5EF4-FFF2-40B4-BE49-F238E27FC236}">
                <a16:creationId xmlns:a16="http://schemas.microsoft.com/office/drawing/2014/main" id="{6B765BA6-66AC-AC46-A969-DFE3ED9B8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3716338"/>
            <a:ext cx="4683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17</a:t>
            </a:r>
          </a:p>
        </p:txBody>
      </p:sp>
      <p:sp>
        <p:nvSpPr>
          <p:cNvPr id="106545" name="Text Box 49">
            <a:extLst>
              <a:ext uri="{FF2B5EF4-FFF2-40B4-BE49-F238E27FC236}">
                <a16:creationId xmlns:a16="http://schemas.microsoft.com/office/drawing/2014/main" id="{C40E36B3-DCE9-744C-BB60-5C493EE5F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038" y="6092825"/>
            <a:ext cx="3238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grpSp>
        <p:nvGrpSpPr>
          <p:cNvPr id="106546" name="Group 50">
            <a:extLst>
              <a:ext uri="{FF2B5EF4-FFF2-40B4-BE49-F238E27FC236}">
                <a16:creationId xmlns:a16="http://schemas.microsoft.com/office/drawing/2014/main" id="{98ADFD94-DB6C-574B-BEF5-EC7348CDC4BB}"/>
              </a:ext>
            </a:extLst>
          </p:cNvPr>
          <p:cNvGrpSpPr>
            <a:grpSpLocks/>
          </p:cNvGrpSpPr>
          <p:nvPr/>
        </p:nvGrpSpPr>
        <p:grpSpPr bwMode="auto">
          <a:xfrm>
            <a:off x="215900" y="5013325"/>
            <a:ext cx="396875" cy="457200"/>
            <a:chOff x="136" y="3158"/>
            <a:chExt cx="250" cy="288"/>
          </a:xfrm>
        </p:grpSpPr>
        <p:sp>
          <p:nvSpPr>
            <p:cNvPr id="106547" name="Oval 51">
              <a:extLst>
                <a:ext uri="{FF2B5EF4-FFF2-40B4-BE49-F238E27FC236}">
                  <a16:creationId xmlns:a16="http://schemas.microsoft.com/office/drawing/2014/main" id="{215EEEC1-2ED3-5B42-A771-F5C08294A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" y="3203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8" name="Text Box 52">
              <a:extLst>
                <a:ext uri="{FF2B5EF4-FFF2-40B4-BE49-F238E27FC236}">
                  <a16:creationId xmlns:a16="http://schemas.microsoft.com/office/drawing/2014/main" id="{B13D762B-9202-C94D-BDE6-1407892B39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" y="3158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106549" name="Group 53">
            <a:extLst>
              <a:ext uri="{FF2B5EF4-FFF2-40B4-BE49-F238E27FC236}">
                <a16:creationId xmlns:a16="http://schemas.microsoft.com/office/drawing/2014/main" id="{5DF690AA-6891-4A46-88BA-9A73113B86DD}"/>
              </a:ext>
            </a:extLst>
          </p:cNvPr>
          <p:cNvGrpSpPr>
            <a:grpSpLocks/>
          </p:cNvGrpSpPr>
          <p:nvPr/>
        </p:nvGrpSpPr>
        <p:grpSpPr bwMode="auto">
          <a:xfrm>
            <a:off x="8351838" y="4760913"/>
            <a:ext cx="396875" cy="457200"/>
            <a:chOff x="5261" y="2999"/>
            <a:chExt cx="250" cy="288"/>
          </a:xfrm>
        </p:grpSpPr>
        <p:sp>
          <p:nvSpPr>
            <p:cNvPr id="106550" name="Oval 54">
              <a:extLst>
                <a:ext uri="{FF2B5EF4-FFF2-40B4-BE49-F238E27FC236}">
                  <a16:creationId xmlns:a16="http://schemas.microsoft.com/office/drawing/2014/main" id="{301966C0-F8E8-3340-B44A-C3F354CDB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" y="3045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1" name="Text Box 55">
              <a:extLst>
                <a:ext uri="{FF2B5EF4-FFF2-40B4-BE49-F238E27FC236}">
                  <a16:creationId xmlns:a16="http://schemas.microsoft.com/office/drawing/2014/main" id="{E697E0A9-2896-DD41-9D50-15DEBB1632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4" y="299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106552" name="Line 56">
            <a:extLst>
              <a:ext uri="{FF2B5EF4-FFF2-40B4-BE49-F238E27FC236}">
                <a16:creationId xmlns:a16="http://schemas.microsoft.com/office/drawing/2014/main" id="{59369CA7-D8F0-3842-A91A-90E480135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750" y="4365625"/>
            <a:ext cx="107950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53" name="Line 57">
            <a:extLst>
              <a:ext uri="{FF2B5EF4-FFF2-40B4-BE49-F238E27FC236}">
                <a16:creationId xmlns:a16="http://schemas.microsoft.com/office/drawing/2014/main" id="{A2501903-4C4D-824D-A75B-ECE86ABCE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5408613"/>
            <a:ext cx="1116013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54" name="Line 58">
            <a:extLst>
              <a:ext uri="{FF2B5EF4-FFF2-40B4-BE49-F238E27FC236}">
                <a16:creationId xmlns:a16="http://schemas.microsoft.com/office/drawing/2014/main" id="{F81B03A6-9C8C-8647-8B99-E332A93930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5192713"/>
            <a:ext cx="684212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55" name="Line 59">
            <a:extLst>
              <a:ext uri="{FF2B5EF4-FFF2-40B4-BE49-F238E27FC236}">
                <a16:creationId xmlns:a16="http://schemas.microsoft.com/office/drawing/2014/main" id="{6FC63A4F-B9D2-A040-9609-6B2F602E3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292600"/>
            <a:ext cx="12604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56" name="Text Box 60">
            <a:extLst>
              <a:ext uri="{FF2B5EF4-FFF2-40B4-BE49-F238E27FC236}">
                <a16:creationId xmlns:a16="http://schemas.microsoft.com/office/drawing/2014/main" id="{A9516843-5195-1948-AC98-3AFE0426C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616450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11</a:t>
            </a:r>
          </a:p>
        </p:txBody>
      </p:sp>
      <p:sp>
        <p:nvSpPr>
          <p:cNvPr id="106557" name="Text Box 61">
            <a:extLst>
              <a:ext uri="{FF2B5EF4-FFF2-40B4-BE49-F238E27FC236}">
                <a16:creationId xmlns:a16="http://schemas.microsoft.com/office/drawing/2014/main" id="{A4E82E1B-E783-D74F-95BD-2F98D8B96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15778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16</a:t>
            </a:r>
          </a:p>
        </p:txBody>
      </p:sp>
      <p:sp>
        <p:nvSpPr>
          <p:cNvPr id="106558" name="Text Box 62">
            <a:extLst>
              <a:ext uri="{FF2B5EF4-FFF2-40B4-BE49-F238E27FC236}">
                <a16:creationId xmlns:a16="http://schemas.microsoft.com/office/drawing/2014/main" id="{A5AC5785-8956-6B4C-8E12-6574C4CB4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00526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17</a:t>
            </a:r>
          </a:p>
        </p:txBody>
      </p:sp>
      <p:sp>
        <p:nvSpPr>
          <p:cNvPr id="106559" name="Text Box 63">
            <a:extLst>
              <a:ext uri="{FF2B5EF4-FFF2-40B4-BE49-F238E27FC236}">
                <a16:creationId xmlns:a16="http://schemas.microsoft.com/office/drawing/2014/main" id="{D504A64F-0079-A948-9B41-EF22F13E5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55895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6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06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06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06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106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42" grpId="0" animBg="1"/>
      <p:bldP spid="106543" grpId="0" animBg="1"/>
      <p:bldP spid="106544" grpId="0" animBg="1"/>
      <p:bldP spid="106545" grpId="0" animBg="1"/>
      <p:bldP spid="106556" grpId="0"/>
      <p:bldP spid="106557" grpId="0"/>
      <p:bldP spid="106558" grpId="0"/>
      <p:bldP spid="1065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>
            <a:extLst>
              <a:ext uri="{FF2B5EF4-FFF2-40B4-BE49-F238E27FC236}">
                <a16:creationId xmlns:a16="http://schemas.microsoft.com/office/drawing/2014/main" id="{002EBB4D-BB16-A24B-8C4F-1F0DFDF72234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97313"/>
            <a:ext cx="6261100" cy="2678112"/>
            <a:chOff x="930" y="2636"/>
            <a:chExt cx="3289" cy="1407"/>
          </a:xfrm>
        </p:grpSpPr>
        <p:sp>
          <p:nvSpPr>
            <p:cNvPr id="107523" name="Oval 3">
              <a:extLst>
                <a:ext uri="{FF2B5EF4-FFF2-40B4-BE49-F238E27FC236}">
                  <a16:creationId xmlns:a16="http://schemas.microsoft.com/office/drawing/2014/main" id="{98803CDE-9E4C-384F-B0BC-F46D02FC8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704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4" name="Oval 4">
              <a:extLst>
                <a:ext uri="{FF2B5EF4-FFF2-40B4-BE49-F238E27FC236}">
                  <a16:creationId xmlns:a16="http://schemas.microsoft.com/office/drawing/2014/main" id="{399563B1-058F-FA4D-ADF6-FD8E6D66C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8" y="263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5" name="Oval 5">
              <a:extLst>
                <a:ext uri="{FF2B5EF4-FFF2-40B4-BE49-F238E27FC236}">
                  <a16:creationId xmlns:a16="http://schemas.microsoft.com/office/drawing/2014/main" id="{16454581-C54D-9E47-8D89-91C3EB05F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6" name="Oval 6">
              <a:extLst>
                <a:ext uri="{FF2B5EF4-FFF2-40B4-BE49-F238E27FC236}">
                  <a16:creationId xmlns:a16="http://schemas.microsoft.com/office/drawing/2014/main" id="{A524589C-39F7-C542-AA56-8A27412ED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38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7" name="Oval 7">
              <a:extLst>
                <a:ext uri="{FF2B5EF4-FFF2-40B4-BE49-F238E27FC236}">
                  <a16:creationId xmlns:a16="http://schemas.microsoft.com/office/drawing/2014/main" id="{7B363F7A-4BEA-1E4F-A776-57BF9C337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265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8" name="Oval 8">
              <a:extLst>
                <a:ext uri="{FF2B5EF4-FFF2-40B4-BE49-F238E27FC236}">
                  <a16:creationId xmlns:a16="http://schemas.microsoft.com/office/drawing/2014/main" id="{8A8C0698-C3AB-F048-9AFE-B131A7B16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9" name="Oval 9">
              <a:extLst>
                <a:ext uri="{FF2B5EF4-FFF2-40B4-BE49-F238E27FC236}">
                  <a16:creationId xmlns:a16="http://schemas.microsoft.com/office/drawing/2014/main" id="{E3F53B09-0228-104B-9D2C-C2831E9EA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9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30" name="Rectangle 10">
            <a:extLst>
              <a:ext uri="{FF2B5EF4-FFF2-40B4-BE49-F238E27FC236}">
                <a16:creationId xmlns:a16="http://schemas.microsoft.com/office/drawing/2014/main" id="{F7DB05C6-1825-3F45-9DDD-E4BE6EC58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4132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Solving the Transshipment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via Maximum Flow</a:t>
            </a:r>
          </a:p>
        </p:txBody>
      </p:sp>
      <p:sp>
        <p:nvSpPr>
          <p:cNvPr id="107531" name="Rectangle 11">
            <a:extLst>
              <a:ext uri="{FF2B5EF4-FFF2-40B4-BE49-F238E27FC236}">
                <a16:creationId xmlns:a16="http://schemas.microsoft.com/office/drawing/2014/main" id="{070D8963-E724-B74E-8C84-A0AA991E0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453187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In our example,</a:t>
            </a:r>
          </a:p>
          <a:p>
            <a:pPr lvl="1"/>
            <a:r>
              <a:rPr lang="en-US" altLang="en-US" sz="2400">
                <a:sym typeface="Symbol" pitchFamily="2" charset="2"/>
              </a:rPr>
              <a:t>The maximum flow from O to T is obtained by applying the Augmenting Path algorithm. The maximum flow value is 25.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	The bold red numbers on the arcs show the flow values.</a:t>
            </a:r>
          </a:p>
          <a:p>
            <a:pPr lvl="1"/>
            <a:r>
              <a:rPr lang="en-US" altLang="en-US" sz="2400">
                <a:sym typeface="Symbol" pitchFamily="2" charset="2"/>
              </a:rPr>
              <a:t>Since the maximum flow value </a:t>
            </a:r>
            <a:r>
              <a:rPr lang="en-US" altLang="en-US" sz="2400">
                <a:cs typeface="Arial" panose="020B0604020202020204" pitchFamily="34" charset="0"/>
              </a:rPr>
              <a:t>= 25 = 17+8 = total demand,</a:t>
            </a:r>
          </a:p>
          <a:p>
            <a:pPr lvl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  the current maximum flow is a feasible flow </a:t>
            </a:r>
          </a:p>
          <a:p>
            <a:pPr lvl="1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						for the </a:t>
            </a:r>
            <a:r>
              <a:rPr lang="en-US" altLang="en-US" sz="2400">
                <a:sym typeface="Symbol" pitchFamily="2" charset="2"/>
              </a:rPr>
              <a:t>transshipment problem.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			</a:t>
            </a:r>
          </a:p>
        </p:txBody>
      </p:sp>
      <p:sp>
        <p:nvSpPr>
          <p:cNvPr id="107532" name="Text Box 12">
            <a:extLst>
              <a:ext uri="{FF2B5EF4-FFF2-40B4-BE49-F238E27FC236}">
                <a16:creationId xmlns:a16="http://schemas.microsoft.com/office/drawing/2014/main" id="{CB330BF2-A8F6-7847-B84F-03B7ECAB9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43706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07533" name="Text Box 13">
            <a:extLst>
              <a:ext uri="{FF2B5EF4-FFF2-40B4-BE49-F238E27FC236}">
                <a16:creationId xmlns:a16="http://schemas.microsoft.com/office/drawing/2014/main" id="{9983674F-CEAA-6748-8F6E-F642B300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425767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07534" name="Text Box 14">
            <a:extLst>
              <a:ext uri="{FF2B5EF4-FFF2-40B4-BE49-F238E27FC236}">
                <a16:creationId xmlns:a16="http://schemas.microsoft.com/office/drawing/2014/main" id="{E61586F1-2A44-9B4A-A9EA-B03C8EC74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5949950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19</a:t>
            </a:r>
          </a:p>
        </p:txBody>
      </p:sp>
      <p:sp>
        <p:nvSpPr>
          <p:cNvPr id="107535" name="Text Box 15">
            <a:extLst>
              <a:ext uri="{FF2B5EF4-FFF2-40B4-BE49-F238E27FC236}">
                <a16:creationId xmlns:a16="http://schemas.microsoft.com/office/drawing/2014/main" id="{EF18287E-4A5B-4E40-98F1-DFD982990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375285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107536" name="Text Box 16">
            <a:extLst>
              <a:ext uri="{FF2B5EF4-FFF2-40B4-BE49-F238E27FC236}">
                <a16:creationId xmlns:a16="http://schemas.microsoft.com/office/drawing/2014/main" id="{0532A15B-153A-1743-AEB5-3BC380DC1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53736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107537" name="Text Box 17">
            <a:extLst>
              <a:ext uri="{FF2B5EF4-FFF2-40B4-BE49-F238E27FC236}">
                <a16:creationId xmlns:a16="http://schemas.microsoft.com/office/drawing/2014/main" id="{2BD2E960-45A2-484E-B671-6FFD13083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573405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107538" name="Text Box 18">
            <a:extLst>
              <a:ext uri="{FF2B5EF4-FFF2-40B4-BE49-F238E27FC236}">
                <a16:creationId xmlns:a16="http://schemas.microsoft.com/office/drawing/2014/main" id="{E9259AEB-7043-0F4D-83F9-34451A9E4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8608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7539" name="Text Box 19">
            <a:extLst>
              <a:ext uri="{FF2B5EF4-FFF2-40B4-BE49-F238E27FC236}">
                <a16:creationId xmlns:a16="http://schemas.microsoft.com/office/drawing/2014/main" id="{E9080892-357D-944B-A54F-2F21D587F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3" y="5553075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15</a:t>
            </a:r>
          </a:p>
        </p:txBody>
      </p:sp>
      <p:grpSp>
        <p:nvGrpSpPr>
          <p:cNvPr id="107540" name="Group 20">
            <a:extLst>
              <a:ext uri="{FF2B5EF4-FFF2-40B4-BE49-F238E27FC236}">
                <a16:creationId xmlns:a16="http://schemas.microsoft.com/office/drawing/2014/main" id="{1DD56671-DA97-8444-AD27-D6E77959702F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860800"/>
            <a:ext cx="6264275" cy="2654300"/>
            <a:chOff x="998" y="2432"/>
            <a:chExt cx="3946" cy="1672"/>
          </a:xfrm>
        </p:grpSpPr>
        <p:sp>
          <p:nvSpPr>
            <p:cNvPr id="107541" name="Text Box 21">
              <a:extLst>
                <a:ext uri="{FF2B5EF4-FFF2-40B4-BE49-F238E27FC236}">
                  <a16:creationId xmlns:a16="http://schemas.microsoft.com/office/drawing/2014/main" id="{06F40307-BB8E-014C-B84C-E15C157C3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8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7542" name="Text Box 22">
              <a:extLst>
                <a:ext uri="{FF2B5EF4-FFF2-40B4-BE49-F238E27FC236}">
                  <a16:creationId xmlns:a16="http://schemas.microsoft.com/office/drawing/2014/main" id="{AEDCFA85-62B0-7F46-88EB-ACB016CF9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" y="2432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7543" name="Text Box 23">
              <a:extLst>
                <a:ext uri="{FF2B5EF4-FFF2-40B4-BE49-F238E27FC236}">
                  <a16:creationId xmlns:a16="http://schemas.microsoft.com/office/drawing/2014/main" id="{5AA176D5-1B38-A147-9616-F6BDD5083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2455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07544" name="Text Box 24">
              <a:extLst>
                <a:ext uri="{FF2B5EF4-FFF2-40B4-BE49-F238E27FC236}">
                  <a16:creationId xmlns:a16="http://schemas.microsoft.com/office/drawing/2014/main" id="{7F442A38-66D9-ED4D-85B2-80D556471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7545" name="Text Box 25">
              <a:extLst>
                <a:ext uri="{FF2B5EF4-FFF2-40B4-BE49-F238E27FC236}">
                  <a16:creationId xmlns:a16="http://schemas.microsoft.com/office/drawing/2014/main" id="{48A99445-12DA-DB4B-991F-1DAD2792C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" y="2500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1</a:t>
              </a:r>
              <a:endParaRPr lang="en-US" altLang="en-US" sz="2000"/>
            </a:p>
          </p:txBody>
        </p:sp>
        <p:sp>
          <p:nvSpPr>
            <p:cNvPr id="107546" name="Text Box 26">
              <a:extLst>
                <a:ext uri="{FF2B5EF4-FFF2-40B4-BE49-F238E27FC236}">
                  <a16:creationId xmlns:a16="http://schemas.microsoft.com/office/drawing/2014/main" id="{67A28E30-3107-3A4F-98A6-0FB7244BFA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D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  <p:sp>
          <p:nvSpPr>
            <p:cNvPr id="107547" name="Text Box 27">
              <a:extLst>
                <a:ext uri="{FF2B5EF4-FFF2-40B4-BE49-F238E27FC236}">
                  <a16:creationId xmlns:a16="http://schemas.microsoft.com/office/drawing/2014/main" id="{C3BC4AE5-7B9C-2E43-BE57-55886CE8A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" y="3838"/>
              <a:ext cx="2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/>
                <a:t>S</a:t>
              </a:r>
              <a:r>
                <a:rPr lang="en-US" altLang="en-US" sz="2000" baseline="-25000"/>
                <a:t>2</a:t>
              </a:r>
              <a:endParaRPr lang="en-US" altLang="en-US" sz="2000"/>
            </a:p>
          </p:txBody>
        </p:sp>
      </p:grpSp>
      <p:sp>
        <p:nvSpPr>
          <p:cNvPr id="107548" name="Line 28">
            <a:extLst>
              <a:ext uri="{FF2B5EF4-FFF2-40B4-BE49-F238E27FC236}">
                <a16:creationId xmlns:a16="http://schemas.microsoft.com/office/drawing/2014/main" id="{0E7A014A-475E-B24C-8E77-6E0656188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5375" y="4365625"/>
            <a:ext cx="792163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9" name="Line 29">
            <a:extLst>
              <a:ext uri="{FF2B5EF4-FFF2-40B4-BE49-F238E27FC236}">
                <a16:creationId xmlns:a16="http://schemas.microsoft.com/office/drawing/2014/main" id="{E38841D1-885A-EB46-96B9-DBAE3E206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888" y="5445125"/>
            <a:ext cx="1187450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50" name="Group 30">
            <a:extLst>
              <a:ext uri="{FF2B5EF4-FFF2-40B4-BE49-F238E27FC236}">
                <a16:creationId xmlns:a16="http://schemas.microsoft.com/office/drawing/2014/main" id="{806DF733-AABF-C044-BD82-A2CD9A97BAAB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184650"/>
            <a:ext cx="5724525" cy="2197100"/>
            <a:chOff x="1134" y="2636"/>
            <a:chExt cx="3606" cy="1384"/>
          </a:xfrm>
        </p:grpSpPr>
        <p:sp>
          <p:nvSpPr>
            <p:cNvPr id="107551" name="Line 31">
              <a:extLst>
                <a:ext uri="{FF2B5EF4-FFF2-40B4-BE49-F238E27FC236}">
                  <a16:creationId xmlns:a16="http://schemas.microsoft.com/office/drawing/2014/main" id="{E9BAD29A-1279-3F40-9FB1-31D52F8C27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682"/>
              <a:ext cx="14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2" name="Line 32">
              <a:extLst>
                <a:ext uri="{FF2B5EF4-FFF2-40B4-BE49-F238E27FC236}">
                  <a16:creationId xmlns:a16="http://schemas.microsoft.com/office/drawing/2014/main" id="{75B26E2F-3454-FC40-A31D-8500679F8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2750"/>
              <a:ext cx="81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3" name="Line 33">
              <a:extLst>
                <a:ext uri="{FF2B5EF4-FFF2-40B4-BE49-F238E27FC236}">
                  <a16:creationId xmlns:a16="http://schemas.microsoft.com/office/drawing/2014/main" id="{5E53D722-B0A3-0143-96FE-4CA4BD8308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475"/>
              <a:ext cx="771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4" name="Line 34">
              <a:extLst>
                <a:ext uri="{FF2B5EF4-FFF2-40B4-BE49-F238E27FC236}">
                  <a16:creationId xmlns:a16="http://schemas.microsoft.com/office/drawing/2014/main" id="{F085961E-5617-F14A-BC03-7C018B094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5" y="4020"/>
              <a:ext cx="17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5" name="Line 35">
              <a:extLst>
                <a:ext uri="{FF2B5EF4-FFF2-40B4-BE49-F238E27FC236}">
                  <a16:creationId xmlns:a16="http://schemas.microsoft.com/office/drawing/2014/main" id="{991AACAF-A77C-ED49-A84E-81456365D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2750"/>
              <a:ext cx="250" cy="1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6" name="Line 36">
              <a:extLst>
                <a:ext uri="{FF2B5EF4-FFF2-40B4-BE49-F238E27FC236}">
                  <a16:creationId xmlns:a16="http://schemas.microsoft.com/office/drawing/2014/main" id="{55F458F6-1191-0646-BCD6-B26A5A8C1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63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7" name="Line 37">
              <a:extLst>
                <a:ext uri="{FF2B5EF4-FFF2-40B4-BE49-F238E27FC236}">
                  <a16:creationId xmlns:a16="http://schemas.microsoft.com/office/drawing/2014/main" id="{E4070BD1-B2A1-7E4A-A828-02D3B71D19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6" y="3997"/>
              <a:ext cx="12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8" name="Line 38">
              <a:extLst>
                <a:ext uri="{FF2B5EF4-FFF2-40B4-BE49-F238E27FC236}">
                  <a16:creationId xmlns:a16="http://schemas.microsoft.com/office/drawing/2014/main" id="{4FEF0AFC-19DB-8C4C-9376-988EB9D34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4" y="2682"/>
              <a:ext cx="975" cy="1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9" name="Line 39">
              <a:extLst>
                <a:ext uri="{FF2B5EF4-FFF2-40B4-BE49-F238E27FC236}">
                  <a16:creationId xmlns:a16="http://schemas.microsoft.com/office/drawing/2014/main" id="{8BE50DF5-106E-1040-A393-9DEDD0F1D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45" y="2704"/>
              <a:ext cx="295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60" name="Line 40">
              <a:extLst>
                <a:ext uri="{FF2B5EF4-FFF2-40B4-BE49-F238E27FC236}">
                  <a16:creationId xmlns:a16="http://schemas.microsoft.com/office/drawing/2014/main" id="{D8E5B9C3-A5DF-FD43-9CB2-BDFCAE1E12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4" y="2818"/>
              <a:ext cx="0" cy="1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61" name="Text Box 41">
            <a:extLst>
              <a:ext uri="{FF2B5EF4-FFF2-40B4-BE49-F238E27FC236}">
                <a16:creationId xmlns:a16="http://schemas.microsoft.com/office/drawing/2014/main" id="{F1692AC7-4C4F-E646-B164-C47E7E31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75" y="56245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7562" name="Text Box 42">
            <a:extLst>
              <a:ext uri="{FF2B5EF4-FFF2-40B4-BE49-F238E27FC236}">
                <a16:creationId xmlns:a16="http://schemas.microsoft.com/office/drawing/2014/main" id="{C4FD208C-268A-AD41-A378-6A3AA309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94995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9</a:t>
            </a:r>
          </a:p>
        </p:txBody>
      </p:sp>
      <p:sp>
        <p:nvSpPr>
          <p:cNvPr id="107563" name="Text Box 43">
            <a:extLst>
              <a:ext uri="{FF2B5EF4-FFF2-40B4-BE49-F238E27FC236}">
                <a16:creationId xmlns:a16="http://schemas.microsoft.com/office/drawing/2014/main" id="{D7FDC207-D46B-8842-ADDF-55D45A57B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42211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7564" name="Text Box 44">
            <a:extLst>
              <a:ext uri="{FF2B5EF4-FFF2-40B4-BE49-F238E27FC236}">
                <a16:creationId xmlns:a16="http://schemas.microsoft.com/office/drawing/2014/main" id="{F03D9DE1-6676-BC44-826B-BFAC0D43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6894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107565" name="Text Box 45">
            <a:extLst>
              <a:ext uri="{FF2B5EF4-FFF2-40B4-BE49-F238E27FC236}">
                <a16:creationId xmlns:a16="http://schemas.microsoft.com/office/drawing/2014/main" id="{74CCED49-C9A9-E740-91A1-8DF146B0B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897313"/>
            <a:ext cx="4333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11</a:t>
            </a:r>
          </a:p>
        </p:txBody>
      </p:sp>
      <p:sp>
        <p:nvSpPr>
          <p:cNvPr id="107566" name="Text Box 46">
            <a:extLst>
              <a:ext uri="{FF2B5EF4-FFF2-40B4-BE49-F238E27FC236}">
                <a16:creationId xmlns:a16="http://schemas.microsoft.com/office/drawing/2014/main" id="{25D767A7-0BEC-7C44-8A2F-C26AC049D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237288"/>
            <a:ext cx="4318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16</a:t>
            </a:r>
          </a:p>
        </p:txBody>
      </p:sp>
      <p:sp>
        <p:nvSpPr>
          <p:cNvPr id="107567" name="Text Box 47">
            <a:extLst>
              <a:ext uri="{FF2B5EF4-FFF2-40B4-BE49-F238E27FC236}">
                <a16:creationId xmlns:a16="http://schemas.microsoft.com/office/drawing/2014/main" id="{8B1CEC86-9D92-434B-9ABE-BA06320F5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338" y="3716338"/>
            <a:ext cx="4683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17</a:t>
            </a:r>
          </a:p>
        </p:txBody>
      </p:sp>
      <p:sp>
        <p:nvSpPr>
          <p:cNvPr id="107568" name="Text Box 48">
            <a:extLst>
              <a:ext uri="{FF2B5EF4-FFF2-40B4-BE49-F238E27FC236}">
                <a16:creationId xmlns:a16="http://schemas.microsoft.com/office/drawing/2014/main" id="{A5985C20-ED9A-D04C-AD7F-9E66B991B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038" y="6092825"/>
            <a:ext cx="3238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grpSp>
        <p:nvGrpSpPr>
          <p:cNvPr id="107569" name="Group 49">
            <a:extLst>
              <a:ext uri="{FF2B5EF4-FFF2-40B4-BE49-F238E27FC236}">
                <a16:creationId xmlns:a16="http://schemas.microsoft.com/office/drawing/2014/main" id="{125F7B77-EE0E-7B46-AC48-2513E0966F20}"/>
              </a:ext>
            </a:extLst>
          </p:cNvPr>
          <p:cNvGrpSpPr>
            <a:grpSpLocks/>
          </p:cNvGrpSpPr>
          <p:nvPr/>
        </p:nvGrpSpPr>
        <p:grpSpPr bwMode="auto">
          <a:xfrm>
            <a:off x="215900" y="5013325"/>
            <a:ext cx="396875" cy="457200"/>
            <a:chOff x="136" y="3158"/>
            <a:chExt cx="250" cy="288"/>
          </a:xfrm>
        </p:grpSpPr>
        <p:sp>
          <p:nvSpPr>
            <p:cNvPr id="107570" name="Oval 50">
              <a:extLst>
                <a:ext uri="{FF2B5EF4-FFF2-40B4-BE49-F238E27FC236}">
                  <a16:creationId xmlns:a16="http://schemas.microsoft.com/office/drawing/2014/main" id="{AD8E4CC4-8A61-E149-A539-D0A6AED24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" y="3203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1" name="Text Box 51">
              <a:extLst>
                <a:ext uri="{FF2B5EF4-FFF2-40B4-BE49-F238E27FC236}">
                  <a16:creationId xmlns:a16="http://schemas.microsoft.com/office/drawing/2014/main" id="{30E39C32-6CA0-704A-9774-081549747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" y="3158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107572" name="Group 52">
            <a:extLst>
              <a:ext uri="{FF2B5EF4-FFF2-40B4-BE49-F238E27FC236}">
                <a16:creationId xmlns:a16="http://schemas.microsoft.com/office/drawing/2014/main" id="{49C61F74-935B-F743-B392-7E7C42C3F061}"/>
              </a:ext>
            </a:extLst>
          </p:cNvPr>
          <p:cNvGrpSpPr>
            <a:grpSpLocks/>
          </p:cNvGrpSpPr>
          <p:nvPr/>
        </p:nvGrpSpPr>
        <p:grpSpPr bwMode="auto">
          <a:xfrm>
            <a:off x="8351838" y="4760913"/>
            <a:ext cx="396875" cy="457200"/>
            <a:chOff x="5261" y="2999"/>
            <a:chExt cx="250" cy="288"/>
          </a:xfrm>
        </p:grpSpPr>
        <p:sp>
          <p:nvSpPr>
            <p:cNvPr id="107573" name="Oval 53">
              <a:extLst>
                <a:ext uri="{FF2B5EF4-FFF2-40B4-BE49-F238E27FC236}">
                  <a16:creationId xmlns:a16="http://schemas.microsoft.com/office/drawing/2014/main" id="{564EC169-ED46-3E4E-8983-4ACD01593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" y="3045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4" name="Text Box 54">
              <a:extLst>
                <a:ext uri="{FF2B5EF4-FFF2-40B4-BE49-F238E27FC236}">
                  <a16:creationId xmlns:a16="http://schemas.microsoft.com/office/drawing/2014/main" id="{1C1894ED-8ADC-E54B-A237-3DF8B7420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4" y="299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107575" name="Line 55">
            <a:extLst>
              <a:ext uri="{FF2B5EF4-FFF2-40B4-BE49-F238E27FC236}">
                <a16:creationId xmlns:a16="http://schemas.microsoft.com/office/drawing/2014/main" id="{E4D98217-7BF4-BE4D-B19B-4B4D53F812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750" y="4365625"/>
            <a:ext cx="107950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6" name="Line 56">
            <a:extLst>
              <a:ext uri="{FF2B5EF4-FFF2-40B4-BE49-F238E27FC236}">
                <a16:creationId xmlns:a16="http://schemas.microsoft.com/office/drawing/2014/main" id="{2780FA13-8BA0-5148-8CB1-18425D5BB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5408613"/>
            <a:ext cx="1116013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7" name="Line 57">
            <a:extLst>
              <a:ext uri="{FF2B5EF4-FFF2-40B4-BE49-F238E27FC236}">
                <a16:creationId xmlns:a16="http://schemas.microsoft.com/office/drawing/2014/main" id="{90C1A3A8-832D-F942-8796-01390A6493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5192713"/>
            <a:ext cx="684212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8" name="Line 58">
            <a:extLst>
              <a:ext uri="{FF2B5EF4-FFF2-40B4-BE49-F238E27FC236}">
                <a16:creationId xmlns:a16="http://schemas.microsoft.com/office/drawing/2014/main" id="{1C964257-7A01-894C-9E4A-D605959206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292600"/>
            <a:ext cx="1260475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79" name="Text Box 59">
            <a:extLst>
              <a:ext uri="{FF2B5EF4-FFF2-40B4-BE49-F238E27FC236}">
                <a16:creationId xmlns:a16="http://schemas.microsoft.com/office/drawing/2014/main" id="{0BE2A315-A649-6A49-8600-3A8C7D30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616450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11</a:t>
            </a:r>
          </a:p>
        </p:txBody>
      </p:sp>
      <p:sp>
        <p:nvSpPr>
          <p:cNvPr id="107580" name="Text Box 60">
            <a:extLst>
              <a:ext uri="{FF2B5EF4-FFF2-40B4-BE49-F238E27FC236}">
                <a16:creationId xmlns:a16="http://schemas.microsoft.com/office/drawing/2014/main" id="{4C86F419-DA8D-BB4D-B234-3645D3008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15778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16</a:t>
            </a:r>
          </a:p>
        </p:txBody>
      </p:sp>
      <p:sp>
        <p:nvSpPr>
          <p:cNvPr id="107581" name="Text Box 61">
            <a:extLst>
              <a:ext uri="{FF2B5EF4-FFF2-40B4-BE49-F238E27FC236}">
                <a16:creationId xmlns:a16="http://schemas.microsoft.com/office/drawing/2014/main" id="{BCEF28B0-F9D8-3E4A-B042-76A7DF830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32911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17</a:t>
            </a:r>
          </a:p>
        </p:txBody>
      </p:sp>
      <p:sp>
        <p:nvSpPr>
          <p:cNvPr id="107582" name="Text Box 62">
            <a:extLst>
              <a:ext uri="{FF2B5EF4-FFF2-40B4-BE49-F238E27FC236}">
                <a16:creationId xmlns:a16="http://schemas.microsoft.com/office/drawing/2014/main" id="{A31FF9C2-81A8-B144-BF15-15201E9E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55895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8</a:t>
            </a:r>
          </a:p>
        </p:txBody>
      </p:sp>
      <p:grpSp>
        <p:nvGrpSpPr>
          <p:cNvPr id="107583" name="Group 63">
            <a:extLst>
              <a:ext uri="{FF2B5EF4-FFF2-40B4-BE49-F238E27FC236}">
                <a16:creationId xmlns:a16="http://schemas.microsoft.com/office/drawing/2014/main" id="{953EB746-8A1F-3F4A-AD8A-09B4AEE7EBFF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3789363"/>
            <a:ext cx="7921625" cy="2652712"/>
            <a:chOff x="385" y="2387"/>
            <a:chExt cx="4990" cy="1671"/>
          </a:xfrm>
        </p:grpSpPr>
        <p:sp>
          <p:nvSpPr>
            <p:cNvPr id="107584" name="Text Box 64">
              <a:extLst>
                <a:ext uri="{FF2B5EF4-FFF2-40B4-BE49-F238E27FC236}">
                  <a16:creationId xmlns:a16="http://schemas.microsoft.com/office/drawing/2014/main" id="{515999A2-84A5-364F-9ED1-68430BF485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07585" name="Text Box 65">
              <a:extLst>
                <a:ext uri="{FF2B5EF4-FFF2-40B4-BE49-F238E27FC236}">
                  <a16:creationId xmlns:a16="http://schemas.microsoft.com/office/drawing/2014/main" id="{C4B41FB6-C23A-3149-87B6-8B6FD1289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3045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107586" name="Text Box 66">
              <a:extLst>
                <a:ext uri="{FF2B5EF4-FFF2-40B4-BE49-F238E27FC236}">
                  <a16:creationId xmlns:a16="http://schemas.microsoft.com/office/drawing/2014/main" id="{A3379A58-137E-6942-8706-00DB36F28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7" y="3770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18</a:t>
              </a:r>
            </a:p>
          </p:txBody>
        </p:sp>
        <p:sp>
          <p:nvSpPr>
            <p:cNvPr id="107587" name="Text Box 67">
              <a:extLst>
                <a:ext uri="{FF2B5EF4-FFF2-40B4-BE49-F238E27FC236}">
                  <a16:creationId xmlns:a16="http://schemas.microsoft.com/office/drawing/2014/main" id="{73AE99C1-B39C-E94A-B87C-8CE6FA4CD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07588" name="Text Box 68">
              <a:extLst>
                <a:ext uri="{FF2B5EF4-FFF2-40B4-BE49-F238E27FC236}">
                  <a16:creationId xmlns:a16="http://schemas.microsoft.com/office/drawing/2014/main" id="{5C3B1633-9F66-4641-83D9-C23963402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343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07589" name="Text Box 69">
              <a:extLst>
                <a:ext uri="{FF2B5EF4-FFF2-40B4-BE49-F238E27FC236}">
                  <a16:creationId xmlns:a16="http://schemas.microsoft.com/office/drawing/2014/main" id="{E0E88F4C-C7FB-EC4F-8D59-A6E34D682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38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07590" name="Text Box 70">
              <a:extLst>
                <a:ext uri="{FF2B5EF4-FFF2-40B4-BE49-F238E27FC236}">
                  <a16:creationId xmlns:a16="http://schemas.microsoft.com/office/drawing/2014/main" id="{F0C165DA-DEDF-924E-821F-4DED472B1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" y="240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7591" name="Text Box 71">
              <a:extLst>
                <a:ext uri="{FF2B5EF4-FFF2-40B4-BE49-F238E27FC236}">
                  <a16:creationId xmlns:a16="http://schemas.microsoft.com/office/drawing/2014/main" id="{3BD26998-66E9-E34B-B995-36DA23817C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315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07592" name="Text Box 72">
              <a:extLst>
                <a:ext uri="{FF2B5EF4-FFF2-40B4-BE49-F238E27FC236}">
                  <a16:creationId xmlns:a16="http://schemas.microsoft.com/office/drawing/2014/main" id="{04C4F420-7076-8D40-ACE5-0D8B6AB5A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" y="281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07593" name="Text Box 73">
              <a:extLst>
                <a:ext uri="{FF2B5EF4-FFF2-40B4-BE49-F238E27FC236}">
                  <a16:creationId xmlns:a16="http://schemas.microsoft.com/office/drawing/2014/main" id="{00F9F759-8485-784A-86CC-40F6A9A8F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" y="2704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17</a:t>
              </a:r>
            </a:p>
          </p:txBody>
        </p:sp>
        <p:sp>
          <p:nvSpPr>
            <p:cNvPr id="107594" name="Text Box 74">
              <a:extLst>
                <a:ext uri="{FF2B5EF4-FFF2-40B4-BE49-F238E27FC236}">
                  <a16:creationId xmlns:a16="http://schemas.microsoft.com/office/drawing/2014/main" id="{1BB1B112-18C2-7449-8497-AE865E10A0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8" y="340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107595" name="Text Box 75">
              <a:extLst>
                <a:ext uri="{FF2B5EF4-FFF2-40B4-BE49-F238E27FC236}">
                  <a16:creationId xmlns:a16="http://schemas.microsoft.com/office/drawing/2014/main" id="{6061A4FF-57CF-E742-8F66-231AB6E4C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" y="272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9</a:t>
              </a:r>
            </a:p>
          </p:txBody>
        </p:sp>
        <p:sp>
          <p:nvSpPr>
            <p:cNvPr id="107596" name="Text Box 76">
              <a:extLst>
                <a:ext uri="{FF2B5EF4-FFF2-40B4-BE49-F238E27FC236}">
                  <a16:creationId xmlns:a16="http://schemas.microsoft.com/office/drawing/2014/main" id="{5F13E885-D36A-2F45-86FA-0FBCB7625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589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064DD4CF-56E9-8743-AC03-A192BE22C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5842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Assignment</a:t>
            </a:r>
            <a:r>
              <a:rPr lang="en-US" altLang="en-US" sz="4000"/>
              <a:t> </a:t>
            </a: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Problem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D33F0A7-DD68-3E43-AAB4-4892AF894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84200"/>
            <a:ext cx="9144000" cy="6273800"/>
          </a:xfrm>
        </p:spPr>
        <p:txBody>
          <a:bodyPr/>
          <a:lstStyle/>
          <a:p>
            <a:r>
              <a:rPr lang="en-US" altLang="en-US" sz="2400" i="1">
                <a:solidFill>
                  <a:schemeClr val="accent2"/>
                </a:solidFill>
              </a:rPr>
              <a:t>Given</a:t>
            </a:r>
            <a:r>
              <a:rPr lang="en-US" altLang="en-US" sz="2400"/>
              <a:t>: n people and n jobs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Each person can be assigned to exactly </a:t>
            </a:r>
            <a:r>
              <a:rPr lang="en-US" altLang="en-US" sz="2400" i="1"/>
              <a:t>one</a:t>
            </a:r>
            <a:r>
              <a:rPr lang="en-US" altLang="en-US" sz="2400"/>
              <a:t> job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Each job should be assigned to exactly </a:t>
            </a:r>
            <a:r>
              <a:rPr lang="en-US" altLang="en-US" sz="2400" i="1"/>
              <a:t>one</a:t>
            </a:r>
            <a:r>
              <a:rPr lang="en-US" altLang="en-US" sz="2400"/>
              <a:t> person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</a:t>
            </a:r>
            <a:r>
              <a:rPr lang="en-US" altLang="en-US" sz="2400"/>
              <a:t>Person-job compatibility is given by a directed network</a:t>
            </a:r>
          </a:p>
          <a:p>
            <a:pPr>
              <a:buFontTx/>
              <a:buNone/>
            </a:pPr>
            <a:r>
              <a:rPr lang="en-US" altLang="en-US" sz="2400"/>
              <a:t>		(e.g., having a link  </a:t>
            </a:r>
            <a:r>
              <a:rPr lang="en-US" altLang="en-US" sz="2400">
                <a:solidFill>
                  <a:schemeClr val="accent2"/>
                </a:solidFill>
              </a:rPr>
              <a:t>A </a:t>
            </a:r>
            <a:r>
              <a:rPr lang="en-US" altLang="en-US" sz="2000">
                <a:solidFill>
                  <a:schemeClr val="accent2"/>
                </a:solidFill>
                <a:sym typeface="Symbol" pitchFamily="2" charset="2"/>
              </a:rPr>
              <a:t></a:t>
            </a:r>
            <a:r>
              <a:rPr lang="en-US" altLang="en-US" sz="2400">
                <a:solidFill>
                  <a:schemeClr val="accent2"/>
                </a:solidFill>
              </a:rPr>
              <a:t> x</a:t>
            </a:r>
            <a:r>
              <a:rPr lang="en-US" altLang="en-US" sz="2400"/>
              <a:t>  means  “person A can do job x ”)</a:t>
            </a:r>
          </a:p>
          <a:p>
            <a:r>
              <a:rPr lang="en-US" altLang="en-US" sz="2400" i="1">
                <a:solidFill>
                  <a:srgbClr val="FF0000"/>
                </a:solidFill>
                <a:sym typeface="Symbol" pitchFamily="2" charset="2"/>
              </a:rPr>
              <a:t>Goal</a:t>
            </a:r>
            <a:r>
              <a:rPr lang="en-US" altLang="en-US" sz="2400">
                <a:sym typeface="Symbol" pitchFamily="2" charset="2"/>
              </a:rPr>
              <a:t>: Find an assignment of n jobs to n people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	(if such an assignment exists).</a:t>
            </a:r>
          </a:p>
          <a:p>
            <a:r>
              <a:rPr lang="en-US" altLang="en-US" sz="2400">
                <a:sym typeface="Symbol" pitchFamily="2" charset="2"/>
              </a:rPr>
              <a:t>Example:</a:t>
            </a:r>
          </a:p>
        </p:txBody>
      </p:sp>
      <p:grpSp>
        <p:nvGrpSpPr>
          <p:cNvPr id="108548" name="Group 4">
            <a:extLst>
              <a:ext uri="{FF2B5EF4-FFF2-40B4-BE49-F238E27FC236}">
                <a16:creationId xmlns:a16="http://schemas.microsoft.com/office/drawing/2014/main" id="{2279DE6F-F652-1C4A-8E7B-A79D93A42112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4545013"/>
            <a:ext cx="6129337" cy="1692275"/>
            <a:chOff x="1043" y="2863"/>
            <a:chExt cx="3861" cy="1066"/>
          </a:xfrm>
        </p:grpSpPr>
        <p:sp>
          <p:nvSpPr>
            <p:cNvPr id="108549" name="Oval 5">
              <a:extLst>
                <a:ext uri="{FF2B5EF4-FFF2-40B4-BE49-F238E27FC236}">
                  <a16:creationId xmlns:a16="http://schemas.microsoft.com/office/drawing/2014/main" id="{775CEE21-C741-A04F-9D51-A8242D10D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0" name="Oval 6">
              <a:extLst>
                <a:ext uri="{FF2B5EF4-FFF2-40B4-BE49-F238E27FC236}">
                  <a16:creationId xmlns:a16="http://schemas.microsoft.com/office/drawing/2014/main" id="{DFFB1AB0-15B5-0E40-B635-34FB43F6E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1" name="Oval 7">
              <a:extLst>
                <a:ext uri="{FF2B5EF4-FFF2-40B4-BE49-F238E27FC236}">
                  <a16:creationId xmlns:a16="http://schemas.microsoft.com/office/drawing/2014/main" id="{BE8A7706-075B-984B-A1B9-204895605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2" name="Oval 8">
              <a:extLst>
                <a:ext uri="{FF2B5EF4-FFF2-40B4-BE49-F238E27FC236}">
                  <a16:creationId xmlns:a16="http://schemas.microsoft.com/office/drawing/2014/main" id="{A948E542-E1E2-6542-869D-7D7486BE5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3" name="Oval 9">
              <a:extLst>
                <a:ext uri="{FF2B5EF4-FFF2-40B4-BE49-F238E27FC236}">
                  <a16:creationId xmlns:a16="http://schemas.microsoft.com/office/drawing/2014/main" id="{37BE4E7C-DCC4-2141-9D4D-9B7D24B13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Oval 10">
              <a:extLst>
                <a:ext uri="{FF2B5EF4-FFF2-40B4-BE49-F238E27FC236}">
                  <a16:creationId xmlns:a16="http://schemas.microsoft.com/office/drawing/2014/main" id="{107E5C13-982E-8C4A-BF3C-055BC1950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Oval 11">
              <a:extLst>
                <a:ext uri="{FF2B5EF4-FFF2-40B4-BE49-F238E27FC236}">
                  <a16:creationId xmlns:a16="http://schemas.microsoft.com/office/drawing/2014/main" id="{AB1F2063-30E7-B544-A3D5-77F61A9ED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Oval 12">
              <a:extLst>
                <a:ext uri="{FF2B5EF4-FFF2-40B4-BE49-F238E27FC236}">
                  <a16:creationId xmlns:a16="http://schemas.microsoft.com/office/drawing/2014/main" id="{A84FB05D-3E2B-5241-9C82-B1B5E0819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7" name="Oval 13">
              <a:extLst>
                <a:ext uri="{FF2B5EF4-FFF2-40B4-BE49-F238E27FC236}">
                  <a16:creationId xmlns:a16="http://schemas.microsoft.com/office/drawing/2014/main" id="{0D4A629C-545F-CA44-B9ED-66D04986F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8" name="Oval 14">
              <a:extLst>
                <a:ext uri="{FF2B5EF4-FFF2-40B4-BE49-F238E27FC236}">
                  <a16:creationId xmlns:a16="http://schemas.microsoft.com/office/drawing/2014/main" id="{416CDF83-A1F1-E242-B96F-6E1C6D78C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59" name="Group 15">
            <a:extLst>
              <a:ext uri="{FF2B5EF4-FFF2-40B4-BE49-F238E27FC236}">
                <a16:creationId xmlns:a16="http://schemas.microsoft.com/office/drawing/2014/main" id="{9DEB00DB-19CE-C449-8BC6-88005B005E3A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4508500"/>
            <a:ext cx="7345362" cy="530225"/>
            <a:chOff x="249" y="2840"/>
            <a:chExt cx="4627" cy="334"/>
          </a:xfrm>
        </p:grpSpPr>
        <p:sp>
          <p:nvSpPr>
            <p:cNvPr id="108560" name="Text Box 16">
              <a:extLst>
                <a:ext uri="{FF2B5EF4-FFF2-40B4-BE49-F238E27FC236}">
                  <a16:creationId xmlns:a16="http://schemas.microsoft.com/office/drawing/2014/main" id="{273A919C-8E3A-EB42-90C4-7981F613C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8561" name="Text Box 17">
              <a:extLst>
                <a:ext uri="{FF2B5EF4-FFF2-40B4-BE49-F238E27FC236}">
                  <a16:creationId xmlns:a16="http://schemas.microsoft.com/office/drawing/2014/main" id="{B1E079D1-8148-8949-A0D2-DCE04B8C5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8562" name="Text Box 18">
              <a:extLst>
                <a:ext uri="{FF2B5EF4-FFF2-40B4-BE49-F238E27FC236}">
                  <a16:creationId xmlns:a16="http://schemas.microsoft.com/office/drawing/2014/main" id="{51EE7948-9E8C-5E4D-A849-B6C3E28D8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08563" name="Text Box 19">
              <a:extLst>
                <a:ext uri="{FF2B5EF4-FFF2-40B4-BE49-F238E27FC236}">
                  <a16:creationId xmlns:a16="http://schemas.microsoft.com/office/drawing/2014/main" id="{77235E97-A2A5-DF48-98D5-0CAD79456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886"/>
              <a:ext cx="7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people</a:t>
              </a:r>
            </a:p>
          </p:txBody>
        </p:sp>
        <p:sp>
          <p:nvSpPr>
            <p:cNvPr id="108564" name="Text Box 20">
              <a:extLst>
                <a:ext uri="{FF2B5EF4-FFF2-40B4-BE49-F238E27FC236}">
                  <a16:creationId xmlns:a16="http://schemas.microsoft.com/office/drawing/2014/main" id="{CCE60503-A419-8140-9135-FB8B9514C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108565" name="Text Box 21">
              <a:extLst>
                <a:ext uri="{FF2B5EF4-FFF2-40B4-BE49-F238E27FC236}">
                  <a16:creationId xmlns:a16="http://schemas.microsoft.com/office/drawing/2014/main" id="{49BFC847-D341-7040-AD59-E97CF4094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08566" name="Group 22">
            <a:extLst>
              <a:ext uri="{FF2B5EF4-FFF2-40B4-BE49-F238E27FC236}">
                <a16:creationId xmlns:a16="http://schemas.microsoft.com/office/drawing/2014/main" id="{926A2ABF-0A5E-E64D-98F3-E5BD6B0AE2CB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5661025"/>
            <a:ext cx="7200900" cy="565150"/>
            <a:chOff x="340" y="3566"/>
            <a:chExt cx="4536" cy="356"/>
          </a:xfrm>
        </p:grpSpPr>
        <p:sp>
          <p:nvSpPr>
            <p:cNvPr id="108567" name="Text Box 23">
              <a:extLst>
                <a:ext uri="{FF2B5EF4-FFF2-40B4-BE49-F238E27FC236}">
                  <a16:creationId xmlns:a16="http://schemas.microsoft.com/office/drawing/2014/main" id="{4B75C2B4-F480-C940-97EE-0D42C1F34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589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jobs</a:t>
              </a:r>
            </a:p>
          </p:txBody>
        </p:sp>
        <p:sp>
          <p:nvSpPr>
            <p:cNvPr id="108568" name="Text Box 24">
              <a:extLst>
                <a:ext uri="{FF2B5EF4-FFF2-40B4-BE49-F238E27FC236}">
                  <a16:creationId xmlns:a16="http://schemas.microsoft.com/office/drawing/2014/main" id="{890A3072-177A-224A-88EB-663DC403F4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x</a:t>
              </a:r>
            </a:p>
          </p:txBody>
        </p:sp>
        <p:sp>
          <p:nvSpPr>
            <p:cNvPr id="108569" name="Text Box 25">
              <a:extLst>
                <a:ext uri="{FF2B5EF4-FFF2-40B4-BE49-F238E27FC236}">
                  <a16:creationId xmlns:a16="http://schemas.microsoft.com/office/drawing/2014/main" id="{13CE8F76-54D1-4443-88C6-6B48B30BC4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08570" name="Text Box 26">
              <a:extLst>
                <a:ext uri="{FF2B5EF4-FFF2-40B4-BE49-F238E27FC236}">
                  <a16:creationId xmlns:a16="http://schemas.microsoft.com/office/drawing/2014/main" id="{4E3BF3EA-374E-C548-89CD-36012D5C5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z</a:t>
              </a:r>
            </a:p>
          </p:txBody>
        </p:sp>
        <p:sp>
          <p:nvSpPr>
            <p:cNvPr id="108571" name="Text Box 27">
              <a:extLst>
                <a:ext uri="{FF2B5EF4-FFF2-40B4-BE49-F238E27FC236}">
                  <a16:creationId xmlns:a16="http://schemas.microsoft.com/office/drawing/2014/main" id="{F16BC8E5-01A7-194B-9396-4750DCDDD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  <p:sp>
          <p:nvSpPr>
            <p:cNvPr id="108572" name="Text Box 28">
              <a:extLst>
                <a:ext uri="{FF2B5EF4-FFF2-40B4-BE49-F238E27FC236}">
                  <a16:creationId xmlns:a16="http://schemas.microsoft.com/office/drawing/2014/main" id="{692D1D94-2AB1-BD4F-AAE4-D25A2AB58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56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v</a:t>
              </a:r>
            </a:p>
          </p:txBody>
        </p:sp>
      </p:grpSp>
      <p:grpSp>
        <p:nvGrpSpPr>
          <p:cNvPr id="108573" name="Group 29">
            <a:extLst>
              <a:ext uri="{FF2B5EF4-FFF2-40B4-BE49-F238E27FC236}">
                <a16:creationId xmlns:a16="http://schemas.microsoft.com/office/drawing/2014/main" id="{A3B46C6C-10BA-3B47-9A81-55948DAD2B96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4833938"/>
            <a:ext cx="5688012" cy="1079500"/>
            <a:chOff x="1179" y="3045"/>
            <a:chExt cx="3583" cy="680"/>
          </a:xfrm>
        </p:grpSpPr>
        <p:sp>
          <p:nvSpPr>
            <p:cNvPr id="108574" name="Line 30">
              <a:extLst>
                <a:ext uri="{FF2B5EF4-FFF2-40B4-BE49-F238E27FC236}">
                  <a16:creationId xmlns:a16="http://schemas.microsoft.com/office/drawing/2014/main" id="{82D567EF-92D1-A745-A3F9-C8AF378BE4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79" y="3158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5" name="Line 31">
              <a:extLst>
                <a:ext uri="{FF2B5EF4-FFF2-40B4-BE49-F238E27FC236}">
                  <a16:creationId xmlns:a16="http://schemas.microsoft.com/office/drawing/2014/main" id="{6A00736E-82BC-E44B-B65F-8C5A0D97F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090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6" name="Line 32">
              <a:extLst>
                <a:ext uri="{FF2B5EF4-FFF2-40B4-BE49-F238E27FC236}">
                  <a16:creationId xmlns:a16="http://schemas.microsoft.com/office/drawing/2014/main" id="{37EB96C8-101A-F74F-8496-F8E46D6189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3135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7" name="Line 33">
              <a:extLst>
                <a:ext uri="{FF2B5EF4-FFF2-40B4-BE49-F238E27FC236}">
                  <a16:creationId xmlns:a16="http://schemas.microsoft.com/office/drawing/2014/main" id="{85792AFC-00D1-B741-994A-2DC396B8E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3090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8" name="Line 34">
              <a:extLst>
                <a:ext uri="{FF2B5EF4-FFF2-40B4-BE49-F238E27FC236}">
                  <a16:creationId xmlns:a16="http://schemas.microsoft.com/office/drawing/2014/main" id="{F6E073A2-019E-FC4D-B5C9-3619E24291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113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79" name="Line 35">
              <a:extLst>
                <a:ext uri="{FF2B5EF4-FFF2-40B4-BE49-F238E27FC236}">
                  <a16:creationId xmlns:a16="http://schemas.microsoft.com/office/drawing/2014/main" id="{9F0CEB80-D9A4-ED47-B655-07E98B6E6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90"/>
              <a:ext cx="6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0" name="Line 36">
              <a:extLst>
                <a:ext uri="{FF2B5EF4-FFF2-40B4-BE49-F238E27FC236}">
                  <a16:creationId xmlns:a16="http://schemas.microsoft.com/office/drawing/2014/main" id="{D123D171-880F-FC46-BDD9-23CF25BBC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4" y="3090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1" name="Line 37">
              <a:extLst>
                <a:ext uri="{FF2B5EF4-FFF2-40B4-BE49-F238E27FC236}">
                  <a16:creationId xmlns:a16="http://schemas.microsoft.com/office/drawing/2014/main" id="{FB42A914-2B2D-144E-A354-CB91DAC2C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2" y="3135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2" name="Line 38">
              <a:extLst>
                <a:ext uri="{FF2B5EF4-FFF2-40B4-BE49-F238E27FC236}">
                  <a16:creationId xmlns:a16="http://schemas.microsoft.com/office/drawing/2014/main" id="{9B9D4F58-4A04-8A47-B374-32CDFCAB3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3090"/>
              <a:ext cx="58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3" name="Line 39">
              <a:extLst>
                <a:ext uri="{FF2B5EF4-FFF2-40B4-BE49-F238E27FC236}">
                  <a16:creationId xmlns:a16="http://schemas.microsoft.com/office/drawing/2014/main" id="{4F07D76E-EF09-B44F-8519-D95E71E9F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45"/>
              <a:ext cx="1497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ACAC74D7-4B1B-6240-8BAB-071913316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1276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Solving the Assignment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via Maximum Flow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291FFA4-FDA2-D548-B2C6-1F1FAA38E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1325"/>
            <a:ext cx="9144000" cy="6416675"/>
          </a:xfrm>
        </p:spPr>
        <p:txBody>
          <a:bodyPr/>
          <a:lstStyle/>
          <a:p>
            <a:r>
              <a:rPr lang="en-US" altLang="en-US" sz="2000">
                <a:sym typeface="Symbol" pitchFamily="2" charset="2"/>
              </a:rPr>
              <a:t>The assignment problem can be solved by creating and solving a related instance of the transshipment problem: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Each person-node is considered as a supply node with supply amount 1.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Each job-node is considered as a demand node with demand amount 1.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Assign capacity 1 to each arc.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Solve the resulting transshipment problem by finding maximum flow in the auxiliary network.</a:t>
            </a:r>
          </a:p>
          <a:p>
            <a:pPr lvl="1"/>
            <a:r>
              <a:rPr lang="en-US" altLang="en-US" sz="2000">
                <a:sym typeface="Symbol" pitchFamily="2" charset="2"/>
              </a:rPr>
              <a:t>   </a:t>
            </a:r>
            <a:r>
              <a:rPr lang="en-US" altLang="en-US" sz="2000" i="1">
                <a:sym typeface="Symbol" pitchFamily="2" charset="2"/>
              </a:rPr>
              <a:t>If</a:t>
            </a:r>
            <a:r>
              <a:rPr lang="en-US" altLang="en-US" sz="2000">
                <a:sym typeface="Symbol" pitchFamily="2" charset="2"/>
              </a:rPr>
              <a:t>  maximum flow value </a:t>
            </a:r>
            <a:r>
              <a:rPr lang="en-US" altLang="en-US" sz="2000">
                <a:cs typeface="Arial" panose="020B0604020202020204" pitchFamily="34" charset="0"/>
              </a:rPr>
              <a:t>= n </a:t>
            </a:r>
          </a:p>
          <a:p>
            <a:pPr lvl="1"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			</a:t>
            </a:r>
            <a:r>
              <a:rPr lang="en-US" altLang="en-US" sz="2000" i="1">
                <a:cs typeface="Arial" panose="020B0604020202020204" pitchFamily="34" charset="0"/>
              </a:rPr>
              <a:t>then</a:t>
            </a:r>
            <a:r>
              <a:rPr lang="en-US" altLang="en-US" sz="2000">
                <a:cs typeface="Arial" panose="020B0604020202020204" pitchFamily="34" charset="0"/>
              </a:rPr>
              <a:t> the current maximum flow gives a feasible assignment</a:t>
            </a:r>
            <a:r>
              <a:rPr lang="en-US" altLang="en-US" sz="2000">
                <a:sym typeface="Symbol" pitchFamily="2" charset="2"/>
              </a:rPr>
              <a:t>,</a:t>
            </a:r>
          </a:p>
          <a:p>
            <a:pPr lvl="1">
              <a:buFontTx/>
              <a:buNone/>
            </a:pPr>
            <a:r>
              <a:rPr lang="en-US" altLang="en-US" sz="2000">
                <a:sym typeface="Symbol" pitchFamily="2" charset="2"/>
              </a:rPr>
              <a:t>				</a:t>
            </a:r>
            <a:r>
              <a:rPr lang="en-US" altLang="en-US" sz="2000" i="1">
                <a:sym typeface="Symbol" pitchFamily="2" charset="2"/>
              </a:rPr>
              <a:t>else</a:t>
            </a:r>
            <a:r>
              <a:rPr lang="en-US" altLang="en-US" sz="2000">
                <a:sym typeface="Symbol" pitchFamily="2" charset="2"/>
              </a:rPr>
              <a:t> </a:t>
            </a:r>
            <a:r>
              <a:rPr lang="en-US" altLang="en-US" sz="2000">
                <a:cs typeface="Arial" panose="020B0604020202020204" pitchFamily="34" charset="0"/>
              </a:rPr>
              <a:t>the </a:t>
            </a:r>
            <a:r>
              <a:rPr lang="en-US" altLang="en-US" sz="2000">
                <a:sym typeface="Symbol" pitchFamily="2" charset="2"/>
              </a:rPr>
              <a:t>assignment problem is infeasible.</a:t>
            </a:r>
          </a:p>
          <a:p>
            <a:pPr lvl="1">
              <a:buFontTx/>
              <a:buNone/>
            </a:pPr>
            <a:endParaRPr lang="en-US" altLang="en-US" sz="2000">
              <a:sym typeface="Symbol" pitchFamily="2" charset="2"/>
            </a:endParaRPr>
          </a:p>
        </p:txBody>
      </p:sp>
      <p:grpSp>
        <p:nvGrpSpPr>
          <p:cNvPr id="109572" name="Group 4">
            <a:extLst>
              <a:ext uri="{FF2B5EF4-FFF2-40B4-BE49-F238E27FC236}">
                <a16:creationId xmlns:a16="http://schemas.microsoft.com/office/drawing/2014/main" id="{0B5D0AE0-4EFE-1544-90BC-F85A419FB2FB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4545013"/>
            <a:ext cx="6129337" cy="1692275"/>
            <a:chOff x="1043" y="2863"/>
            <a:chExt cx="3861" cy="1066"/>
          </a:xfrm>
        </p:grpSpPr>
        <p:sp>
          <p:nvSpPr>
            <p:cNvPr id="109573" name="Oval 5">
              <a:extLst>
                <a:ext uri="{FF2B5EF4-FFF2-40B4-BE49-F238E27FC236}">
                  <a16:creationId xmlns:a16="http://schemas.microsoft.com/office/drawing/2014/main" id="{1F1F206F-5F5A-EC4E-B85D-D142C447D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4" name="Oval 6">
              <a:extLst>
                <a:ext uri="{FF2B5EF4-FFF2-40B4-BE49-F238E27FC236}">
                  <a16:creationId xmlns:a16="http://schemas.microsoft.com/office/drawing/2014/main" id="{01AEDD94-A87B-1247-B3C1-A1891D6C9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5" name="Oval 7">
              <a:extLst>
                <a:ext uri="{FF2B5EF4-FFF2-40B4-BE49-F238E27FC236}">
                  <a16:creationId xmlns:a16="http://schemas.microsoft.com/office/drawing/2014/main" id="{31E313C8-1CD3-904E-B2AC-C0A60942F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6" name="Oval 8">
              <a:extLst>
                <a:ext uri="{FF2B5EF4-FFF2-40B4-BE49-F238E27FC236}">
                  <a16:creationId xmlns:a16="http://schemas.microsoft.com/office/drawing/2014/main" id="{F9553532-D666-574D-817C-97FD62991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7" name="Oval 9">
              <a:extLst>
                <a:ext uri="{FF2B5EF4-FFF2-40B4-BE49-F238E27FC236}">
                  <a16:creationId xmlns:a16="http://schemas.microsoft.com/office/drawing/2014/main" id="{2694B82E-38EA-3444-8ED1-C91C2051B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8" name="Oval 10">
              <a:extLst>
                <a:ext uri="{FF2B5EF4-FFF2-40B4-BE49-F238E27FC236}">
                  <a16:creationId xmlns:a16="http://schemas.microsoft.com/office/drawing/2014/main" id="{87E73D32-D818-234B-89FE-12E71645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9" name="Oval 11">
              <a:extLst>
                <a:ext uri="{FF2B5EF4-FFF2-40B4-BE49-F238E27FC236}">
                  <a16:creationId xmlns:a16="http://schemas.microsoft.com/office/drawing/2014/main" id="{5097EE64-3333-A34D-BF02-DCC6C411E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0" name="Oval 12">
              <a:extLst>
                <a:ext uri="{FF2B5EF4-FFF2-40B4-BE49-F238E27FC236}">
                  <a16:creationId xmlns:a16="http://schemas.microsoft.com/office/drawing/2014/main" id="{97773DE2-0348-5A45-82DD-F8292DBF5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1" name="Oval 13">
              <a:extLst>
                <a:ext uri="{FF2B5EF4-FFF2-40B4-BE49-F238E27FC236}">
                  <a16:creationId xmlns:a16="http://schemas.microsoft.com/office/drawing/2014/main" id="{250ABBE1-5A10-2548-8A81-BA557727E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2" name="Oval 14">
              <a:extLst>
                <a:ext uri="{FF2B5EF4-FFF2-40B4-BE49-F238E27FC236}">
                  <a16:creationId xmlns:a16="http://schemas.microsoft.com/office/drawing/2014/main" id="{AB83EB7B-B496-E343-8809-9947BA569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83" name="Group 15">
            <a:extLst>
              <a:ext uri="{FF2B5EF4-FFF2-40B4-BE49-F238E27FC236}">
                <a16:creationId xmlns:a16="http://schemas.microsoft.com/office/drawing/2014/main" id="{EAEB4B9D-2917-6D48-92A9-9F8926DA0CFA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4508500"/>
            <a:ext cx="7345362" cy="530225"/>
            <a:chOff x="249" y="2840"/>
            <a:chExt cx="4627" cy="334"/>
          </a:xfrm>
        </p:grpSpPr>
        <p:sp>
          <p:nvSpPr>
            <p:cNvPr id="109584" name="Text Box 16">
              <a:extLst>
                <a:ext uri="{FF2B5EF4-FFF2-40B4-BE49-F238E27FC236}">
                  <a16:creationId xmlns:a16="http://schemas.microsoft.com/office/drawing/2014/main" id="{B007E47D-E20C-DB47-8F7A-59C95B563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09585" name="Text Box 17">
              <a:extLst>
                <a:ext uri="{FF2B5EF4-FFF2-40B4-BE49-F238E27FC236}">
                  <a16:creationId xmlns:a16="http://schemas.microsoft.com/office/drawing/2014/main" id="{C474873E-1B6D-2144-B4D1-A39D011AB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09586" name="Text Box 18">
              <a:extLst>
                <a:ext uri="{FF2B5EF4-FFF2-40B4-BE49-F238E27FC236}">
                  <a16:creationId xmlns:a16="http://schemas.microsoft.com/office/drawing/2014/main" id="{4937DD72-7666-AF4E-B2B7-0FCA966B25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09587" name="Text Box 19">
              <a:extLst>
                <a:ext uri="{FF2B5EF4-FFF2-40B4-BE49-F238E27FC236}">
                  <a16:creationId xmlns:a16="http://schemas.microsoft.com/office/drawing/2014/main" id="{236A9CE3-58DE-E14A-88BA-6F51D62E9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886"/>
              <a:ext cx="7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people</a:t>
              </a:r>
            </a:p>
          </p:txBody>
        </p:sp>
        <p:sp>
          <p:nvSpPr>
            <p:cNvPr id="109588" name="Text Box 20">
              <a:extLst>
                <a:ext uri="{FF2B5EF4-FFF2-40B4-BE49-F238E27FC236}">
                  <a16:creationId xmlns:a16="http://schemas.microsoft.com/office/drawing/2014/main" id="{57E4099A-10DF-EB47-BA39-04F4331AB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109589" name="Text Box 21">
              <a:extLst>
                <a:ext uri="{FF2B5EF4-FFF2-40B4-BE49-F238E27FC236}">
                  <a16:creationId xmlns:a16="http://schemas.microsoft.com/office/drawing/2014/main" id="{A72AE709-D20D-8741-B616-AE336D4A4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09590" name="Group 22">
            <a:extLst>
              <a:ext uri="{FF2B5EF4-FFF2-40B4-BE49-F238E27FC236}">
                <a16:creationId xmlns:a16="http://schemas.microsoft.com/office/drawing/2014/main" id="{E5E1FD5B-0D98-164A-8DEE-57319A58633B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5661025"/>
            <a:ext cx="7200900" cy="565150"/>
            <a:chOff x="340" y="3566"/>
            <a:chExt cx="4536" cy="356"/>
          </a:xfrm>
        </p:grpSpPr>
        <p:sp>
          <p:nvSpPr>
            <p:cNvPr id="109591" name="Text Box 23">
              <a:extLst>
                <a:ext uri="{FF2B5EF4-FFF2-40B4-BE49-F238E27FC236}">
                  <a16:creationId xmlns:a16="http://schemas.microsoft.com/office/drawing/2014/main" id="{5BCBA52C-E3CA-5D45-9401-22396F9005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589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jobs</a:t>
              </a:r>
            </a:p>
          </p:txBody>
        </p:sp>
        <p:sp>
          <p:nvSpPr>
            <p:cNvPr id="109592" name="Text Box 24">
              <a:extLst>
                <a:ext uri="{FF2B5EF4-FFF2-40B4-BE49-F238E27FC236}">
                  <a16:creationId xmlns:a16="http://schemas.microsoft.com/office/drawing/2014/main" id="{75006BB4-DC4F-C24A-B73E-AE79D8D8B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x</a:t>
              </a:r>
            </a:p>
          </p:txBody>
        </p:sp>
        <p:sp>
          <p:nvSpPr>
            <p:cNvPr id="109593" name="Text Box 25">
              <a:extLst>
                <a:ext uri="{FF2B5EF4-FFF2-40B4-BE49-F238E27FC236}">
                  <a16:creationId xmlns:a16="http://schemas.microsoft.com/office/drawing/2014/main" id="{238127EC-B661-F24C-8C42-D5F2367AA4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09594" name="Text Box 26">
              <a:extLst>
                <a:ext uri="{FF2B5EF4-FFF2-40B4-BE49-F238E27FC236}">
                  <a16:creationId xmlns:a16="http://schemas.microsoft.com/office/drawing/2014/main" id="{E74DB27B-A101-6145-A905-D16A26886A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z</a:t>
              </a:r>
            </a:p>
          </p:txBody>
        </p:sp>
        <p:sp>
          <p:nvSpPr>
            <p:cNvPr id="109595" name="Text Box 27">
              <a:extLst>
                <a:ext uri="{FF2B5EF4-FFF2-40B4-BE49-F238E27FC236}">
                  <a16:creationId xmlns:a16="http://schemas.microsoft.com/office/drawing/2014/main" id="{75DC0214-1EA6-C641-B7B7-C05C7FCC0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  <p:sp>
          <p:nvSpPr>
            <p:cNvPr id="109596" name="Text Box 28">
              <a:extLst>
                <a:ext uri="{FF2B5EF4-FFF2-40B4-BE49-F238E27FC236}">
                  <a16:creationId xmlns:a16="http://schemas.microsoft.com/office/drawing/2014/main" id="{C12AC1EB-5019-DB44-B871-B58F6B7BF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56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v</a:t>
              </a:r>
            </a:p>
          </p:txBody>
        </p:sp>
      </p:grpSp>
      <p:grpSp>
        <p:nvGrpSpPr>
          <p:cNvPr id="109597" name="Group 29">
            <a:extLst>
              <a:ext uri="{FF2B5EF4-FFF2-40B4-BE49-F238E27FC236}">
                <a16:creationId xmlns:a16="http://schemas.microsoft.com/office/drawing/2014/main" id="{F42FD762-5B09-4E4E-A6AD-43C090F2D287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4833938"/>
            <a:ext cx="5688012" cy="1079500"/>
            <a:chOff x="1179" y="3045"/>
            <a:chExt cx="3583" cy="680"/>
          </a:xfrm>
        </p:grpSpPr>
        <p:sp>
          <p:nvSpPr>
            <p:cNvPr id="109598" name="Line 30">
              <a:extLst>
                <a:ext uri="{FF2B5EF4-FFF2-40B4-BE49-F238E27FC236}">
                  <a16:creationId xmlns:a16="http://schemas.microsoft.com/office/drawing/2014/main" id="{45601AEE-2798-144D-BC40-AC08B3BEBA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79" y="3158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99" name="Line 31">
              <a:extLst>
                <a:ext uri="{FF2B5EF4-FFF2-40B4-BE49-F238E27FC236}">
                  <a16:creationId xmlns:a16="http://schemas.microsoft.com/office/drawing/2014/main" id="{A2A6C0FF-4576-B24F-9A0A-49587CE37B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090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0" name="Line 32">
              <a:extLst>
                <a:ext uri="{FF2B5EF4-FFF2-40B4-BE49-F238E27FC236}">
                  <a16:creationId xmlns:a16="http://schemas.microsoft.com/office/drawing/2014/main" id="{C58A5C16-2EA9-9F41-B86B-887626A9D7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3135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1" name="Line 33">
              <a:extLst>
                <a:ext uri="{FF2B5EF4-FFF2-40B4-BE49-F238E27FC236}">
                  <a16:creationId xmlns:a16="http://schemas.microsoft.com/office/drawing/2014/main" id="{F1E2681D-7077-CF46-9432-A9DB8E0089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3090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2" name="Line 34">
              <a:extLst>
                <a:ext uri="{FF2B5EF4-FFF2-40B4-BE49-F238E27FC236}">
                  <a16:creationId xmlns:a16="http://schemas.microsoft.com/office/drawing/2014/main" id="{B1950322-BD90-D046-A909-A7FB3F53A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113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3" name="Line 35">
              <a:extLst>
                <a:ext uri="{FF2B5EF4-FFF2-40B4-BE49-F238E27FC236}">
                  <a16:creationId xmlns:a16="http://schemas.microsoft.com/office/drawing/2014/main" id="{B30329DE-3116-1D4B-9EC3-DF0AABE5F6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90"/>
              <a:ext cx="6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4" name="Line 36">
              <a:extLst>
                <a:ext uri="{FF2B5EF4-FFF2-40B4-BE49-F238E27FC236}">
                  <a16:creationId xmlns:a16="http://schemas.microsoft.com/office/drawing/2014/main" id="{E2C30C18-58BD-064A-AB3B-A4C6C66EA0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4" y="3090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5" name="Line 37">
              <a:extLst>
                <a:ext uri="{FF2B5EF4-FFF2-40B4-BE49-F238E27FC236}">
                  <a16:creationId xmlns:a16="http://schemas.microsoft.com/office/drawing/2014/main" id="{41A95636-5EE8-454A-B896-24527C2DD2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2" y="3135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6" name="Line 38">
              <a:extLst>
                <a:ext uri="{FF2B5EF4-FFF2-40B4-BE49-F238E27FC236}">
                  <a16:creationId xmlns:a16="http://schemas.microsoft.com/office/drawing/2014/main" id="{FF39C4BA-48F9-6748-90E6-9FC52D1C8E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3090"/>
              <a:ext cx="58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07" name="Line 39">
              <a:extLst>
                <a:ext uri="{FF2B5EF4-FFF2-40B4-BE49-F238E27FC236}">
                  <a16:creationId xmlns:a16="http://schemas.microsoft.com/office/drawing/2014/main" id="{DE2798DA-8A47-A743-B483-39D02203F6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45"/>
              <a:ext cx="1497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608" name="Group 40">
            <a:extLst>
              <a:ext uri="{FF2B5EF4-FFF2-40B4-BE49-F238E27FC236}">
                <a16:creationId xmlns:a16="http://schemas.microsoft.com/office/drawing/2014/main" id="{D4B824F8-39B0-6846-9591-E4E02B03926A}"/>
              </a:ext>
            </a:extLst>
          </p:cNvPr>
          <p:cNvGrpSpPr>
            <a:grpSpLocks/>
          </p:cNvGrpSpPr>
          <p:nvPr/>
        </p:nvGrpSpPr>
        <p:grpSpPr bwMode="auto">
          <a:xfrm>
            <a:off x="1403350" y="4329113"/>
            <a:ext cx="5834063" cy="447675"/>
            <a:chOff x="884" y="2727"/>
            <a:chExt cx="3675" cy="282"/>
          </a:xfrm>
        </p:grpSpPr>
        <p:sp>
          <p:nvSpPr>
            <p:cNvPr id="109609" name="Text Box 41">
              <a:extLst>
                <a:ext uri="{FF2B5EF4-FFF2-40B4-BE49-F238E27FC236}">
                  <a16:creationId xmlns:a16="http://schemas.microsoft.com/office/drawing/2014/main" id="{2B339B6A-1112-DA4B-A5EF-5E3F31CEE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0" name="Text Box 42">
              <a:extLst>
                <a:ext uri="{FF2B5EF4-FFF2-40B4-BE49-F238E27FC236}">
                  <a16:creationId xmlns:a16="http://schemas.microsoft.com/office/drawing/2014/main" id="{B0445BFC-1DB3-FD40-90D7-87F3457F37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1" name="Text Box 43">
              <a:extLst>
                <a:ext uri="{FF2B5EF4-FFF2-40B4-BE49-F238E27FC236}">
                  <a16:creationId xmlns:a16="http://schemas.microsoft.com/office/drawing/2014/main" id="{CD4DFB4C-65DA-DC48-9160-297093334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2" name="Text Box 44">
              <a:extLst>
                <a:ext uri="{FF2B5EF4-FFF2-40B4-BE49-F238E27FC236}">
                  <a16:creationId xmlns:a16="http://schemas.microsoft.com/office/drawing/2014/main" id="{F6E3DE0A-B35A-0B42-869A-CA9200A0B2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3" name="Text Box 45">
              <a:extLst>
                <a:ext uri="{FF2B5EF4-FFF2-40B4-BE49-F238E27FC236}">
                  <a16:creationId xmlns:a16="http://schemas.microsoft.com/office/drawing/2014/main" id="{A8AB478D-6B5A-AF44-A55E-C21E586A80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" y="2727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109614" name="Group 46">
            <a:extLst>
              <a:ext uri="{FF2B5EF4-FFF2-40B4-BE49-F238E27FC236}">
                <a16:creationId xmlns:a16="http://schemas.microsoft.com/office/drawing/2014/main" id="{8CE7B7F5-FD4A-774E-A8CF-D90B3FD7E2D1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6021388"/>
            <a:ext cx="5834063" cy="447675"/>
            <a:chOff x="884" y="2727"/>
            <a:chExt cx="3675" cy="282"/>
          </a:xfrm>
        </p:grpSpPr>
        <p:sp>
          <p:nvSpPr>
            <p:cNvPr id="109615" name="Text Box 47">
              <a:extLst>
                <a:ext uri="{FF2B5EF4-FFF2-40B4-BE49-F238E27FC236}">
                  <a16:creationId xmlns:a16="http://schemas.microsoft.com/office/drawing/2014/main" id="{F3F39B2D-A9F3-2C44-B552-E1504D08D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6" name="Text Box 48">
              <a:extLst>
                <a:ext uri="{FF2B5EF4-FFF2-40B4-BE49-F238E27FC236}">
                  <a16:creationId xmlns:a16="http://schemas.microsoft.com/office/drawing/2014/main" id="{7FDC4893-984C-2F48-A2AC-ABF8895989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7" name="Text Box 49">
              <a:extLst>
                <a:ext uri="{FF2B5EF4-FFF2-40B4-BE49-F238E27FC236}">
                  <a16:creationId xmlns:a16="http://schemas.microsoft.com/office/drawing/2014/main" id="{4B920CED-7A5A-2742-80B3-07522D47B2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8" name="Text Box 50">
              <a:extLst>
                <a:ext uri="{FF2B5EF4-FFF2-40B4-BE49-F238E27FC236}">
                  <a16:creationId xmlns:a16="http://schemas.microsoft.com/office/drawing/2014/main" id="{6AC0D56F-075B-8C46-B7C1-03D6F85509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09619" name="Text Box 51">
              <a:extLst>
                <a:ext uri="{FF2B5EF4-FFF2-40B4-BE49-F238E27FC236}">
                  <a16:creationId xmlns:a16="http://schemas.microsoft.com/office/drawing/2014/main" id="{8821BF3F-4595-7643-8179-4AE777D46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" y="2727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C640A05-0A00-F746-B309-267B849AF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12763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Solving the Assignment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via Maximum Flow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12A4BB42-FB8E-3943-A164-BEFE67622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1325"/>
            <a:ext cx="9144000" cy="6416675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In our example,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the red numbers on the arcs show the optimal flow values.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Since the maximum flow value is 5, 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					the assignment problem is feasible.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The feasible assignment is </a:t>
            </a:r>
            <a:r>
              <a:rPr lang="en-US" altLang="en-US" sz="2400">
                <a:solidFill>
                  <a:srgbClr val="FF0000"/>
                </a:solidFill>
                <a:sym typeface="Symbol" pitchFamily="2" charset="2"/>
              </a:rPr>
              <a:t>A  x , B  y, C  u , D  z , E  v</a:t>
            </a:r>
            <a:r>
              <a:rPr lang="en-US" altLang="en-US" sz="2400">
                <a:sym typeface="Symbol" pitchFamily="2" charset="2"/>
              </a:rPr>
              <a:t> .</a:t>
            </a:r>
          </a:p>
          <a:p>
            <a:pPr lvl="1">
              <a:buFontTx/>
              <a:buNone/>
            </a:pPr>
            <a:endParaRPr lang="en-US" altLang="en-US" sz="2400">
              <a:sym typeface="Symbol" pitchFamily="2" charset="2"/>
            </a:endParaRPr>
          </a:p>
        </p:txBody>
      </p:sp>
      <p:grpSp>
        <p:nvGrpSpPr>
          <p:cNvPr id="110596" name="Group 4">
            <a:extLst>
              <a:ext uri="{FF2B5EF4-FFF2-40B4-BE49-F238E27FC236}">
                <a16:creationId xmlns:a16="http://schemas.microsoft.com/office/drawing/2014/main" id="{CD0EA8A2-99E3-8340-8FB2-D27CECF52951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789363"/>
            <a:ext cx="6129338" cy="1692275"/>
            <a:chOff x="1043" y="2863"/>
            <a:chExt cx="3861" cy="1066"/>
          </a:xfrm>
        </p:grpSpPr>
        <p:sp>
          <p:nvSpPr>
            <p:cNvPr id="110597" name="Oval 5">
              <a:extLst>
                <a:ext uri="{FF2B5EF4-FFF2-40B4-BE49-F238E27FC236}">
                  <a16:creationId xmlns:a16="http://schemas.microsoft.com/office/drawing/2014/main" id="{6B37569B-EAD9-7745-8A2D-7CE1977C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8" name="Oval 6">
              <a:extLst>
                <a:ext uri="{FF2B5EF4-FFF2-40B4-BE49-F238E27FC236}">
                  <a16:creationId xmlns:a16="http://schemas.microsoft.com/office/drawing/2014/main" id="{80AF67E2-F4F6-6A40-A5D1-8671E6FF3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99" name="Oval 7">
              <a:extLst>
                <a:ext uri="{FF2B5EF4-FFF2-40B4-BE49-F238E27FC236}">
                  <a16:creationId xmlns:a16="http://schemas.microsoft.com/office/drawing/2014/main" id="{AB299379-A6E0-914B-9ED7-819F9E774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0" name="Oval 8">
              <a:extLst>
                <a:ext uri="{FF2B5EF4-FFF2-40B4-BE49-F238E27FC236}">
                  <a16:creationId xmlns:a16="http://schemas.microsoft.com/office/drawing/2014/main" id="{8B556859-B2EC-764E-BFF1-A8AB70CFD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1" name="Oval 9">
              <a:extLst>
                <a:ext uri="{FF2B5EF4-FFF2-40B4-BE49-F238E27FC236}">
                  <a16:creationId xmlns:a16="http://schemas.microsoft.com/office/drawing/2014/main" id="{038575A3-D7FE-8947-A4EE-CFC299463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2" name="Oval 10">
              <a:extLst>
                <a:ext uri="{FF2B5EF4-FFF2-40B4-BE49-F238E27FC236}">
                  <a16:creationId xmlns:a16="http://schemas.microsoft.com/office/drawing/2014/main" id="{3026F9E0-3BA9-D045-90E2-6CB5D4DF2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3" name="Oval 11">
              <a:extLst>
                <a:ext uri="{FF2B5EF4-FFF2-40B4-BE49-F238E27FC236}">
                  <a16:creationId xmlns:a16="http://schemas.microsoft.com/office/drawing/2014/main" id="{8A6F681C-E3D3-FB43-84D9-61A1F28D3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4" name="Oval 12">
              <a:extLst>
                <a:ext uri="{FF2B5EF4-FFF2-40B4-BE49-F238E27FC236}">
                  <a16:creationId xmlns:a16="http://schemas.microsoft.com/office/drawing/2014/main" id="{3CF84267-C6B3-1F45-A134-2E705A58C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5" name="Oval 13">
              <a:extLst>
                <a:ext uri="{FF2B5EF4-FFF2-40B4-BE49-F238E27FC236}">
                  <a16:creationId xmlns:a16="http://schemas.microsoft.com/office/drawing/2014/main" id="{C11EDD2E-05EB-414B-8B43-BD41C06EA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6" name="Oval 14">
              <a:extLst>
                <a:ext uri="{FF2B5EF4-FFF2-40B4-BE49-F238E27FC236}">
                  <a16:creationId xmlns:a16="http://schemas.microsoft.com/office/drawing/2014/main" id="{AFC26057-1CBB-B44B-81BC-B93AC6F9A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07" name="Group 15">
            <a:extLst>
              <a:ext uri="{FF2B5EF4-FFF2-40B4-BE49-F238E27FC236}">
                <a16:creationId xmlns:a16="http://schemas.microsoft.com/office/drawing/2014/main" id="{AE92F8BC-9D71-254B-9E69-1A290BB2B57C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752850"/>
            <a:ext cx="7345363" cy="530225"/>
            <a:chOff x="249" y="2840"/>
            <a:chExt cx="4627" cy="334"/>
          </a:xfrm>
        </p:grpSpPr>
        <p:sp>
          <p:nvSpPr>
            <p:cNvPr id="110608" name="Text Box 16">
              <a:extLst>
                <a:ext uri="{FF2B5EF4-FFF2-40B4-BE49-F238E27FC236}">
                  <a16:creationId xmlns:a16="http://schemas.microsoft.com/office/drawing/2014/main" id="{4E786F6B-FECB-094B-B061-9FD5316B6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110609" name="Text Box 17">
              <a:extLst>
                <a:ext uri="{FF2B5EF4-FFF2-40B4-BE49-F238E27FC236}">
                  <a16:creationId xmlns:a16="http://schemas.microsoft.com/office/drawing/2014/main" id="{EEC80424-72E2-C045-B7F2-B30AC6D59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110610" name="Text Box 18">
              <a:extLst>
                <a:ext uri="{FF2B5EF4-FFF2-40B4-BE49-F238E27FC236}">
                  <a16:creationId xmlns:a16="http://schemas.microsoft.com/office/drawing/2014/main" id="{9A54A588-DE5D-584E-8149-070442059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110611" name="Text Box 19">
              <a:extLst>
                <a:ext uri="{FF2B5EF4-FFF2-40B4-BE49-F238E27FC236}">
                  <a16:creationId xmlns:a16="http://schemas.microsoft.com/office/drawing/2014/main" id="{535F1039-EE86-194F-AA36-EFFAC6BDD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886"/>
              <a:ext cx="7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people</a:t>
              </a:r>
            </a:p>
          </p:txBody>
        </p:sp>
        <p:sp>
          <p:nvSpPr>
            <p:cNvPr id="110612" name="Text Box 20">
              <a:extLst>
                <a:ext uri="{FF2B5EF4-FFF2-40B4-BE49-F238E27FC236}">
                  <a16:creationId xmlns:a16="http://schemas.microsoft.com/office/drawing/2014/main" id="{4049A72E-D291-3940-87AD-194ABB1BA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110613" name="Text Box 21">
              <a:extLst>
                <a:ext uri="{FF2B5EF4-FFF2-40B4-BE49-F238E27FC236}">
                  <a16:creationId xmlns:a16="http://schemas.microsoft.com/office/drawing/2014/main" id="{92787461-43BD-0D43-8EDD-F4B74CBCB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284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110614" name="Group 22">
            <a:extLst>
              <a:ext uri="{FF2B5EF4-FFF2-40B4-BE49-F238E27FC236}">
                <a16:creationId xmlns:a16="http://schemas.microsoft.com/office/drawing/2014/main" id="{6A0F31AF-C9AC-6349-A841-4CE3A1E3003C}"/>
              </a:ext>
            </a:extLst>
          </p:cNvPr>
          <p:cNvGrpSpPr>
            <a:grpSpLocks/>
          </p:cNvGrpSpPr>
          <p:nvPr/>
        </p:nvGrpSpPr>
        <p:grpSpPr bwMode="auto">
          <a:xfrm>
            <a:off x="431800" y="4905375"/>
            <a:ext cx="7200900" cy="565150"/>
            <a:chOff x="340" y="3566"/>
            <a:chExt cx="4536" cy="356"/>
          </a:xfrm>
        </p:grpSpPr>
        <p:sp>
          <p:nvSpPr>
            <p:cNvPr id="110615" name="Text Box 23">
              <a:extLst>
                <a:ext uri="{FF2B5EF4-FFF2-40B4-BE49-F238E27FC236}">
                  <a16:creationId xmlns:a16="http://schemas.microsoft.com/office/drawing/2014/main" id="{5BCD33C4-A56B-2C4F-9A1E-99849ADDD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589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jobs</a:t>
              </a:r>
            </a:p>
          </p:txBody>
        </p:sp>
        <p:sp>
          <p:nvSpPr>
            <p:cNvPr id="110616" name="Text Box 24">
              <a:extLst>
                <a:ext uri="{FF2B5EF4-FFF2-40B4-BE49-F238E27FC236}">
                  <a16:creationId xmlns:a16="http://schemas.microsoft.com/office/drawing/2014/main" id="{713F22C5-CBD3-B343-A892-602632DCC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x</a:t>
              </a:r>
            </a:p>
          </p:txBody>
        </p:sp>
        <p:sp>
          <p:nvSpPr>
            <p:cNvPr id="110617" name="Text Box 25">
              <a:extLst>
                <a:ext uri="{FF2B5EF4-FFF2-40B4-BE49-F238E27FC236}">
                  <a16:creationId xmlns:a16="http://schemas.microsoft.com/office/drawing/2014/main" id="{14AB6997-4538-CF44-B606-F83F27F1B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110618" name="Text Box 26">
              <a:extLst>
                <a:ext uri="{FF2B5EF4-FFF2-40B4-BE49-F238E27FC236}">
                  <a16:creationId xmlns:a16="http://schemas.microsoft.com/office/drawing/2014/main" id="{50E1027F-2D27-774A-80B4-D46E16A68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z</a:t>
              </a:r>
            </a:p>
          </p:txBody>
        </p:sp>
        <p:sp>
          <p:nvSpPr>
            <p:cNvPr id="110619" name="Text Box 27">
              <a:extLst>
                <a:ext uri="{FF2B5EF4-FFF2-40B4-BE49-F238E27FC236}">
                  <a16:creationId xmlns:a16="http://schemas.microsoft.com/office/drawing/2014/main" id="{31787D59-FE68-3E41-B4C5-9782A7B296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  <p:sp>
          <p:nvSpPr>
            <p:cNvPr id="110620" name="Text Box 28">
              <a:extLst>
                <a:ext uri="{FF2B5EF4-FFF2-40B4-BE49-F238E27FC236}">
                  <a16:creationId xmlns:a16="http://schemas.microsoft.com/office/drawing/2014/main" id="{C23B3D0D-B5A6-A84B-915F-ACC2C843B4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56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v</a:t>
              </a:r>
            </a:p>
          </p:txBody>
        </p:sp>
      </p:grpSp>
      <p:grpSp>
        <p:nvGrpSpPr>
          <p:cNvPr id="110621" name="Group 29">
            <a:extLst>
              <a:ext uri="{FF2B5EF4-FFF2-40B4-BE49-F238E27FC236}">
                <a16:creationId xmlns:a16="http://schemas.microsoft.com/office/drawing/2014/main" id="{B03066F5-B762-DF41-8AE0-778C3EEA96C5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076700"/>
            <a:ext cx="5688013" cy="1079500"/>
            <a:chOff x="1179" y="3045"/>
            <a:chExt cx="3583" cy="680"/>
          </a:xfrm>
        </p:grpSpPr>
        <p:sp>
          <p:nvSpPr>
            <p:cNvPr id="110622" name="Line 30">
              <a:extLst>
                <a:ext uri="{FF2B5EF4-FFF2-40B4-BE49-F238E27FC236}">
                  <a16:creationId xmlns:a16="http://schemas.microsoft.com/office/drawing/2014/main" id="{A10DC22B-4259-CE4A-B770-D4CA177F2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79" y="3158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3" name="Line 31">
              <a:extLst>
                <a:ext uri="{FF2B5EF4-FFF2-40B4-BE49-F238E27FC236}">
                  <a16:creationId xmlns:a16="http://schemas.microsoft.com/office/drawing/2014/main" id="{79390A63-5219-B74D-B478-E98FEEE3F9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090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4" name="Line 32">
              <a:extLst>
                <a:ext uri="{FF2B5EF4-FFF2-40B4-BE49-F238E27FC236}">
                  <a16:creationId xmlns:a16="http://schemas.microsoft.com/office/drawing/2014/main" id="{959C8DB2-D159-B443-9EB0-3AD4646B60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3135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5" name="Line 33">
              <a:extLst>
                <a:ext uri="{FF2B5EF4-FFF2-40B4-BE49-F238E27FC236}">
                  <a16:creationId xmlns:a16="http://schemas.microsoft.com/office/drawing/2014/main" id="{DBDD0A17-F2B6-0A48-A90C-7F9E1FD59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3090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6" name="Line 34">
              <a:extLst>
                <a:ext uri="{FF2B5EF4-FFF2-40B4-BE49-F238E27FC236}">
                  <a16:creationId xmlns:a16="http://schemas.microsoft.com/office/drawing/2014/main" id="{AF2BFCFD-0FCA-7549-BB4D-623EB116D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113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7" name="Line 35">
              <a:extLst>
                <a:ext uri="{FF2B5EF4-FFF2-40B4-BE49-F238E27FC236}">
                  <a16:creationId xmlns:a16="http://schemas.microsoft.com/office/drawing/2014/main" id="{7FAD3802-50A1-294F-8264-8AF55FDBB5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90"/>
              <a:ext cx="6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8" name="Line 36">
              <a:extLst>
                <a:ext uri="{FF2B5EF4-FFF2-40B4-BE49-F238E27FC236}">
                  <a16:creationId xmlns:a16="http://schemas.microsoft.com/office/drawing/2014/main" id="{CD6ABD20-B55B-D145-BF7C-C93DFEF82C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4" y="3090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9" name="Line 37">
              <a:extLst>
                <a:ext uri="{FF2B5EF4-FFF2-40B4-BE49-F238E27FC236}">
                  <a16:creationId xmlns:a16="http://schemas.microsoft.com/office/drawing/2014/main" id="{929C96AA-9199-1D44-9925-D879FC73F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2" y="3135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30" name="Line 38">
              <a:extLst>
                <a:ext uri="{FF2B5EF4-FFF2-40B4-BE49-F238E27FC236}">
                  <a16:creationId xmlns:a16="http://schemas.microsoft.com/office/drawing/2014/main" id="{615FA293-9BD5-5848-BBF8-AACE1607E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3090"/>
              <a:ext cx="58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31" name="Line 39">
              <a:extLst>
                <a:ext uri="{FF2B5EF4-FFF2-40B4-BE49-F238E27FC236}">
                  <a16:creationId xmlns:a16="http://schemas.microsoft.com/office/drawing/2014/main" id="{7837DAC6-55CC-C140-8C83-A36906B6C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45"/>
              <a:ext cx="1497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32" name="Group 40">
            <a:extLst>
              <a:ext uri="{FF2B5EF4-FFF2-40B4-BE49-F238E27FC236}">
                <a16:creationId xmlns:a16="http://schemas.microsoft.com/office/drawing/2014/main" id="{B4E0556B-BA11-C240-A6EC-F8DCF335FF45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3465513"/>
            <a:ext cx="5834063" cy="447675"/>
            <a:chOff x="884" y="2727"/>
            <a:chExt cx="3675" cy="282"/>
          </a:xfrm>
        </p:grpSpPr>
        <p:sp>
          <p:nvSpPr>
            <p:cNvPr id="110633" name="Text Box 41">
              <a:extLst>
                <a:ext uri="{FF2B5EF4-FFF2-40B4-BE49-F238E27FC236}">
                  <a16:creationId xmlns:a16="http://schemas.microsoft.com/office/drawing/2014/main" id="{A4205CC1-3804-F342-ABEA-494A058E1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34" name="Text Box 42">
              <a:extLst>
                <a:ext uri="{FF2B5EF4-FFF2-40B4-BE49-F238E27FC236}">
                  <a16:creationId xmlns:a16="http://schemas.microsoft.com/office/drawing/2014/main" id="{4D68EFEA-1ADC-7C4B-A4B7-AEA68C7DB9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35" name="Text Box 43">
              <a:extLst>
                <a:ext uri="{FF2B5EF4-FFF2-40B4-BE49-F238E27FC236}">
                  <a16:creationId xmlns:a16="http://schemas.microsoft.com/office/drawing/2014/main" id="{AD58609D-D5CF-6A42-A3D7-16C6795E0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36" name="Text Box 44">
              <a:extLst>
                <a:ext uri="{FF2B5EF4-FFF2-40B4-BE49-F238E27FC236}">
                  <a16:creationId xmlns:a16="http://schemas.microsoft.com/office/drawing/2014/main" id="{C0C8B12D-7BA8-2B4F-A4C7-11425CB66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37" name="Text Box 45">
              <a:extLst>
                <a:ext uri="{FF2B5EF4-FFF2-40B4-BE49-F238E27FC236}">
                  <a16:creationId xmlns:a16="http://schemas.microsoft.com/office/drawing/2014/main" id="{A482FA76-1D72-3845-B76A-B39E1E770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" y="2727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110638" name="Group 46">
            <a:extLst>
              <a:ext uri="{FF2B5EF4-FFF2-40B4-BE49-F238E27FC236}">
                <a16:creationId xmlns:a16="http://schemas.microsoft.com/office/drawing/2014/main" id="{11FA5A41-7EED-C344-8699-0B40A74D0B79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5373688"/>
            <a:ext cx="5834062" cy="447675"/>
            <a:chOff x="884" y="2727"/>
            <a:chExt cx="3675" cy="282"/>
          </a:xfrm>
        </p:grpSpPr>
        <p:sp>
          <p:nvSpPr>
            <p:cNvPr id="110639" name="Text Box 47">
              <a:extLst>
                <a:ext uri="{FF2B5EF4-FFF2-40B4-BE49-F238E27FC236}">
                  <a16:creationId xmlns:a16="http://schemas.microsoft.com/office/drawing/2014/main" id="{33C7CF3C-5346-FC46-8011-D449F04D51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40" name="Text Box 48">
              <a:extLst>
                <a:ext uri="{FF2B5EF4-FFF2-40B4-BE49-F238E27FC236}">
                  <a16:creationId xmlns:a16="http://schemas.microsoft.com/office/drawing/2014/main" id="{30930BF6-8D56-7849-AC4A-F38D7EFF54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2772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41" name="Text Box 49">
              <a:extLst>
                <a:ext uri="{FF2B5EF4-FFF2-40B4-BE49-F238E27FC236}">
                  <a16:creationId xmlns:a16="http://schemas.microsoft.com/office/drawing/2014/main" id="{2DE7E685-5200-3A44-A01F-8ED1375F0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42" name="Text Box 50">
              <a:extLst>
                <a:ext uri="{FF2B5EF4-FFF2-40B4-BE49-F238E27FC236}">
                  <a16:creationId xmlns:a16="http://schemas.microsoft.com/office/drawing/2014/main" id="{3B2F7B0A-E7B0-5442-9B45-B953967F9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750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  <p:sp>
          <p:nvSpPr>
            <p:cNvPr id="110643" name="Text Box 51">
              <a:extLst>
                <a:ext uri="{FF2B5EF4-FFF2-40B4-BE49-F238E27FC236}">
                  <a16:creationId xmlns:a16="http://schemas.microsoft.com/office/drawing/2014/main" id="{E61C174D-CB38-9848-A834-7CF54CED5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" y="2727"/>
              <a:ext cx="159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110644" name="Group 52">
            <a:extLst>
              <a:ext uri="{FF2B5EF4-FFF2-40B4-BE49-F238E27FC236}">
                <a16:creationId xmlns:a16="http://schemas.microsoft.com/office/drawing/2014/main" id="{E032FAE2-0632-0E40-B473-9C70C84F8A5A}"/>
              </a:ext>
            </a:extLst>
          </p:cNvPr>
          <p:cNvGrpSpPr>
            <a:grpSpLocks/>
          </p:cNvGrpSpPr>
          <p:nvPr/>
        </p:nvGrpSpPr>
        <p:grpSpPr bwMode="auto">
          <a:xfrm>
            <a:off x="4500563" y="2744788"/>
            <a:ext cx="396875" cy="457200"/>
            <a:chOff x="136" y="3158"/>
            <a:chExt cx="250" cy="288"/>
          </a:xfrm>
        </p:grpSpPr>
        <p:sp>
          <p:nvSpPr>
            <p:cNvPr id="110645" name="Oval 53">
              <a:extLst>
                <a:ext uri="{FF2B5EF4-FFF2-40B4-BE49-F238E27FC236}">
                  <a16:creationId xmlns:a16="http://schemas.microsoft.com/office/drawing/2014/main" id="{A9949857-4256-1041-95E7-E55390248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" y="3203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46" name="Text Box 54">
              <a:extLst>
                <a:ext uri="{FF2B5EF4-FFF2-40B4-BE49-F238E27FC236}">
                  <a16:creationId xmlns:a16="http://schemas.microsoft.com/office/drawing/2014/main" id="{ABE3DB8B-56D3-BD4F-9C72-D49C5F0AE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" y="3158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110647" name="Group 55">
            <a:extLst>
              <a:ext uri="{FF2B5EF4-FFF2-40B4-BE49-F238E27FC236}">
                <a16:creationId xmlns:a16="http://schemas.microsoft.com/office/drawing/2014/main" id="{34922ACC-83A8-0E4C-A048-B6C527715D74}"/>
              </a:ext>
            </a:extLst>
          </p:cNvPr>
          <p:cNvGrpSpPr>
            <a:grpSpLocks/>
          </p:cNvGrpSpPr>
          <p:nvPr/>
        </p:nvGrpSpPr>
        <p:grpSpPr bwMode="auto">
          <a:xfrm>
            <a:off x="4464050" y="6129338"/>
            <a:ext cx="396875" cy="457200"/>
            <a:chOff x="5261" y="2999"/>
            <a:chExt cx="250" cy="288"/>
          </a:xfrm>
        </p:grpSpPr>
        <p:sp>
          <p:nvSpPr>
            <p:cNvPr id="110648" name="Oval 56">
              <a:extLst>
                <a:ext uri="{FF2B5EF4-FFF2-40B4-BE49-F238E27FC236}">
                  <a16:creationId xmlns:a16="http://schemas.microsoft.com/office/drawing/2014/main" id="{F9CF2C29-D610-5A43-B310-3E81DE613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" y="3045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49" name="Text Box 57">
              <a:extLst>
                <a:ext uri="{FF2B5EF4-FFF2-40B4-BE49-F238E27FC236}">
                  <a16:creationId xmlns:a16="http://schemas.microsoft.com/office/drawing/2014/main" id="{DB4EB891-0DE2-3649-97BF-C759D673E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4" y="299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110650" name="Group 58">
            <a:extLst>
              <a:ext uri="{FF2B5EF4-FFF2-40B4-BE49-F238E27FC236}">
                <a16:creationId xmlns:a16="http://schemas.microsoft.com/office/drawing/2014/main" id="{A2732F4B-9392-1547-9532-CBA5357F2993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2924175"/>
            <a:ext cx="5435600" cy="1081088"/>
            <a:chOff x="1134" y="1842"/>
            <a:chExt cx="3424" cy="681"/>
          </a:xfrm>
        </p:grpSpPr>
        <p:sp>
          <p:nvSpPr>
            <p:cNvPr id="110651" name="Line 59">
              <a:extLst>
                <a:ext uri="{FF2B5EF4-FFF2-40B4-BE49-F238E27FC236}">
                  <a16:creationId xmlns:a16="http://schemas.microsoft.com/office/drawing/2014/main" id="{84A87A0A-8825-2C4F-9777-7BD5D1CC7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1911"/>
              <a:ext cx="1701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2" name="Line 60">
              <a:extLst>
                <a:ext uri="{FF2B5EF4-FFF2-40B4-BE49-F238E27FC236}">
                  <a16:creationId xmlns:a16="http://schemas.microsoft.com/office/drawing/2014/main" id="{02A7CE11-9DDF-E748-AE7B-89180475AB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77" y="1979"/>
              <a:ext cx="680" cy="4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3" name="Line 61">
              <a:extLst>
                <a:ext uri="{FF2B5EF4-FFF2-40B4-BE49-F238E27FC236}">
                  <a16:creationId xmlns:a16="http://schemas.microsoft.com/office/drawing/2014/main" id="{BE506068-82D4-BA4A-8A5E-39D452662D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8" y="2001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4" name="Line 62">
              <a:extLst>
                <a:ext uri="{FF2B5EF4-FFF2-40B4-BE49-F238E27FC236}">
                  <a16:creationId xmlns:a16="http://schemas.microsoft.com/office/drawing/2014/main" id="{8D9DE92D-376E-A54B-A5D0-44BA4F5343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1865"/>
              <a:ext cx="839" cy="5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5" name="Line 63">
              <a:extLst>
                <a:ext uri="{FF2B5EF4-FFF2-40B4-BE49-F238E27FC236}">
                  <a16:creationId xmlns:a16="http://schemas.microsoft.com/office/drawing/2014/main" id="{652D3950-3D7F-EB43-A3F3-6D938A3C13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842"/>
              <a:ext cx="1497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56" name="Group 64">
            <a:extLst>
              <a:ext uri="{FF2B5EF4-FFF2-40B4-BE49-F238E27FC236}">
                <a16:creationId xmlns:a16="http://schemas.microsoft.com/office/drawing/2014/main" id="{7194C6B1-2142-CC49-98BA-6A543E7FEBAA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5229225"/>
            <a:ext cx="5365750" cy="1295400"/>
            <a:chOff x="1292" y="3294"/>
            <a:chExt cx="3380" cy="816"/>
          </a:xfrm>
        </p:grpSpPr>
        <p:sp>
          <p:nvSpPr>
            <p:cNvPr id="110657" name="Line 65">
              <a:extLst>
                <a:ext uri="{FF2B5EF4-FFF2-40B4-BE49-F238E27FC236}">
                  <a16:creationId xmlns:a16="http://schemas.microsoft.com/office/drawing/2014/main" id="{27003C9B-9A66-7842-AF7C-90B898FDBF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362"/>
              <a:ext cx="149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8" name="Line 66">
              <a:extLst>
                <a:ext uri="{FF2B5EF4-FFF2-40B4-BE49-F238E27FC236}">
                  <a16:creationId xmlns:a16="http://schemas.microsoft.com/office/drawing/2014/main" id="{283E4B78-E32D-C846-BAE3-9441AAE521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7" y="3294"/>
              <a:ext cx="658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9" name="Line 67">
              <a:extLst>
                <a:ext uri="{FF2B5EF4-FFF2-40B4-BE49-F238E27FC236}">
                  <a16:creationId xmlns:a16="http://schemas.microsoft.com/office/drawing/2014/main" id="{A34DD6E2-7699-BA43-BAA7-995F4C4DB4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430"/>
              <a:ext cx="0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60" name="Line 68">
              <a:extLst>
                <a:ext uri="{FF2B5EF4-FFF2-40B4-BE49-F238E27FC236}">
                  <a16:creationId xmlns:a16="http://schemas.microsoft.com/office/drawing/2014/main" id="{F13E5668-5112-3D44-854A-A60A0E8D0E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9" y="3362"/>
              <a:ext cx="77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61" name="Line 69">
              <a:extLst>
                <a:ext uri="{FF2B5EF4-FFF2-40B4-BE49-F238E27FC236}">
                  <a16:creationId xmlns:a16="http://schemas.microsoft.com/office/drawing/2014/main" id="{B666EB00-55F1-D54D-8C3E-90B461E962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3385"/>
              <a:ext cx="1656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62" name="Group 70">
            <a:extLst>
              <a:ext uri="{FF2B5EF4-FFF2-40B4-BE49-F238E27FC236}">
                <a16:creationId xmlns:a16="http://schemas.microsoft.com/office/drawing/2014/main" id="{D2D7CE32-4D49-6D43-8A74-32F29D66751D}"/>
              </a:ext>
            </a:extLst>
          </p:cNvPr>
          <p:cNvGrpSpPr>
            <a:grpSpLocks/>
          </p:cNvGrpSpPr>
          <p:nvPr/>
        </p:nvGrpSpPr>
        <p:grpSpPr bwMode="auto">
          <a:xfrm>
            <a:off x="2663825" y="5408613"/>
            <a:ext cx="3636963" cy="863600"/>
            <a:chOff x="1678" y="3407"/>
            <a:chExt cx="2291" cy="544"/>
          </a:xfrm>
        </p:grpSpPr>
        <p:sp>
          <p:nvSpPr>
            <p:cNvPr id="110663" name="Text Box 71">
              <a:extLst>
                <a:ext uri="{FF2B5EF4-FFF2-40B4-BE49-F238E27FC236}">
                  <a16:creationId xmlns:a16="http://schemas.microsoft.com/office/drawing/2014/main" id="{F17E74D7-DB7B-D54C-8C00-57C0B6685C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" y="3543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64" name="Text Box 72">
              <a:extLst>
                <a:ext uri="{FF2B5EF4-FFF2-40B4-BE49-F238E27FC236}">
                  <a16:creationId xmlns:a16="http://schemas.microsoft.com/office/drawing/2014/main" id="{48D22BA7-622B-A443-BAD2-001ECA05CF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9" y="3430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65" name="Text Box 73">
              <a:extLst>
                <a:ext uri="{FF2B5EF4-FFF2-40B4-BE49-F238E27FC236}">
                  <a16:creationId xmlns:a16="http://schemas.microsoft.com/office/drawing/2014/main" id="{3A73EB11-091D-5C41-96E3-533B81B59F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4" y="3475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66" name="Text Box 74">
              <a:extLst>
                <a:ext uri="{FF2B5EF4-FFF2-40B4-BE49-F238E27FC236}">
                  <a16:creationId xmlns:a16="http://schemas.microsoft.com/office/drawing/2014/main" id="{DE47C809-160B-6043-AC3B-B1469124C9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3407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67" name="Text Box 75">
              <a:extLst>
                <a:ext uri="{FF2B5EF4-FFF2-40B4-BE49-F238E27FC236}">
                  <a16:creationId xmlns:a16="http://schemas.microsoft.com/office/drawing/2014/main" id="{3C9444EF-72DF-4949-BC8A-99DCB3847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7" y="370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0668" name="Group 76">
            <a:extLst>
              <a:ext uri="{FF2B5EF4-FFF2-40B4-BE49-F238E27FC236}">
                <a16:creationId xmlns:a16="http://schemas.microsoft.com/office/drawing/2014/main" id="{D997EBC3-991D-3D41-91A8-4CD838E15864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4292600"/>
            <a:ext cx="5976937" cy="792163"/>
            <a:chOff x="975" y="2704"/>
            <a:chExt cx="3765" cy="499"/>
          </a:xfrm>
        </p:grpSpPr>
        <p:sp>
          <p:nvSpPr>
            <p:cNvPr id="110669" name="Text Box 77">
              <a:extLst>
                <a:ext uri="{FF2B5EF4-FFF2-40B4-BE49-F238E27FC236}">
                  <a16:creationId xmlns:a16="http://schemas.microsoft.com/office/drawing/2014/main" id="{51045B3F-5953-0747-995D-2C439706F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2750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0" name="Text Box 78">
              <a:extLst>
                <a:ext uri="{FF2B5EF4-FFF2-40B4-BE49-F238E27FC236}">
                  <a16:creationId xmlns:a16="http://schemas.microsoft.com/office/drawing/2014/main" id="{B524A80B-3AB1-5540-BABB-7E2218BF9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" y="277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1" name="Text Box 79">
              <a:extLst>
                <a:ext uri="{FF2B5EF4-FFF2-40B4-BE49-F238E27FC236}">
                  <a16:creationId xmlns:a16="http://schemas.microsoft.com/office/drawing/2014/main" id="{E161E886-827E-A14E-9826-1B0449736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2954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2" name="Text Box 80">
              <a:extLst>
                <a:ext uri="{FF2B5EF4-FFF2-40B4-BE49-F238E27FC236}">
                  <a16:creationId xmlns:a16="http://schemas.microsoft.com/office/drawing/2014/main" id="{D6B6890A-8096-FF43-BF7F-CF9143B759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2818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3" name="Text Box 81">
              <a:extLst>
                <a:ext uri="{FF2B5EF4-FFF2-40B4-BE49-F238E27FC236}">
                  <a16:creationId xmlns:a16="http://schemas.microsoft.com/office/drawing/2014/main" id="{585E1BC2-C4C6-1D46-907C-207E298CA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8" y="2704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0674" name="Group 82">
            <a:extLst>
              <a:ext uri="{FF2B5EF4-FFF2-40B4-BE49-F238E27FC236}">
                <a16:creationId xmlns:a16="http://schemas.microsoft.com/office/drawing/2014/main" id="{DBEF1E31-ADE4-2145-83A4-A84AEB8E29DC}"/>
              </a:ext>
            </a:extLst>
          </p:cNvPr>
          <p:cNvGrpSpPr>
            <a:grpSpLocks/>
          </p:cNvGrpSpPr>
          <p:nvPr/>
        </p:nvGrpSpPr>
        <p:grpSpPr bwMode="auto">
          <a:xfrm>
            <a:off x="3059113" y="3033713"/>
            <a:ext cx="3422650" cy="611187"/>
            <a:chOff x="1927" y="1911"/>
            <a:chExt cx="2156" cy="385"/>
          </a:xfrm>
        </p:grpSpPr>
        <p:sp>
          <p:nvSpPr>
            <p:cNvPr id="110675" name="Text Box 83">
              <a:extLst>
                <a:ext uri="{FF2B5EF4-FFF2-40B4-BE49-F238E27FC236}">
                  <a16:creationId xmlns:a16="http://schemas.microsoft.com/office/drawing/2014/main" id="{CC369291-9EA9-584F-BAC2-D8981563E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1" y="2024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6" name="Text Box 84">
              <a:extLst>
                <a:ext uri="{FF2B5EF4-FFF2-40B4-BE49-F238E27FC236}">
                  <a16:creationId xmlns:a16="http://schemas.microsoft.com/office/drawing/2014/main" id="{051ACF58-3706-214C-9CEA-1F4573D29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2024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7" name="Text Box 85">
              <a:extLst>
                <a:ext uri="{FF2B5EF4-FFF2-40B4-BE49-F238E27FC236}">
                  <a16:creationId xmlns:a16="http://schemas.microsoft.com/office/drawing/2014/main" id="{8CA0EC21-3C87-044B-968F-5BAC7999F3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047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8" name="Text Box 86">
              <a:extLst>
                <a:ext uri="{FF2B5EF4-FFF2-40B4-BE49-F238E27FC236}">
                  <a16:creationId xmlns:a16="http://schemas.microsoft.com/office/drawing/2014/main" id="{D16E3602-097C-774C-8D60-7914F05C3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" y="2024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0679" name="Text Box 87">
              <a:extLst>
                <a:ext uri="{FF2B5EF4-FFF2-40B4-BE49-F238E27FC236}">
                  <a16:creationId xmlns:a16="http://schemas.microsoft.com/office/drawing/2014/main" id="{81C49BA2-AC09-5A4E-85F2-603E56E3DF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1911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>
            <a:extLst>
              <a:ext uri="{FF2B5EF4-FFF2-40B4-BE49-F238E27FC236}">
                <a16:creationId xmlns:a16="http://schemas.microsoft.com/office/drawing/2014/main" id="{A627B6CB-0173-894A-BAB0-FEF4B0F2F52C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789363"/>
            <a:ext cx="7245350" cy="1692275"/>
            <a:chOff x="1043" y="2863"/>
            <a:chExt cx="4564" cy="1066"/>
          </a:xfrm>
        </p:grpSpPr>
        <p:sp>
          <p:nvSpPr>
            <p:cNvPr id="111619" name="Oval 3">
              <a:extLst>
                <a:ext uri="{FF2B5EF4-FFF2-40B4-BE49-F238E27FC236}">
                  <a16:creationId xmlns:a16="http://schemas.microsoft.com/office/drawing/2014/main" id="{CD439E93-8223-F545-800F-4BFF0054E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0" name="Oval 4">
              <a:extLst>
                <a:ext uri="{FF2B5EF4-FFF2-40B4-BE49-F238E27FC236}">
                  <a16:creationId xmlns:a16="http://schemas.microsoft.com/office/drawing/2014/main" id="{AF916504-1135-9448-91EB-6B648FC4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1" name="Oval 5">
              <a:extLst>
                <a:ext uri="{FF2B5EF4-FFF2-40B4-BE49-F238E27FC236}">
                  <a16:creationId xmlns:a16="http://schemas.microsoft.com/office/drawing/2014/main" id="{FA05E6C1-8752-B444-A34F-1B8C3A46E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2" name="Oval 6">
              <a:extLst>
                <a:ext uri="{FF2B5EF4-FFF2-40B4-BE49-F238E27FC236}">
                  <a16:creationId xmlns:a16="http://schemas.microsoft.com/office/drawing/2014/main" id="{502D794B-14D5-524F-B0A4-20DC48EED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3" name="Oval 7">
              <a:extLst>
                <a:ext uri="{FF2B5EF4-FFF2-40B4-BE49-F238E27FC236}">
                  <a16:creationId xmlns:a16="http://schemas.microsoft.com/office/drawing/2014/main" id="{A631214E-5B60-CF4D-ADDB-9AC356E0A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4" name="Oval 8">
              <a:extLst>
                <a:ext uri="{FF2B5EF4-FFF2-40B4-BE49-F238E27FC236}">
                  <a16:creationId xmlns:a16="http://schemas.microsoft.com/office/drawing/2014/main" id="{182C46D4-9B64-2045-9CB9-55AE8CEF5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5" name="Oval 9">
              <a:extLst>
                <a:ext uri="{FF2B5EF4-FFF2-40B4-BE49-F238E27FC236}">
                  <a16:creationId xmlns:a16="http://schemas.microsoft.com/office/drawing/2014/main" id="{FF8ACC76-34E0-8647-8043-55FB276A0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6" name="Oval 10">
              <a:extLst>
                <a:ext uri="{FF2B5EF4-FFF2-40B4-BE49-F238E27FC236}">
                  <a16:creationId xmlns:a16="http://schemas.microsoft.com/office/drawing/2014/main" id="{4862AB62-36A9-744A-935D-F1C4A907E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7" name="Oval 11">
              <a:extLst>
                <a:ext uri="{FF2B5EF4-FFF2-40B4-BE49-F238E27FC236}">
                  <a16:creationId xmlns:a16="http://schemas.microsoft.com/office/drawing/2014/main" id="{DC11FE18-978D-4E49-96B8-930F1E191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8" name="Oval 12">
              <a:extLst>
                <a:ext uri="{FF2B5EF4-FFF2-40B4-BE49-F238E27FC236}">
                  <a16:creationId xmlns:a16="http://schemas.microsoft.com/office/drawing/2014/main" id="{C63DF4AB-22F6-7C40-AEBE-C8E577B50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9" name="Oval 13">
              <a:extLst>
                <a:ext uri="{FF2B5EF4-FFF2-40B4-BE49-F238E27FC236}">
                  <a16:creationId xmlns:a16="http://schemas.microsoft.com/office/drawing/2014/main" id="{DD7ABD7C-22E4-4149-87EC-6B5BE1400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0" name="Oval 14">
              <a:extLst>
                <a:ext uri="{FF2B5EF4-FFF2-40B4-BE49-F238E27FC236}">
                  <a16:creationId xmlns:a16="http://schemas.microsoft.com/office/drawing/2014/main" id="{DB71D005-F069-2148-9409-A6C5F0308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31" name="Rectangle 15">
            <a:extLst>
              <a:ext uri="{FF2B5EF4-FFF2-40B4-BE49-F238E27FC236}">
                <a16:creationId xmlns:a16="http://schemas.microsoft.com/office/drawing/2014/main" id="{8EC60E0B-68DB-004E-A947-39AEA18CA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Showing the infeasibility of an assignment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using maximum-flow-based arguments</a:t>
            </a:r>
          </a:p>
        </p:txBody>
      </p:sp>
      <p:sp>
        <p:nvSpPr>
          <p:cNvPr id="111632" name="Rectangle 16">
            <a:extLst>
              <a:ext uri="{FF2B5EF4-FFF2-40B4-BE49-F238E27FC236}">
                <a16:creationId xmlns:a16="http://schemas.microsoft.com/office/drawing/2014/main" id="{48D1EE8E-B292-4947-84F5-B3108EEB8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Let’s solve the assignment problem below via maximum flow.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The red numbers on the arcs show the optimal flow values.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Since the maximum flow value = 5 &lt; 6 = number of jobs, 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2" charset="2"/>
              </a:rPr>
              <a:t>					the assignment problem is infeasible.</a:t>
            </a:r>
          </a:p>
        </p:txBody>
      </p:sp>
      <p:grpSp>
        <p:nvGrpSpPr>
          <p:cNvPr id="111633" name="Group 17">
            <a:extLst>
              <a:ext uri="{FF2B5EF4-FFF2-40B4-BE49-F238E27FC236}">
                <a16:creationId xmlns:a16="http://schemas.microsoft.com/office/drawing/2014/main" id="{12542BC3-578D-864F-9A13-E86D248A8FEA}"/>
              </a:ext>
            </a:extLst>
          </p:cNvPr>
          <p:cNvGrpSpPr>
            <a:grpSpLocks/>
          </p:cNvGrpSpPr>
          <p:nvPr/>
        </p:nvGrpSpPr>
        <p:grpSpPr bwMode="auto">
          <a:xfrm>
            <a:off x="4500563" y="2744788"/>
            <a:ext cx="396875" cy="457200"/>
            <a:chOff x="136" y="3158"/>
            <a:chExt cx="250" cy="288"/>
          </a:xfrm>
        </p:grpSpPr>
        <p:sp>
          <p:nvSpPr>
            <p:cNvPr id="111634" name="Oval 18">
              <a:extLst>
                <a:ext uri="{FF2B5EF4-FFF2-40B4-BE49-F238E27FC236}">
                  <a16:creationId xmlns:a16="http://schemas.microsoft.com/office/drawing/2014/main" id="{6AAA2DB1-82C7-F448-85F4-4A8D505CF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" y="3203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5" name="Text Box 19">
              <a:extLst>
                <a:ext uri="{FF2B5EF4-FFF2-40B4-BE49-F238E27FC236}">
                  <a16:creationId xmlns:a16="http://schemas.microsoft.com/office/drawing/2014/main" id="{CF8951BA-54CC-A74B-8E5B-931A3BB951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" y="3158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111636" name="Group 20">
            <a:extLst>
              <a:ext uri="{FF2B5EF4-FFF2-40B4-BE49-F238E27FC236}">
                <a16:creationId xmlns:a16="http://schemas.microsoft.com/office/drawing/2014/main" id="{01EDC2AA-32C2-0949-A684-D75F20C1B5B7}"/>
              </a:ext>
            </a:extLst>
          </p:cNvPr>
          <p:cNvGrpSpPr>
            <a:grpSpLocks/>
          </p:cNvGrpSpPr>
          <p:nvPr/>
        </p:nvGrpSpPr>
        <p:grpSpPr bwMode="auto">
          <a:xfrm>
            <a:off x="4464050" y="6129338"/>
            <a:ext cx="396875" cy="457200"/>
            <a:chOff x="5261" y="2999"/>
            <a:chExt cx="250" cy="288"/>
          </a:xfrm>
        </p:grpSpPr>
        <p:sp>
          <p:nvSpPr>
            <p:cNvPr id="111637" name="Oval 21">
              <a:extLst>
                <a:ext uri="{FF2B5EF4-FFF2-40B4-BE49-F238E27FC236}">
                  <a16:creationId xmlns:a16="http://schemas.microsoft.com/office/drawing/2014/main" id="{27D97D0F-3F3F-8C41-A7DD-6E4ED634A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" y="3045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8" name="Text Box 22">
              <a:extLst>
                <a:ext uri="{FF2B5EF4-FFF2-40B4-BE49-F238E27FC236}">
                  <a16:creationId xmlns:a16="http://schemas.microsoft.com/office/drawing/2014/main" id="{83D09809-0B19-9347-B816-C156C4E4F8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4" y="299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111639" name="Group 23">
            <a:extLst>
              <a:ext uri="{FF2B5EF4-FFF2-40B4-BE49-F238E27FC236}">
                <a16:creationId xmlns:a16="http://schemas.microsoft.com/office/drawing/2014/main" id="{B0DB00B5-D420-5347-BCF5-E9CD9F45B820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5697538"/>
            <a:ext cx="1873250" cy="935037"/>
            <a:chOff x="2381" y="3589"/>
            <a:chExt cx="1180" cy="589"/>
          </a:xfrm>
        </p:grpSpPr>
        <p:sp>
          <p:nvSpPr>
            <p:cNvPr id="111640" name="Text Box 24">
              <a:extLst>
                <a:ext uri="{FF2B5EF4-FFF2-40B4-BE49-F238E27FC236}">
                  <a16:creationId xmlns:a16="http://schemas.microsoft.com/office/drawing/2014/main" id="{C048A264-C143-9645-B526-3FC2EC9D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3861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1" name="Text Box 25">
              <a:extLst>
                <a:ext uri="{FF2B5EF4-FFF2-40B4-BE49-F238E27FC236}">
                  <a16:creationId xmlns:a16="http://schemas.microsoft.com/office/drawing/2014/main" id="{B05F79AD-FB69-3549-B047-691D8C506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61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2" name="Text Box 26">
              <a:extLst>
                <a:ext uri="{FF2B5EF4-FFF2-40B4-BE49-F238E27FC236}">
                  <a16:creationId xmlns:a16="http://schemas.microsoft.com/office/drawing/2014/main" id="{671A437E-F998-494B-99CD-F0BEED027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3589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3" name="Text Box 27">
              <a:extLst>
                <a:ext uri="{FF2B5EF4-FFF2-40B4-BE49-F238E27FC236}">
                  <a16:creationId xmlns:a16="http://schemas.microsoft.com/office/drawing/2014/main" id="{354D30AD-E124-D842-A25F-8B4B3913D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361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4" name="Text Box 28">
              <a:extLst>
                <a:ext uri="{FF2B5EF4-FFF2-40B4-BE49-F238E27FC236}">
                  <a16:creationId xmlns:a16="http://schemas.microsoft.com/office/drawing/2014/main" id="{AABE5979-CBC4-B54C-90E7-8342211A0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929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1645" name="Group 29">
            <a:extLst>
              <a:ext uri="{FF2B5EF4-FFF2-40B4-BE49-F238E27FC236}">
                <a16:creationId xmlns:a16="http://schemas.microsoft.com/office/drawing/2014/main" id="{D7AEEFAD-337B-B14E-B31D-4E828EBF4821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3321050"/>
            <a:ext cx="6481763" cy="684213"/>
            <a:chOff x="1224" y="2092"/>
            <a:chExt cx="4083" cy="431"/>
          </a:xfrm>
        </p:grpSpPr>
        <p:sp>
          <p:nvSpPr>
            <p:cNvPr id="111646" name="Text Box 30">
              <a:extLst>
                <a:ext uri="{FF2B5EF4-FFF2-40B4-BE49-F238E27FC236}">
                  <a16:creationId xmlns:a16="http://schemas.microsoft.com/office/drawing/2014/main" id="{5535C4C3-6487-DD4D-AD44-AFF9391B42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5" y="209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7" name="Text Box 31">
              <a:extLst>
                <a:ext uri="{FF2B5EF4-FFF2-40B4-BE49-F238E27FC236}">
                  <a16:creationId xmlns:a16="http://schemas.microsoft.com/office/drawing/2014/main" id="{3ED55F48-C5C5-724D-9501-60CA60BF8A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5" y="2273"/>
              <a:ext cx="1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8" name="Text Box 32">
              <a:extLst>
                <a:ext uri="{FF2B5EF4-FFF2-40B4-BE49-F238E27FC236}">
                  <a16:creationId xmlns:a16="http://schemas.microsoft.com/office/drawing/2014/main" id="{1179D226-1328-834E-87B2-7FE0BBBBE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2160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49" name="Text Box 33">
              <a:extLst>
                <a:ext uri="{FF2B5EF4-FFF2-40B4-BE49-F238E27FC236}">
                  <a16:creationId xmlns:a16="http://schemas.microsoft.com/office/drawing/2014/main" id="{907DC143-D463-BE4C-BA4F-67E9AE843A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3" y="2228"/>
              <a:ext cx="2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50" name="Text Box 34">
              <a:extLst>
                <a:ext uri="{FF2B5EF4-FFF2-40B4-BE49-F238E27FC236}">
                  <a16:creationId xmlns:a16="http://schemas.microsoft.com/office/drawing/2014/main" id="{8B95D165-CF7D-D447-8484-ED89C8239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4" y="209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1651" name="Group 35">
            <a:extLst>
              <a:ext uri="{FF2B5EF4-FFF2-40B4-BE49-F238E27FC236}">
                <a16:creationId xmlns:a16="http://schemas.microsoft.com/office/drawing/2014/main" id="{B3D24933-17A9-7643-AE9A-C4347DB9E89D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041775"/>
            <a:ext cx="5688013" cy="1150938"/>
            <a:chOff x="1134" y="2546"/>
            <a:chExt cx="3583" cy="725"/>
          </a:xfrm>
        </p:grpSpPr>
        <p:sp>
          <p:nvSpPr>
            <p:cNvPr id="111652" name="Line 36">
              <a:extLst>
                <a:ext uri="{FF2B5EF4-FFF2-40B4-BE49-F238E27FC236}">
                  <a16:creationId xmlns:a16="http://schemas.microsoft.com/office/drawing/2014/main" id="{4F11C522-363B-264F-8CB7-3D56A9701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2681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3" name="Line 37">
              <a:extLst>
                <a:ext uri="{FF2B5EF4-FFF2-40B4-BE49-F238E27FC236}">
                  <a16:creationId xmlns:a16="http://schemas.microsoft.com/office/drawing/2014/main" id="{0288575E-0A7D-0B43-B5A6-6A98C89968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0" y="2613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4" name="Line 38">
              <a:extLst>
                <a:ext uri="{FF2B5EF4-FFF2-40B4-BE49-F238E27FC236}">
                  <a16:creationId xmlns:a16="http://schemas.microsoft.com/office/drawing/2014/main" id="{987B3339-F55B-4B4F-B8A4-345929704C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58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5" name="Line 39">
              <a:extLst>
                <a:ext uri="{FF2B5EF4-FFF2-40B4-BE49-F238E27FC236}">
                  <a16:creationId xmlns:a16="http://schemas.microsoft.com/office/drawing/2014/main" id="{381C0401-26CA-AB49-BD11-26FB4A054F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613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6" name="Line 40">
              <a:extLst>
                <a:ext uri="{FF2B5EF4-FFF2-40B4-BE49-F238E27FC236}">
                  <a16:creationId xmlns:a16="http://schemas.microsoft.com/office/drawing/2014/main" id="{26E1F0B3-390B-F542-81FE-477A5ED90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636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7" name="Line 41">
              <a:extLst>
                <a:ext uri="{FF2B5EF4-FFF2-40B4-BE49-F238E27FC236}">
                  <a16:creationId xmlns:a16="http://schemas.microsoft.com/office/drawing/2014/main" id="{98E149B3-8B98-854D-B6B9-2828898B9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2613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8" name="Line 42">
              <a:extLst>
                <a:ext uri="{FF2B5EF4-FFF2-40B4-BE49-F238E27FC236}">
                  <a16:creationId xmlns:a16="http://schemas.microsoft.com/office/drawing/2014/main" id="{B88D30D5-1164-FD4F-8D18-68783AA7B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7" y="2658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59" name="Line 43">
              <a:extLst>
                <a:ext uri="{FF2B5EF4-FFF2-40B4-BE49-F238E27FC236}">
                  <a16:creationId xmlns:a16="http://schemas.microsoft.com/office/drawing/2014/main" id="{B4514716-6DEF-274D-9A59-C94A5E779E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614"/>
              <a:ext cx="635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60" name="Line 44">
              <a:extLst>
                <a:ext uri="{FF2B5EF4-FFF2-40B4-BE49-F238E27FC236}">
                  <a16:creationId xmlns:a16="http://schemas.microsoft.com/office/drawing/2014/main" id="{03F5F9C8-73EC-A44A-82B4-3D92B71B10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4" y="2546"/>
              <a:ext cx="1474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61" name="Line 45">
              <a:extLst>
                <a:ext uri="{FF2B5EF4-FFF2-40B4-BE49-F238E27FC236}">
                  <a16:creationId xmlns:a16="http://schemas.microsoft.com/office/drawing/2014/main" id="{CE819202-A81F-B540-9AE8-C1B879DF5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32" y="2614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62" name="Group 46">
            <a:extLst>
              <a:ext uri="{FF2B5EF4-FFF2-40B4-BE49-F238E27FC236}">
                <a16:creationId xmlns:a16="http://schemas.microsoft.com/office/drawing/2014/main" id="{91D97ED5-7C9E-F844-BFC4-E3A8EC4492DE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752850"/>
            <a:ext cx="8461375" cy="530225"/>
            <a:chOff x="249" y="2863"/>
            <a:chExt cx="5330" cy="334"/>
          </a:xfrm>
        </p:grpSpPr>
        <p:grpSp>
          <p:nvGrpSpPr>
            <p:cNvPr id="111663" name="Group 47">
              <a:extLst>
                <a:ext uri="{FF2B5EF4-FFF2-40B4-BE49-F238E27FC236}">
                  <a16:creationId xmlns:a16="http://schemas.microsoft.com/office/drawing/2014/main" id="{AA86C073-306F-D542-AB63-89BEE57AA0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" y="2863"/>
              <a:ext cx="4627" cy="334"/>
              <a:chOff x="249" y="2840"/>
              <a:chExt cx="4627" cy="334"/>
            </a:xfrm>
          </p:grpSpPr>
          <p:sp>
            <p:nvSpPr>
              <p:cNvPr id="111664" name="Text Box 48">
                <a:extLst>
                  <a:ext uri="{FF2B5EF4-FFF2-40B4-BE49-F238E27FC236}">
                    <a16:creationId xmlns:a16="http://schemas.microsoft.com/office/drawing/2014/main" id="{79ED18FC-3B49-6B40-ABE3-8E468C23BB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A</a:t>
                </a:r>
              </a:p>
            </p:txBody>
          </p:sp>
          <p:sp>
            <p:nvSpPr>
              <p:cNvPr id="111665" name="Text Box 49">
                <a:extLst>
                  <a:ext uri="{FF2B5EF4-FFF2-40B4-BE49-F238E27FC236}">
                    <a16:creationId xmlns:a16="http://schemas.microsoft.com/office/drawing/2014/main" id="{0A4CF8CE-1667-734E-869D-70BC2480E8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03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C</a:t>
                </a:r>
              </a:p>
            </p:txBody>
          </p:sp>
          <p:sp>
            <p:nvSpPr>
              <p:cNvPr id="111666" name="Text Box 50">
                <a:extLst>
                  <a:ext uri="{FF2B5EF4-FFF2-40B4-BE49-F238E27FC236}">
                    <a16:creationId xmlns:a16="http://schemas.microsoft.com/office/drawing/2014/main" id="{449F7DA5-E3AF-9445-973F-5EE730E809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8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B</a:t>
                </a:r>
              </a:p>
            </p:txBody>
          </p:sp>
          <p:sp>
            <p:nvSpPr>
              <p:cNvPr id="111667" name="Text Box 51">
                <a:extLst>
                  <a:ext uri="{FF2B5EF4-FFF2-40B4-BE49-F238E27FC236}">
                    <a16:creationId xmlns:a16="http://schemas.microsoft.com/office/drawing/2014/main" id="{66BDEA20-5C8C-9241-8567-FFFEDC33CD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" y="2886"/>
                <a:ext cx="77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people</a:t>
                </a:r>
              </a:p>
            </p:txBody>
          </p:sp>
          <p:sp>
            <p:nvSpPr>
              <p:cNvPr id="111668" name="Text Box 52">
                <a:extLst>
                  <a:ext uri="{FF2B5EF4-FFF2-40B4-BE49-F238E27FC236}">
                    <a16:creationId xmlns:a16="http://schemas.microsoft.com/office/drawing/2014/main" id="{06480685-FFF2-1143-8CD7-E44CB6B464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D</a:t>
                </a:r>
              </a:p>
            </p:txBody>
          </p:sp>
          <p:sp>
            <p:nvSpPr>
              <p:cNvPr id="111669" name="Text Box 53">
                <a:extLst>
                  <a:ext uri="{FF2B5EF4-FFF2-40B4-BE49-F238E27FC236}">
                    <a16:creationId xmlns:a16="http://schemas.microsoft.com/office/drawing/2014/main" id="{2D0775D3-73F6-3842-A1DC-A46B4F9E0E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E</a:t>
                </a:r>
              </a:p>
            </p:txBody>
          </p:sp>
        </p:grpSp>
        <p:sp>
          <p:nvSpPr>
            <p:cNvPr id="111670" name="Text Box 54">
              <a:extLst>
                <a:ext uri="{FF2B5EF4-FFF2-40B4-BE49-F238E27FC236}">
                  <a16:creationId xmlns:a16="http://schemas.microsoft.com/office/drawing/2014/main" id="{AA3EDD38-FA3C-664D-9867-A2FD968D8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11671" name="Group 55">
            <a:extLst>
              <a:ext uri="{FF2B5EF4-FFF2-40B4-BE49-F238E27FC236}">
                <a16:creationId xmlns:a16="http://schemas.microsoft.com/office/drawing/2014/main" id="{17067AB0-84E4-B242-9612-4FF78960A955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905375"/>
            <a:ext cx="8353425" cy="565150"/>
            <a:chOff x="340" y="3566"/>
            <a:chExt cx="5262" cy="356"/>
          </a:xfrm>
        </p:grpSpPr>
        <p:grpSp>
          <p:nvGrpSpPr>
            <p:cNvPr id="111672" name="Group 56">
              <a:extLst>
                <a:ext uri="{FF2B5EF4-FFF2-40B4-BE49-F238E27FC236}">
                  <a16:creationId xmlns:a16="http://schemas.microsoft.com/office/drawing/2014/main" id="{AF047F2D-D3AD-424C-AEB1-41DB28838B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" y="3566"/>
              <a:ext cx="4536" cy="356"/>
              <a:chOff x="340" y="3566"/>
              <a:chExt cx="4536" cy="356"/>
            </a:xfrm>
          </p:grpSpPr>
          <p:sp>
            <p:nvSpPr>
              <p:cNvPr id="111673" name="Text Box 57">
                <a:extLst>
                  <a:ext uri="{FF2B5EF4-FFF2-40B4-BE49-F238E27FC236}">
                    <a16:creationId xmlns:a16="http://schemas.microsoft.com/office/drawing/2014/main" id="{3855A467-6464-EF43-BB51-D6788DC34A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" y="3589"/>
                <a:ext cx="4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jobs</a:t>
                </a:r>
              </a:p>
            </p:txBody>
          </p:sp>
          <p:sp>
            <p:nvSpPr>
              <p:cNvPr id="111674" name="Text Box 58">
                <a:extLst>
                  <a:ext uri="{FF2B5EF4-FFF2-40B4-BE49-F238E27FC236}">
                    <a16:creationId xmlns:a16="http://schemas.microsoft.com/office/drawing/2014/main" id="{F1BC4BE1-659F-074F-A105-1028D381CF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8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x</a:t>
                </a:r>
              </a:p>
            </p:txBody>
          </p:sp>
          <p:sp>
            <p:nvSpPr>
              <p:cNvPr id="111675" name="Text Box 59">
                <a:extLst>
                  <a:ext uri="{FF2B5EF4-FFF2-40B4-BE49-F238E27FC236}">
                    <a16:creationId xmlns:a16="http://schemas.microsoft.com/office/drawing/2014/main" id="{8D57E4D4-CC90-F245-8EA2-2492DE1AA2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y</a:t>
                </a:r>
              </a:p>
            </p:txBody>
          </p:sp>
          <p:sp>
            <p:nvSpPr>
              <p:cNvPr id="111676" name="Text Box 60">
                <a:extLst>
                  <a:ext uri="{FF2B5EF4-FFF2-40B4-BE49-F238E27FC236}">
                    <a16:creationId xmlns:a16="http://schemas.microsoft.com/office/drawing/2014/main" id="{CF2FBF77-159A-FA4C-8FFD-173200D7E8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z</a:t>
                </a:r>
              </a:p>
            </p:txBody>
          </p:sp>
          <p:sp>
            <p:nvSpPr>
              <p:cNvPr id="111677" name="Text Box 61">
                <a:extLst>
                  <a:ext uri="{FF2B5EF4-FFF2-40B4-BE49-F238E27FC236}">
                    <a16:creationId xmlns:a16="http://schemas.microsoft.com/office/drawing/2014/main" id="{938DFAD8-6D8A-F248-AC17-BD04EBEF71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3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u</a:t>
                </a:r>
              </a:p>
            </p:txBody>
          </p:sp>
          <p:sp>
            <p:nvSpPr>
              <p:cNvPr id="111678" name="Text Box 62">
                <a:extLst>
                  <a:ext uri="{FF2B5EF4-FFF2-40B4-BE49-F238E27FC236}">
                    <a16:creationId xmlns:a16="http://schemas.microsoft.com/office/drawing/2014/main" id="{529DC6B1-6311-EF42-8AFA-8108BE2BC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3566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v</a:t>
                </a:r>
              </a:p>
            </p:txBody>
          </p:sp>
        </p:grpSp>
        <p:sp>
          <p:nvSpPr>
            <p:cNvPr id="111679" name="Text Box 63">
              <a:extLst>
                <a:ext uri="{FF2B5EF4-FFF2-40B4-BE49-F238E27FC236}">
                  <a16:creationId xmlns:a16="http://schemas.microsoft.com/office/drawing/2014/main" id="{14D358E1-7B75-CA44-8E75-748FFBBDE3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9" y="356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w</a:t>
              </a:r>
            </a:p>
          </p:txBody>
        </p:sp>
      </p:grpSp>
      <p:sp>
        <p:nvSpPr>
          <p:cNvPr id="111680" name="Line 64">
            <a:extLst>
              <a:ext uri="{FF2B5EF4-FFF2-40B4-BE49-F238E27FC236}">
                <a16:creationId xmlns:a16="http://schemas.microsoft.com/office/drawing/2014/main" id="{3DB414E5-94EB-4046-9E56-697BD5F3A2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8738" y="4113213"/>
            <a:ext cx="197961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81" name="Line 65">
            <a:extLst>
              <a:ext uri="{FF2B5EF4-FFF2-40B4-BE49-F238E27FC236}">
                <a16:creationId xmlns:a16="http://schemas.microsoft.com/office/drawing/2014/main" id="{B0C76254-1B23-FC41-9ABE-44ED4CB2DE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414972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82" name="Line 66">
            <a:extLst>
              <a:ext uri="{FF2B5EF4-FFF2-40B4-BE49-F238E27FC236}">
                <a16:creationId xmlns:a16="http://schemas.microsoft.com/office/drawing/2014/main" id="{45F01EBD-E3F2-5449-B0AA-10C40A6A26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67625" y="4221163"/>
            <a:ext cx="8651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1683" name="Group 67">
            <a:extLst>
              <a:ext uri="{FF2B5EF4-FFF2-40B4-BE49-F238E27FC236}">
                <a16:creationId xmlns:a16="http://schemas.microsoft.com/office/drawing/2014/main" id="{54B8F452-B99E-FD4E-97A0-44C1D3E95362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2889250"/>
            <a:ext cx="6767513" cy="971550"/>
            <a:chOff x="1134" y="1820"/>
            <a:chExt cx="4263" cy="612"/>
          </a:xfrm>
        </p:grpSpPr>
        <p:sp>
          <p:nvSpPr>
            <p:cNvPr id="111684" name="Line 68">
              <a:extLst>
                <a:ext uri="{FF2B5EF4-FFF2-40B4-BE49-F238E27FC236}">
                  <a16:creationId xmlns:a16="http://schemas.microsoft.com/office/drawing/2014/main" id="{30AD92FB-2862-1D48-AAAD-7B1BE29B7F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1911"/>
              <a:ext cx="1701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85" name="Line 69">
              <a:extLst>
                <a:ext uri="{FF2B5EF4-FFF2-40B4-BE49-F238E27FC236}">
                  <a16:creationId xmlns:a16="http://schemas.microsoft.com/office/drawing/2014/main" id="{56EACA21-B924-1142-ABA4-7E23CA304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77" y="1979"/>
              <a:ext cx="680" cy="4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86" name="Line 70">
              <a:extLst>
                <a:ext uri="{FF2B5EF4-FFF2-40B4-BE49-F238E27FC236}">
                  <a16:creationId xmlns:a16="http://schemas.microsoft.com/office/drawing/2014/main" id="{07806F56-7F46-6946-A29B-85D02777DF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8" y="2001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87" name="Line 71">
              <a:extLst>
                <a:ext uri="{FF2B5EF4-FFF2-40B4-BE49-F238E27FC236}">
                  <a16:creationId xmlns:a16="http://schemas.microsoft.com/office/drawing/2014/main" id="{FBA4955B-7820-CE4C-BDA6-D47A92CC4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820"/>
              <a:ext cx="2336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88" name="Line 72">
              <a:extLst>
                <a:ext uri="{FF2B5EF4-FFF2-40B4-BE49-F238E27FC236}">
                  <a16:creationId xmlns:a16="http://schemas.microsoft.com/office/drawing/2014/main" id="{D7765ECE-479B-0E4C-83A2-49C56A1F3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979"/>
              <a:ext cx="681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89" name="Line 73">
              <a:extLst>
                <a:ext uri="{FF2B5EF4-FFF2-40B4-BE49-F238E27FC236}">
                  <a16:creationId xmlns:a16="http://schemas.microsoft.com/office/drawing/2014/main" id="{AEAF3194-CA51-944C-9A56-94946976CF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1911"/>
              <a:ext cx="152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90" name="Group 74">
            <a:extLst>
              <a:ext uri="{FF2B5EF4-FFF2-40B4-BE49-F238E27FC236}">
                <a16:creationId xmlns:a16="http://schemas.microsoft.com/office/drawing/2014/main" id="{5341D045-AF9E-8945-ADC3-773922496174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5337175"/>
            <a:ext cx="6373813" cy="1116013"/>
            <a:chOff x="1292" y="3362"/>
            <a:chExt cx="4015" cy="703"/>
          </a:xfrm>
        </p:grpSpPr>
        <p:sp>
          <p:nvSpPr>
            <p:cNvPr id="111691" name="Line 75">
              <a:extLst>
                <a:ext uri="{FF2B5EF4-FFF2-40B4-BE49-F238E27FC236}">
                  <a16:creationId xmlns:a16="http://schemas.microsoft.com/office/drawing/2014/main" id="{2A4B66F6-B6BC-C741-8698-989C1EF6D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362"/>
              <a:ext cx="149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92" name="Line 76">
              <a:extLst>
                <a:ext uri="{FF2B5EF4-FFF2-40B4-BE49-F238E27FC236}">
                  <a16:creationId xmlns:a16="http://schemas.microsoft.com/office/drawing/2014/main" id="{341149E3-DC4E-9640-9397-7BD51C8F3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430"/>
              <a:ext cx="0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93" name="Line 77">
              <a:extLst>
                <a:ext uri="{FF2B5EF4-FFF2-40B4-BE49-F238E27FC236}">
                  <a16:creationId xmlns:a16="http://schemas.microsoft.com/office/drawing/2014/main" id="{5EF4851B-60FB-5941-A781-1DA34F8BB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9" y="3362"/>
              <a:ext cx="77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94" name="Line 78">
              <a:extLst>
                <a:ext uri="{FF2B5EF4-FFF2-40B4-BE49-F238E27FC236}">
                  <a16:creationId xmlns:a16="http://schemas.microsoft.com/office/drawing/2014/main" id="{1415DBF2-58CA-8148-B7DE-3780306C5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3362"/>
              <a:ext cx="152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95" name="Line 79">
              <a:extLst>
                <a:ext uri="{FF2B5EF4-FFF2-40B4-BE49-F238E27FC236}">
                  <a16:creationId xmlns:a16="http://schemas.microsoft.com/office/drawing/2014/main" id="{E753B6F0-C938-424D-8211-30D19B5EAE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9" y="3362"/>
              <a:ext cx="2268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96" name="Line 80">
              <a:extLst>
                <a:ext uri="{FF2B5EF4-FFF2-40B4-BE49-F238E27FC236}">
                  <a16:creationId xmlns:a16="http://schemas.microsoft.com/office/drawing/2014/main" id="{99754051-3044-7F47-80CC-1D6D028EAB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3407"/>
              <a:ext cx="725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97" name="Group 81">
            <a:extLst>
              <a:ext uri="{FF2B5EF4-FFF2-40B4-BE49-F238E27FC236}">
                <a16:creationId xmlns:a16="http://schemas.microsoft.com/office/drawing/2014/main" id="{4B35F5F3-C865-FB44-9BF5-08F2C5181559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4545013"/>
            <a:ext cx="7200900" cy="576262"/>
            <a:chOff x="975" y="2863"/>
            <a:chExt cx="4536" cy="363"/>
          </a:xfrm>
        </p:grpSpPr>
        <p:sp>
          <p:nvSpPr>
            <p:cNvPr id="111698" name="Text Box 82">
              <a:extLst>
                <a:ext uri="{FF2B5EF4-FFF2-40B4-BE49-F238E27FC236}">
                  <a16:creationId xmlns:a16="http://schemas.microsoft.com/office/drawing/2014/main" id="{70A5DF1C-EB40-3D48-A4C6-9CC7F7E97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2931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699" name="Text Box 83">
              <a:extLst>
                <a:ext uri="{FF2B5EF4-FFF2-40B4-BE49-F238E27FC236}">
                  <a16:creationId xmlns:a16="http://schemas.microsoft.com/office/drawing/2014/main" id="{119D77DE-DF07-EC47-8B12-FAFB85190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88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700" name="Text Box 84">
              <a:extLst>
                <a:ext uri="{FF2B5EF4-FFF2-40B4-BE49-F238E27FC236}">
                  <a16:creationId xmlns:a16="http://schemas.microsoft.com/office/drawing/2014/main" id="{6F09520C-E47F-0147-AE84-D82346F78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288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701" name="Text Box 85">
              <a:extLst>
                <a:ext uri="{FF2B5EF4-FFF2-40B4-BE49-F238E27FC236}">
                  <a16:creationId xmlns:a16="http://schemas.microsoft.com/office/drawing/2014/main" id="{478F3E33-2F91-CE46-B73E-8945D7BBC8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" y="2863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1702" name="Text Box 86">
              <a:extLst>
                <a:ext uri="{FF2B5EF4-FFF2-40B4-BE49-F238E27FC236}">
                  <a16:creationId xmlns:a16="http://schemas.microsoft.com/office/drawing/2014/main" id="{6BC0D6C5-47FE-784D-8055-F45A2BC86E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1" y="297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>
            <a:extLst>
              <a:ext uri="{FF2B5EF4-FFF2-40B4-BE49-F238E27FC236}">
                <a16:creationId xmlns:a16="http://schemas.microsoft.com/office/drawing/2014/main" id="{5C98C0D1-32CC-244D-9555-C2274C58C651}"/>
              </a:ext>
            </a:extLst>
          </p:cNvPr>
          <p:cNvGrpSpPr>
            <a:grpSpLocks/>
          </p:cNvGrpSpPr>
          <p:nvPr/>
        </p:nvGrpSpPr>
        <p:grpSpPr bwMode="auto">
          <a:xfrm>
            <a:off x="1584325" y="3789363"/>
            <a:ext cx="7245350" cy="1692275"/>
            <a:chOff x="1043" y="2863"/>
            <a:chExt cx="4564" cy="1066"/>
          </a:xfrm>
        </p:grpSpPr>
        <p:sp>
          <p:nvSpPr>
            <p:cNvPr id="112643" name="Oval 3">
              <a:extLst>
                <a:ext uri="{FF2B5EF4-FFF2-40B4-BE49-F238E27FC236}">
                  <a16:creationId xmlns:a16="http://schemas.microsoft.com/office/drawing/2014/main" id="{BF14A76E-6935-234D-946B-275CC81F8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4" name="Oval 4">
              <a:extLst>
                <a:ext uri="{FF2B5EF4-FFF2-40B4-BE49-F238E27FC236}">
                  <a16:creationId xmlns:a16="http://schemas.microsoft.com/office/drawing/2014/main" id="{A75951EE-50CA-F64F-92A1-9ED57C12C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5" name="Oval 5">
              <a:extLst>
                <a:ext uri="{FF2B5EF4-FFF2-40B4-BE49-F238E27FC236}">
                  <a16:creationId xmlns:a16="http://schemas.microsoft.com/office/drawing/2014/main" id="{128CAA24-397F-AE4E-B67D-233170550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6" name="Oval 6">
              <a:extLst>
                <a:ext uri="{FF2B5EF4-FFF2-40B4-BE49-F238E27FC236}">
                  <a16:creationId xmlns:a16="http://schemas.microsoft.com/office/drawing/2014/main" id="{25F63413-7441-A748-BA69-6682CE7BB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7" name="Oval 7">
              <a:extLst>
                <a:ext uri="{FF2B5EF4-FFF2-40B4-BE49-F238E27FC236}">
                  <a16:creationId xmlns:a16="http://schemas.microsoft.com/office/drawing/2014/main" id="{EE38E983-DBF0-4542-A80E-6B99E8297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8" name="Oval 8">
              <a:extLst>
                <a:ext uri="{FF2B5EF4-FFF2-40B4-BE49-F238E27FC236}">
                  <a16:creationId xmlns:a16="http://schemas.microsoft.com/office/drawing/2014/main" id="{8314DC05-F094-1141-9177-9D5CD1EF9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9" name="Oval 9">
              <a:extLst>
                <a:ext uri="{FF2B5EF4-FFF2-40B4-BE49-F238E27FC236}">
                  <a16:creationId xmlns:a16="http://schemas.microsoft.com/office/drawing/2014/main" id="{15AE5959-C73D-C64F-9FDF-39D34FF04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0" name="Oval 10">
              <a:extLst>
                <a:ext uri="{FF2B5EF4-FFF2-40B4-BE49-F238E27FC236}">
                  <a16:creationId xmlns:a16="http://schemas.microsoft.com/office/drawing/2014/main" id="{05A7CFB9-BFF8-1E48-97D0-25A5BC876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1" name="Oval 11">
              <a:extLst>
                <a:ext uri="{FF2B5EF4-FFF2-40B4-BE49-F238E27FC236}">
                  <a16:creationId xmlns:a16="http://schemas.microsoft.com/office/drawing/2014/main" id="{4D05D141-C6F8-7D42-AC24-0E1977617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2" name="Oval 12">
              <a:extLst>
                <a:ext uri="{FF2B5EF4-FFF2-40B4-BE49-F238E27FC236}">
                  <a16:creationId xmlns:a16="http://schemas.microsoft.com/office/drawing/2014/main" id="{DF8FE21C-0F3E-1D48-ADC8-95B2184AD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3" name="Oval 13">
              <a:extLst>
                <a:ext uri="{FF2B5EF4-FFF2-40B4-BE49-F238E27FC236}">
                  <a16:creationId xmlns:a16="http://schemas.microsoft.com/office/drawing/2014/main" id="{BB1DCB00-5958-1C4E-94F1-CFFB86AA9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4" name="Oval 14">
              <a:extLst>
                <a:ext uri="{FF2B5EF4-FFF2-40B4-BE49-F238E27FC236}">
                  <a16:creationId xmlns:a16="http://schemas.microsoft.com/office/drawing/2014/main" id="{FF0A5B55-A7A4-4248-B12C-DDF8482A7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55" name="Rectangle 15">
            <a:extLst>
              <a:ext uri="{FF2B5EF4-FFF2-40B4-BE49-F238E27FC236}">
                <a16:creationId xmlns:a16="http://schemas.microsoft.com/office/drawing/2014/main" id="{BBC45A4E-1749-3C42-960C-4059281A3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Showing the infeasibility of an assignment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problem using minimum-cut-based arguments</a:t>
            </a:r>
          </a:p>
        </p:txBody>
      </p:sp>
      <p:sp>
        <p:nvSpPr>
          <p:cNvPr id="112656" name="Rectangle 16">
            <a:extLst>
              <a:ext uri="{FF2B5EF4-FFF2-40B4-BE49-F238E27FC236}">
                <a16:creationId xmlns:a16="http://schemas.microsoft.com/office/drawing/2014/main" id="{50D6F4FB-BB78-EB4D-9E47-E3F9FE28C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The O-side of the minimum cut is {O, A, B, C, D, x, y, z} (the set of the nodes that are reachable from O via augmenting paths)</a:t>
            </a:r>
          </a:p>
          <a:p>
            <a:r>
              <a:rPr lang="en-US" altLang="en-US" sz="2400">
                <a:sym typeface="Symbol" pitchFamily="2" charset="2"/>
              </a:rPr>
              <a:t>Return to the original network (delete nodes O and T and the arcs incident to them).</a:t>
            </a:r>
          </a:p>
        </p:txBody>
      </p:sp>
      <p:grpSp>
        <p:nvGrpSpPr>
          <p:cNvPr id="112657" name="Group 17">
            <a:extLst>
              <a:ext uri="{FF2B5EF4-FFF2-40B4-BE49-F238E27FC236}">
                <a16:creationId xmlns:a16="http://schemas.microsoft.com/office/drawing/2014/main" id="{5131CA5C-FE46-4A42-8DA7-AA3F37BA92D4}"/>
              </a:ext>
            </a:extLst>
          </p:cNvPr>
          <p:cNvGrpSpPr>
            <a:grpSpLocks/>
          </p:cNvGrpSpPr>
          <p:nvPr/>
        </p:nvGrpSpPr>
        <p:grpSpPr bwMode="auto">
          <a:xfrm>
            <a:off x="4500563" y="2744788"/>
            <a:ext cx="396875" cy="457200"/>
            <a:chOff x="136" y="3158"/>
            <a:chExt cx="250" cy="288"/>
          </a:xfrm>
        </p:grpSpPr>
        <p:sp>
          <p:nvSpPr>
            <p:cNvPr id="112658" name="Oval 18">
              <a:extLst>
                <a:ext uri="{FF2B5EF4-FFF2-40B4-BE49-F238E27FC236}">
                  <a16:creationId xmlns:a16="http://schemas.microsoft.com/office/drawing/2014/main" id="{FD5B29D4-3931-3E44-BC60-B7DE97840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" y="3203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9" name="Text Box 19">
              <a:extLst>
                <a:ext uri="{FF2B5EF4-FFF2-40B4-BE49-F238E27FC236}">
                  <a16:creationId xmlns:a16="http://schemas.microsoft.com/office/drawing/2014/main" id="{ACA1CE39-9655-EA4E-A442-56F1A2F45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" y="3158"/>
              <a:ext cx="2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112660" name="Group 20">
            <a:extLst>
              <a:ext uri="{FF2B5EF4-FFF2-40B4-BE49-F238E27FC236}">
                <a16:creationId xmlns:a16="http://schemas.microsoft.com/office/drawing/2014/main" id="{AA962595-05A4-9847-A2F4-CF5B2551A499}"/>
              </a:ext>
            </a:extLst>
          </p:cNvPr>
          <p:cNvGrpSpPr>
            <a:grpSpLocks/>
          </p:cNvGrpSpPr>
          <p:nvPr/>
        </p:nvGrpSpPr>
        <p:grpSpPr bwMode="auto">
          <a:xfrm>
            <a:off x="4464050" y="6129338"/>
            <a:ext cx="396875" cy="457200"/>
            <a:chOff x="5261" y="2999"/>
            <a:chExt cx="250" cy="288"/>
          </a:xfrm>
        </p:grpSpPr>
        <p:sp>
          <p:nvSpPr>
            <p:cNvPr id="112661" name="Oval 21">
              <a:extLst>
                <a:ext uri="{FF2B5EF4-FFF2-40B4-BE49-F238E27FC236}">
                  <a16:creationId xmlns:a16="http://schemas.microsoft.com/office/drawing/2014/main" id="{467E7962-8A50-3046-89A4-D76FEBD1C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1" y="3045"/>
              <a:ext cx="250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2" name="Text Box 22">
              <a:extLst>
                <a:ext uri="{FF2B5EF4-FFF2-40B4-BE49-F238E27FC236}">
                  <a16:creationId xmlns:a16="http://schemas.microsoft.com/office/drawing/2014/main" id="{0D81FDCF-852E-1B45-8E11-33D8C7FC3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4" y="299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112663" name="Group 23">
            <a:extLst>
              <a:ext uri="{FF2B5EF4-FFF2-40B4-BE49-F238E27FC236}">
                <a16:creationId xmlns:a16="http://schemas.microsoft.com/office/drawing/2014/main" id="{797C1BDD-44ED-AB45-89C4-E3A94A82FC71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5697538"/>
            <a:ext cx="1873250" cy="935037"/>
            <a:chOff x="2381" y="3589"/>
            <a:chExt cx="1180" cy="589"/>
          </a:xfrm>
        </p:grpSpPr>
        <p:sp>
          <p:nvSpPr>
            <p:cNvPr id="112664" name="Text Box 24">
              <a:extLst>
                <a:ext uri="{FF2B5EF4-FFF2-40B4-BE49-F238E27FC236}">
                  <a16:creationId xmlns:a16="http://schemas.microsoft.com/office/drawing/2014/main" id="{50AFD69B-FAD7-3246-8469-DB702D4E1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" y="3861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65" name="Text Box 25">
              <a:extLst>
                <a:ext uri="{FF2B5EF4-FFF2-40B4-BE49-F238E27FC236}">
                  <a16:creationId xmlns:a16="http://schemas.microsoft.com/office/drawing/2014/main" id="{D7B55F46-F7FB-354E-A5AC-E8840866A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61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66" name="Text Box 26">
              <a:extLst>
                <a:ext uri="{FF2B5EF4-FFF2-40B4-BE49-F238E27FC236}">
                  <a16:creationId xmlns:a16="http://schemas.microsoft.com/office/drawing/2014/main" id="{2500DC2B-CC56-9B4D-8081-F3F6EBB5E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3589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67" name="Text Box 27">
              <a:extLst>
                <a:ext uri="{FF2B5EF4-FFF2-40B4-BE49-F238E27FC236}">
                  <a16:creationId xmlns:a16="http://schemas.microsoft.com/office/drawing/2014/main" id="{1371BB4C-CA0D-6448-A71B-6F68386B00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361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68" name="Text Box 28">
              <a:extLst>
                <a:ext uri="{FF2B5EF4-FFF2-40B4-BE49-F238E27FC236}">
                  <a16:creationId xmlns:a16="http://schemas.microsoft.com/office/drawing/2014/main" id="{DF4D4416-2D16-7340-9DAA-57C73C216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929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2669" name="Group 29">
            <a:extLst>
              <a:ext uri="{FF2B5EF4-FFF2-40B4-BE49-F238E27FC236}">
                <a16:creationId xmlns:a16="http://schemas.microsoft.com/office/drawing/2014/main" id="{8D6808B6-289C-694D-A3CA-E96BFBBD459D}"/>
              </a:ext>
            </a:extLst>
          </p:cNvPr>
          <p:cNvGrpSpPr>
            <a:grpSpLocks/>
          </p:cNvGrpSpPr>
          <p:nvPr/>
        </p:nvGrpSpPr>
        <p:grpSpPr bwMode="auto">
          <a:xfrm>
            <a:off x="1943100" y="3321050"/>
            <a:ext cx="6481763" cy="684213"/>
            <a:chOff x="1224" y="2092"/>
            <a:chExt cx="4083" cy="431"/>
          </a:xfrm>
        </p:grpSpPr>
        <p:sp>
          <p:nvSpPr>
            <p:cNvPr id="112670" name="Text Box 30">
              <a:extLst>
                <a:ext uri="{FF2B5EF4-FFF2-40B4-BE49-F238E27FC236}">
                  <a16:creationId xmlns:a16="http://schemas.microsoft.com/office/drawing/2014/main" id="{2819018A-B52B-7B4D-AD0E-EAA13DCD5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5" y="209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71" name="Text Box 31">
              <a:extLst>
                <a:ext uri="{FF2B5EF4-FFF2-40B4-BE49-F238E27FC236}">
                  <a16:creationId xmlns:a16="http://schemas.microsoft.com/office/drawing/2014/main" id="{78793FE4-9E29-D841-8F94-06E26CE381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5" y="2273"/>
              <a:ext cx="1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72" name="Text Box 32">
              <a:extLst>
                <a:ext uri="{FF2B5EF4-FFF2-40B4-BE49-F238E27FC236}">
                  <a16:creationId xmlns:a16="http://schemas.microsoft.com/office/drawing/2014/main" id="{7237F916-FBDE-C64F-A76C-752DCF5FE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2160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73" name="Text Box 33">
              <a:extLst>
                <a:ext uri="{FF2B5EF4-FFF2-40B4-BE49-F238E27FC236}">
                  <a16:creationId xmlns:a16="http://schemas.microsoft.com/office/drawing/2014/main" id="{49CA327A-642B-544C-ABC2-44E29CA49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3" y="2228"/>
              <a:ext cx="2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674" name="Text Box 34">
              <a:extLst>
                <a:ext uri="{FF2B5EF4-FFF2-40B4-BE49-F238E27FC236}">
                  <a16:creationId xmlns:a16="http://schemas.microsoft.com/office/drawing/2014/main" id="{4E5852DF-3754-8C47-A4E6-E4A22F9F7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4" y="2092"/>
              <a:ext cx="182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12675" name="Group 35">
            <a:extLst>
              <a:ext uri="{FF2B5EF4-FFF2-40B4-BE49-F238E27FC236}">
                <a16:creationId xmlns:a16="http://schemas.microsoft.com/office/drawing/2014/main" id="{75FB9919-75B8-D741-B1F3-5AAB9179A467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4041775"/>
            <a:ext cx="5688013" cy="1150938"/>
            <a:chOff x="1134" y="2546"/>
            <a:chExt cx="3583" cy="725"/>
          </a:xfrm>
        </p:grpSpPr>
        <p:sp>
          <p:nvSpPr>
            <p:cNvPr id="112676" name="Line 36">
              <a:extLst>
                <a:ext uri="{FF2B5EF4-FFF2-40B4-BE49-F238E27FC236}">
                  <a16:creationId xmlns:a16="http://schemas.microsoft.com/office/drawing/2014/main" id="{6CCC77E8-D1E6-7840-9171-74C933D2B4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2681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7" name="Line 37">
              <a:extLst>
                <a:ext uri="{FF2B5EF4-FFF2-40B4-BE49-F238E27FC236}">
                  <a16:creationId xmlns:a16="http://schemas.microsoft.com/office/drawing/2014/main" id="{4E1C82D4-8FDD-9C47-B41E-AE3E0BEF4C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0" y="2613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8" name="Line 38">
              <a:extLst>
                <a:ext uri="{FF2B5EF4-FFF2-40B4-BE49-F238E27FC236}">
                  <a16:creationId xmlns:a16="http://schemas.microsoft.com/office/drawing/2014/main" id="{0799AB6F-A4C5-4844-8D47-7FF8E9B1BA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658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79" name="Line 39">
              <a:extLst>
                <a:ext uri="{FF2B5EF4-FFF2-40B4-BE49-F238E27FC236}">
                  <a16:creationId xmlns:a16="http://schemas.microsoft.com/office/drawing/2014/main" id="{2A38A1C7-2FA1-5744-B570-E04540B994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613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0" name="Line 40">
              <a:extLst>
                <a:ext uri="{FF2B5EF4-FFF2-40B4-BE49-F238E27FC236}">
                  <a16:creationId xmlns:a16="http://schemas.microsoft.com/office/drawing/2014/main" id="{EF33D27C-0526-A343-BDAD-7712332779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636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1" name="Line 41">
              <a:extLst>
                <a:ext uri="{FF2B5EF4-FFF2-40B4-BE49-F238E27FC236}">
                  <a16:creationId xmlns:a16="http://schemas.microsoft.com/office/drawing/2014/main" id="{CB0CD688-FDC6-A74F-958F-3C069F33E4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9" y="2613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2" name="Line 42">
              <a:extLst>
                <a:ext uri="{FF2B5EF4-FFF2-40B4-BE49-F238E27FC236}">
                  <a16:creationId xmlns:a16="http://schemas.microsoft.com/office/drawing/2014/main" id="{3CC1814E-C8A2-FA48-8654-B05157D82A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7" y="2658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3" name="Line 43">
              <a:extLst>
                <a:ext uri="{FF2B5EF4-FFF2-40B4-BE49-F238E27FC236}">
                  <a16:creationId xmlns:a16="http://schemas.microsoft.com/office/drawing/2014/main" id="{F9D1EADC-4721-C84B-A370-BF95FF3D22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69" y="2614"/>
              <a:ext cx="635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4" name="Line 44">
              <a:extLst>
                <a:ext uri="{FF2B5EF4-FFF2-40B4-BE49-F238E27FC236}">
                  <a16:creationId xmlns:a16="http://schemas.microsoft.com/office/drawing/2014/main" id="{36F37F70-F86F-0647-91BD-13A6A896C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4" y="2546"/>
              <a:ext cx="1474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5" name="Line 45">
              <a:extLst>
                <a:ext uri="{FF2B5EF4-FFF2-40B4-BE49-F238E27FC236}">
                  <a16:creationId xmlns:a16="http://schemas.microsoft.com/office/drawing/2014/main" id="{8BD03998-84F1-CD4B-9282-E4B91AA3D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32" y="2614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86" name="Group 46">
            <a:extLst>
              <a:ext uri="{FF2B5EF4-FFF2-40B4-BE49-F238E27FC236}">
                <a16:creationId xmlns:a16="http://schemas.microsoft.com/office/drawing/2014/main" id="{FA1040AD-DC9D-684E-B1A9-568EE5BE79E8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752850"/>
            <a:ext cx="8461375" cy="530225"/>
            <a:chOff x="249" y="2863"/>
            <a:chExt cx="5330" cy="334"/>
          </a:xfrm>
        </p:grpSpPr>
        <p:grpSp>
          <p:nvGrpSpPr>
            <p:cNvPr id="112687" name="Group 47">
              <a:extLst>
                <a:ext uri="{FF2B5EF4-FFF2-40B4-BE49-F238E27FC236}">
                  <a16:creationId xmlns:a16="http://schemas.microsoft.com/office/drawing/2014/main" id="{A9298F4D-B505-7A49-9077-EE9ABAB733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" y="2863"/>
              <a:ext cx="4627" cy="334"/>
              <a:chOff x="249" y="2840"/>
              <a:chExt cx="4627" cy="334"/>
            </a:xfrm>
          </p:grpSpPr>
          <p:sp>
            <p:nvSpPr>
              <p:cNvPr id="112688" name="Text Box 48">
                <a:extLst>
                  <a:ext uri="{FF2B5EF4-FFF2-40B4-BE49-F238E27FC236}">
                    <a16:creationId xmlns:a16="http://schemas.microsoft.com/office/drawing/2014/main" id="{3ED1EF1E-FE23-5441-B6FA-1A8C08AC45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A</a:t>
                </a:r>
              </a:p>
            </p:txBody>
          </p:sp>
          <p:sp>
            <p:nvSpPr>
              <p:cNvPr id="112689" name="Text Box 49">
                <a:extLst>
                  <a:ext uri="{FF2B5EF4-FFF2-40B4-BE49-F238E27FC236}">
                    <a16:creationId xmlns:a16="http://schemas.microsoft.com/office/drawing/2014/main" id="{B3DC1EC6-6D46-1949-B1F7-5A740C429B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03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C</a:t>
                </a:r>
              </a:p>
            </p:txBody>
          </p:sp>
          <p:sp>
            <p:nvSpPr>
              <p:cNvPr id="112690" name="Text Box 50">
                <a:extLst>
                  <a:ext uri="{FF2B5EF4-FFF2-40B4-BE49-F238E27FC236}">
                    <a16:creationId xmlns:a16="http://schemas.microsoft.com/office/drawing/2014/main" id="{BBBB0611-9256-3C4D-9211-724DEDC8A9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8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B</a:t>
                </a:r>
              </a:p>
            </p:txBody>
          </p:sp>
          <p:sp>
            <p:nvSpPr>
              <p:cNvPr id="112691" name="Text Box 51">
                <a:extLst>
                  <a:ext uri="{FF2B5EF4-FFF2-40B4-BE49-F238E27FC236}">
                    <a16:creationId xmlns:a16="http://schemas.microsoft.com/office/drawing/2014/main" id="{EBEC9218-15F1-3649-BC1B-CE1D28A01B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" y="2886"/>
                <a:ext cx="77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people</a:t>
                </a:r>
              </a:p>
            </p:txBody>
          </p:sp>
          <p:sp>
            <p:nvSpPr>
              <p:cNvPr id="112692" name="Text Box 52">
                <a:extLst>
                  <a:ext uri="{FF2B5EF4-FFF2-40B4-BE49-F238E27FC236}">
                    <a16:creationId xmlns:a16="http://schemas.microsoft.com/office/drawing/2014/main" id="{546C04A4-DB4A-8445-9675-7FDE5C5FCC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" y="2863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D</a:t>
                </a:r>
              </a:p>
            </p:txBody>
          </p:sp>
          <p:sp>
            <p:nvSpPr>
              <p:cNvPr id="112693" name="Text Box 53">
                <a:extLst>
                  <a:ext uri="{FF2B5EF4-FFF2-40B4-BE49-F238E27FC236}">
                    <a16:creationId xmlns:a16="http://schemas.microsoft.com/office/drawing/2014/main" id="{A36B6671-05B7-4347-B8CE-E28AEAD9F3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284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E</a:t>
                </a:r>
              </a:p>
            </p:txBody>
          </p:sp>
        </p:grpSp>
        <p:sp>
          <p:nvSpPr>
            <p:cNvPr id="112694" name="Text Box 54">
              <a:extLst>
                <a:ext uri="{FF2B5EF4-FFF2-40B4-BE49-F238E27FC236}">
                  <a16:creationId xmlns:a16="http://schemas.microsoft.com/office/drawing/2014/main" id="{03979C1F-3A80-3043-AA71-B6E147A542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grpSp>
        <p:nvGrpSpPr>
          <p:cNvPr id="112695" name="Group 55">
            <a:extLst>
              <a:ext uri="{FF2B5EF4-FFF2-40B4-BE49-F238E27FC236}">
                <a16:creationId xmlns:a16="http://schemas.microsoft.com/office/drawing/2014/main" id="{342C87D2-E2A0-E843-A34D-82267A0B4949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4905375"/>
            <a:ext cx="8353425" cy="565150"/>
            <a:chOff x="340" y="3566"/>
            <a:chExt cx="5262" cy="356"/>
          </a:xfrm>
        </p:grpSpPr>
        <p:grpSp>
          <p:nvGrpSpPr>
            <p:cNvPr id="112696" name="Group 56">
              <a:extLst>
                <a:ext uri="{FF2B5EF4-FFF2-40B4-BE49-F238E27FC236}">
                  <a16:creationId xmlns:a16="http://schemas.microsoft.com/office/drawing/2014/main" id="{B8943392-6360-954D-B2E2-399D02DDE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" y="3566"/>
              <a:ext cx="4536" cy="356"/>
              <a:chOff x="340" y="3566"/>
              <a:chExt cx="4536" cy="356"/>
            </a:xfrm>
          </p:grpSpPr>
          <p:sp>
            <p:nvSpPr>
              <p:cNvPr id="112697" name="Text Box 57">
                <a:extLst>
                  <a:ext uri="{FF2B5EF4-FFF2-40B4-BE49-F238E27FC236}">
                    <a16:creationId xmlns:a16="http://schemas.microsoft.com/office/drawing/2014/main" id="{A30E29ED-71DA-D34A-9B35-4CACED600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" y="3589"/>
                <a:ext cx="49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jobs</a:t>
                </a:r>
              </a:p>
            </p:txBody>
          </p:sp>
          <p:sp>
            <p:nvSpPr>
              <p:cNvPr id="112698" name="Text Box 58">
                <a:extLst>
                  <a:ext uri="{FF2B5EF4-FFF2-40B4-BE49-F238E27FC236}">
                    <a16:creationId xmlns:a16="http://schemas.microsoft.com/office/drawing/2014/main" id="{21FA858F-84ED-1848-B56B-5242F6769B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8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x</a:t>
                </a:r>
              </a:p>
            </p:txBody>
          </p:sp>
          <p:sp>
            <p:nvSpPr>
              <p:cNvPr id="112699" name="Text Box 59">
                <a:extLst>
                  <a:ext uri="{FF2B5EF4-FFF2-40B4-BE49-F238E27FC236}">
                    <a16:creationId xmlns:a16="http://schemas.microsoft.com/office/drawing/2014/main" id="{50280C52-AEE5-F84B-ADFD-85EFF6AF6F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3" y="3634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y</a:t>
                </a:r>
              </a:p>
            </p:txBody>
          </p:sp>
          <p:sp>
            <p:nvSpPr>
              <p:cNvPr id="112700" name="Text Box 60">
                <a:extLst>
                  <a:ext uri="{FF2B5EF4-FFF2-40B4-BE49-F238E27FC236}">
                    <a16:creationId xmlns:a16="http://schemas.microsoft.com/office/drawing/2014/main" id="{841B856C-040A-A04F-869B-F6CDA6D933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z</a:t>
                </a:r>
              </a:p>
            </p:txBody>
          </p:sp>
          <p:sp>
            <p:nvSpPr>
              <p:cNvPr id="112701" name="Text Box 61">
                <a:extLst>
                  <a:ext uri="{FF2B5EF4-FFF2-40B4-BE49-F238E27FC236}">
                    <a16:creationId xmlns:a16="http://schemas.microsoft.com/office/drawing/2014/main" id="{A0B07106-9515-324C-A919-59825DE89A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3" y="3612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u</a:t>
                </a:r>
              </a:p>
            </p:txBody>
          </p:sp>
          <p:sp>
            <p:nvSpPr>
              <p:cNvPr id="112702" name="Text Box 62">
                <a:extLst>
                  <a:ext uri="{FF2B5EF4-FFF2-40B4-BE49-F238E27FC236}">
                    <a16:creationId xmlns:a16="http://schemas.microsoft.com/office/drawing/2014/main" id="{9523F90B-8E8E-6342-9383-2BD8260BDE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9" y="3566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v</a:t>
                </a:r>
              </a:p>
            </p:txBody>
          </p:sp>
        </p:grpSp>
        <p:sp>
          <p:nvSpPr>
            <p:cNvPr id="112703" name="Text Box 63">
              <a:extLst>
                <a:ext uri="{FF2B5EF4-FFF2-40B4-BE49-F238E27FC236}">
                  <a16:creationId xmlns:a16="http://schemas.microsoft.com/office/drawing/2014/main" id="{C9CD214B-3718-4A48-AD19-03F25169B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9" y="3566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w</a:t>
              </a:r>
            </a:p>
          </p:txBody>
        </p:sp>
      </p:grpSp>
      <p:sp>
        <p:nvSpPr>
          <p:cNvPr id="112704" name="Line 64">
            <a:extLst>
              <a:ext uri="{FF2B5EF4-FFF2-40B4-BE49-F238E27FC236}">
                <a16:creationId xmlns:a16="http://schemas.microsoft.com/office/drawing/2014/main" id="{C3BD40C9-4843-244F-AD82-3D75B7930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8738" y="4113213"/>
            <a:ext cx="197961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5" name="Line 65">
            <a:extLst>
              <a:ext uri="{FF2B5EF4-FFF2-40B4-BE49-F238E27FC236}">
                <a16:creationId xmlns:a16="http://schemas.microsoft.com/office/drawing/2014/main" id="{EBC75B4F-0B84-A041-943D-7C3B4C9D5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414972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6" name="Line 66">
            <a:extLst>
              <a:ext uri="{FF2B5EF4-FFF2-40B4-BE49-F238E27FC236}">
                <a16:creationId xmlns:a16="http://schemas.microsoft.com/office/drawing/2014/main" id="{9A4042F6-DDCA-7C4F-BCC5-8FE4025B7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67625" y="4221163"/>
            <a:ext cx="8651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07" name="Group 67">
            <a:extLst>
              <a:ext uri="{FF2B5EF4-FFF2-40B4-BE49-F238E27FC236}">
                <a16:creationId xmlns:a16="http://schemas.microsoft.com/office/drawing/2014/main" id="{4C8ED242-6C11-1A41-93CB-9C193D5D4DEC}"/>
              </a:ext>
            </a:extLst>
          </p:cNvPr>
          <p:cNvGrpSpPr>
            <a:grpSpLocks/>
          </p:cNvGrpSpPr>
          <p:nvPr/>
        </p:nvGrpSpPr>
        <p:grpSpPr bwMode="auto">
          <a:xfrm>
            <a:off x="1800225" y="2889250"/>
            <a:ext cx="6767513" cy="971550"/>
            <a:chOff x="1134" y="1820"/>
            <a:chExt cx="4263" cy="612"/>
          </a:xfrm>
        </p:grpSpPr>
        <p:sp>
          <p:nvSpPr>
            <p:cNvPr id="112708" name="Line 68">
              <a:extLst>
                <a:ext uri="{FF2B5EF4-FFF2-40B4-BE49-F238E27FC236}">
                  <a16:creationId xmlns:a16="http://schemas.microsoft.com/office/drawing/2014/main" id="{9B6EF98F-5C02-3841-AA12-8887708097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4" y="1911"/>
              <a:ext cx="1701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09" name="Line 69">
              <a:extLst>
                <a:ext uri="{FF2B5EF4-FFF2-40B4-BE49-F238E27FC236}">
                  <a16:creationId xmlns:a16="http://schemas.microsoft.com/office/drawing/2014/main" id="{0CE78E8C-3DFC-FA42-930C-BDAE3BA147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77" y="1979"/>
              <a:ext cx="680" cy="4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0" name="Line 70">
              <a:extLst>
                <a:ext uri="{FF2B5EF4-FFF2-40B4-BE49-F238E27FC236}">
                  <a16:creationId xmlns:a16="http://schemas.microsoft.com/office/drawing/2014/main" id="{4945D1E0-2240-4B40-895D-6374F0FDC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8" y="2001"/>
              <a:ext cx="0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1" name="Line 71">
              <a:extLst>
                <a:ext uri="{FF2B5EF4-FFF2-40B4-BE49-F238E27FC236}">
                  <a16:creationId xmlns:a16="http://schemas.microsoft.com/office/drawing/2014/main" id="{CDD6617A-EEF9-3741-89AE-5F9A972F4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820"/>
              <a:ext cx="2336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2" name="Line 72">
              <a:extLst>
                <a:ext uri="{FF2B5EF4-FFF2-40B4-BE49-F238E27FC236}">
                  <a16:creationId xmlns:a16="http://schemas.microsoft.com/office/drawing/2014/main" id="{CC20ED91-7153-BC47-B423-B4818BFAD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979"/>
              <a:ext cx="681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3" name="Line 73">
              <a:extLst>
                <a:ext uri="{FF2B5EF4-FFF2-40B4-BE49-F238E27FC236}">
                  <a16:creationId xmlns:a16="http://schemas.microsoft.com/office/drawing/2014/main" id="{5C95E7ED-3298-674D-9909-C3D4DD99F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1911"/>
              <a:ext cx="1520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14" name="Group 74">
            <a:extLst>
              <a:ext uri="{FF2B5EF4-FFF2-40B4-BE49-F238E27FC236}">
                <a16:creationId xmlns:a16="http://schemas.microsoft.com/office/drawing/2014/main" id="{A054A931-EAD1-6D41-ADBB-206C1FB23232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5337175"/>
            <a:ext cx="6373813" cy="1116013"/>
            <a:chOff x="1292" y="3362"/>
            <a:chExt cx="4015" cy="703"/>
          </a:xfrm>
        </p:grpSpPr>
        <p:sp>
          <p:nvSpPr>
            <p:cNvPr id="112715" name="Line 75">
              <a:extLst>
                <a:ext uri="{FF2B5EF4-FFF2-40B4-BE49-F238E27FC236}">
                  <a16:creationId xmlns:a16="http://schemas.microsoft.com/office/drawing/2014/main" id="{8112E940-8977-0E49-A426-50B66BD48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362"/>
              <a:ext cx="149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6" name="Line 76">
              <a:extLst>
                <a:ext uri="{FF2B5EF4-FFF2-40B4-BE49-F238E27FC236}">
                  <a16:creationId xmlns:a16="http://schemas.microsoft.com/office/drawing/2014/main" id="{76C6006D-CEEB-D542-98DB-A867C7C63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430"/>
              <a:ext cx="0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7" name="Line 77">
              <a:extLst>
                <a:ext uri="{FF2B5EF4-FFF2-40B4-BE49-F238E27FC236}">
                  <a16:creationId xmlns:a16="http://schemas.microsoft.com/office/drawing/2014/main" id="{6A398600-B7F7-A441-9FB8-62EE1D4466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9" y="3362"/>
              <a:ext cx="77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8" name="Line 78">
              <a:extLst>
                <a:ext uri="{FF2B5EF4-FFF2-40B4-BE49-F238E27FC236}">
                  <a16:creationId xmlns:a16="http://schemas.microsoft.com/office/drawing/2014/main" id="{C237C1A2-B533-BD46-B0B9-7F1418A2E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3362"/>
              <a:ext cx="152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9" name="Line 79">
              <a:extLst>
                <a:ext uri="{FF2B5EF4-FFF2-40B4-BE49-F238E27FC236}">
                  <a16:creationId xmlns:a16="http://schemas.microsoft.com/office/drawing/2014/main" id="{BE349266-34AF-5848-8E8C-DE292A8DC7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9" y="3362"/>
              <a:ext cx="2268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0" name="Line 80">
              <a:extLst>
                <a:ext uri="{FF2B5EF4-FFF2-40B4-BE49-F238E27FC236}">
                  <a16:creationId xmlns:a16="http://schemas.microsoft.com/office/drawing/2014/main" id="{1C4FAE87-C666-B34B-B9E2-5C09C93E7E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2" y="3407"/>
              <a:ext cx="725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21" name="Group 81">
            <a:extLst>
              <a:ext uri="{FF2B5EF4-FFF2-40B4-BE49-F238E27FC236}">
                <a16:creationId xmlns:a16="http://schemas.microsoft.com/office/drawing/2014/main" id="{D6D98440-A1BB-CB4C-A35B-1CA7B66A27E0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4545013"/>
            <a:ext cx="7200900" cy="576262"/>
            <a:chOff x="975" y="2863"/>
            <a:chExt cx="4536" cy="363"/>
          </a:xfrm>
        </p:grpSpPr>
        <p:sp>
          <p:nvSpPr>
            <p:cNvPr id="112722" name="Text Box 82">
              <a:extLst>
                <a:ext uri="{FF2B5EF4-FFF2-40B4-BE49-F238E27FC236}">
                  <a16:creationId xmlns:a16="http://schemas.microsoft.com/office/drawing/2014/main" id="{23BC013F-1704-A942-A79A-EA5A80A25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" y="2931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723" name="Text Box 83">
              <a:extLst>
                <a:ext uri="{FF2B5EF4-FFF2-40B4-BE49-F238E27FC236}">
                  <a16:creationId xmlns:a16="http://schemas.microsoft.com/office/drawing/2014/main" id="{DFCCE1E8-CA3A-0D4E-B2E1-38EAD3E00E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88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724" name="Text Box 84">
              <a:extLst>
                <a:ext uri="{FF2B5EF4-FFF2-40B4-BE49-F238E27FC236}">
                  <a16:creationId xmlns:a16="http://schemas.microsoft.com/office/drawing/2014/main" id="{3B63A4EA-FAE0-D14B-A085-A83625F4F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288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725" name="Text Box 85">
              <a:extLst>
                <a:ext uri="{FF2B5EF4-FFF2-40B4-BE49-F238E27FC236}">
                  <a16:creationId xmlns:a16="http://schemas.microsoft.com/office/drawing/2014/main" id="{0CC048CA-C2A1-7C49-B27B-518EBE491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" y="2863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2726" name="Text Box 86">
              <a:extLst>
                <a:ext uri="{FF2B5EF4-FFF2-40B4-BE49-F238E27FC236}">
                  <a16:creationId xmlns:a16="http://schemas.microsoft.com/office/drawing/2014/main" id="{BBB6C298-D12D-6943-8C30-81A4E16EDC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1" y="2976"/>
              <a:ext cx="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112727" name="Freeform 87">
            <a:extLst>
              <a:ext uri="{FF2B5EF4-FFF2-40B4-BE49-F238E27FC236}">
                <a16:creationId xmlns:a16="http://schemas.microsoft.com/office/drawing/2014/main" id="{A84D4EB4-8A16-B841-93ED-6717C655DD18}"/>
              </a:ext>
            </a:extLst>
          </p:cNvPr>
          <p:cNvSpPr>
            <a:spLocks/>
          </p:cNvSpPr>
          <p:nvPr/>
        </p:nvSpPr>
        <p:spPr bwMode="auto">
          <a:xfrm>
            <a:off x="2987675" y="2997200"/>
            <a:ext cx="3894138" cy="3276600"/>
          </a:xfrm>
          <a:custGeom>
            <a:avLst/>
            <a:gdLst>
              <a:gd name="T0" fmla="*/ 0 w 2453"/>
              <a:gd name="T1" fmla="*/ 2064 h 2064"/>
              <a:gd name="T2" fmla="*/ 544 w 2453"/>
              <a:gd name="T3" fmla="*/ 1610 h 2064"/>
              <a:gd name="T4" fmla="*/ 1338 w 2453"/>
              <a:gd name="T5" fmla="*/ 1678 h 2064"/>
              <a:gd name="T6" fmla="*/ 1996 w 2453"/>
              <a:gd name="T7" fmla="*/ 1066 h 2064"/>
              <a:gd name="T8" fmla="*/ 2381 w 2453"/>
              <a:gd name="T9" fmla="*/ 431 h 2064"/>
              <a:gd name="T10" fmla="*/ 2427 w 2453"/>
              <a:gd name="T11" fmla="*/ 0 h 2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53" h="2064">
                <a:moveTo>
                  <a:pt x="0" y="2064"/>
                </a:moveTo>
                <a:cubicBezTo>
                  <a:pt x="160" y="1869"/>
                  <a:pt x="321" y="1674"/>
                  <a:pt x="544" y="1610"/>
                </a:cubicBezTo>
                <a:cubicBezTo>
                  <a:pt x="767" y="1546"/>
                  <a:pt x="1096" y="1769"/>
                  <a:pt x="1338" y="1678"/>
                </a:cubicBezTo>
                <a:cubicBezTo>
                  <a:pt x="1580" y="1587"/>
                  <a:pt x="1822" y="1274"/>
                  <a:pt x="1996" y="1066"/>
                </a:cubicBezTo>
                <a:cubicBezTo>
                  <a:pt x="2170" y="858"/>
                  <a:pt x="2309" y="609"/>
                  <a:pt x="2381" y="431"/>
                </a:cubicBezTo>
                <a:cubicBezTo>
                  <a:pt x="2453" y="253"/>
                  <a:pt x="2440" y="126"/>
                  <a:pt x="2427" y="0"/>
                </a:cubicBezTo>
              </a:path>
            </a:pathLst>
          </a:cu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1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12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1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12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</TotalTime>
  <Words>1078</Words>
  <Application>Microsoft Macintosh PowerPoint</Application>
  <PresentationFormat>On-screen Show (4:3)</PresentationFormat>
  <Paragraphs>312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Comic Sans MS</vt:lpstr>
      <vt:lpstr>Arial</vt:lpstr>
      <vt:lpstr>Symbol</vt:lpstr>
      <vt:lpstr>Default Design</vt:lpstr>
      <vt:lpstr>Applications of Maximum Flow and  Minimum Cut Problems</vt:lpstr>
      <vt:lpstr>Transshipment Problem</vt:lpstr>
      <vt:lpstr>Solving the Transshipment Problem via Maximum Flow</vt:lpstr>
      <vt:lpstr>Solving the Transshipment Problem via Maximum Flow</vt:lpstr>
      <vt:lpstr>Assignment Problem</vt:lpstr>
      <vt:lpstr>Solving the Assignment Problem via Maximum Flow</vt:lpstr>
      <vt:lpstr>Solving the Assignment Problem via Maximum Flow</vt:lpstr>
      <vt:lpstr>Showing the infeasibility of an assignment problem using maximum-flow-based arguments</vt:lpstr>
      <vt:lpstr>Showing the infeasibility of an assignment problem using minimum-cut-based arguments</vt:lpstr>
      <vt:lpstr>Showing the infeasibility of an assignment problem using minimum-cut-based arguments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784</cp:revision>
  <dcterms:created xsi:type="dcterms:W3CDTF">1601-01-01T00:00:00Z</dcterms:created>
  <dcterms:modified xsi:type="dcterms:W3CDTF">2021-01-14T03:56:48Z</dcterms:modified>
</cp:coreProperties>
</file>