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handoutMasterIdLst>
    <p:handoutMasterId r:id="rId14"/>
  </p:handoutMasterIdLst>
  <p:sldIdLst>
    <p:sldId id="276" r:id="rId2"/>
    <p:sldId id="277" r:id="rId3"/>
    <p:sldId id="289" r:id="rId4"/>
    <p:sldId id="278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5"/>
  </p:normalViewPr>
  <p:slideViewPr>
    <p:cSldViewPr>
      <p:cViewPr varScale="1">
        <p:scale>
          <a:sx n="99" d="100"/>
          <a:sy n="99" d="100"/>
        </p:scale>
        <p:origin x="146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88" y="-84"/>
      </p:cViewPr>
      <p:guideLst>
        <p:guide orient="horz" pos="2928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2626D1A7-D6E3-EC4E-B61D-047B20EF10A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Math 308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2E98BF01-C6D2-9447-9772-6E12E84282F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Sept. 28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35B0F117-876B-2847-BF12-9C4AD36229C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B2A53DFE-8DFA-E241-996C-BD5256CDF95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D05AC9F-8CFF-A24B-9DFF-2CF39D6CF53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44CAE9-C03F-2D41-A173-76E61619AB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6353D9-4ADD-F64F-BCA8-53C1EF0A10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B158BC-2A3C-684E-AD7E-B68027EFAD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3A74F0-AE0D-AD49-AABA-A9BD4F5FF2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4620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F7CB54-B8FF-D24D-A4F6-DB0135B856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6C72C8-1F42-2746-BB4C-20BC405A58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2457E6-D628-074C-B4A7-F7492B51D6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86B56A-7A32-484D-A23D-27CB4CDE72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0743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DE9E55-3F0F-1049-B40D-21AE34EF4E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DAF89E-AC09-FA4E-B2DA-F54A02C2A1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282FA7-D202-6C4E-B356-8A240E741A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E9DC81-5C12-9649-96FA-12F2B067C0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4125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10E4C5-00FF-EE45-83A8-6334E80C6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359453-4286-5D40-A045-0E1E85415D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56C6B23-14A7-B642-8B35-CA72FD3383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DF0412-9512-1749-ABD9-EBE8AA232C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3672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BECBF6-35D4-5B43-9C37-44EF564FE2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74F653-5134-554F-B0BA-C076A5932F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D9741C-28BA-8146-A77E-62D47718E2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3CD104-F054-1D42-94C8-21BE8247FC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83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552077-4241-B745-B3A6-C9BC4DE56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ACE67E-31E7-494F-902B-F0F2BBD3D7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322B67-B545-8743-B5B7-096E2D791B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F08B96-D3A8-B443-A856-1E80A2C156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4215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8F3DF55-7D02-6D4F-B0BC-16020DC7B0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C66A670-B1FE-8546-8A8E-01F425D148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73B17C-3D86-7F4D-991C-9FD15F62AC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AA65C5-3E65-8A49-B40F-DEDCCE474F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589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DF9F753-FA7D-B348-A8FF-422936160D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F33E27D-7474-FA47-975E-6533F5A2AC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566F012-9E8A-4845-A766-3E82AC70F9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3A06CB-986C-B547-A864-F39B8D4D5B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5001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A2A2B76-F9B9-CF48-A205-0CA3B528DB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702AC3F-64C5-D749-A6E9-541F9FB597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9CCD540-71E5-B846-B207-27CB1C69E3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3063BE-A969-C842-B98B-2F01516197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9511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4E447C-89EF-1040-937F-91C8B94782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20F26B-3599-904C-958A-07CA69EA87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9BA1B8-13F8-E64E-BBCB-58AF96F52E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90751A-661E-564B-B509-E4232B3B97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500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254902-5E91-304F-AEBC-0EAC3DFF6D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A112E7-CC8E-7745-99DE-1D4DB2AC34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D1699A-9524-FB48-ABF3-4B268AC4CC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E68A30-4659-1C4A-98B1-A50B15F306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3045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C0769C6-0A18-4247-940A-3A94875FC9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5A7BEE2-4430-9D40-A01A-DBF3DEAC7C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8FED21B-A8AA-C54A-A784-7E6CBDD9DA5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6CB8256-1A78-574D-96D6-FF9A0A4035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21FA0F3-C325-4F4A-970C-07B64A81695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9955F6A-51D2-734E-9EDB-4205938FD7A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25637D7-9D1A-7A4A-8392-43CFEBD006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1089025"/>
            <a:ext cx="8280400" cy="1268413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Chapter 10</a:t>
            </a:r>
            <a:b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</a:br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Graphs and Trees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06B7C82-6F88-0142-86F5-9030690D92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644900"/>
            <a:ext cx="9144000" cy="2879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</a:t>
            </a: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E825D9A4-78F8-D246-847D-1E1F8741E8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2816225"/>
            <a:ext cx="8424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C1ECD5BF-C05C-B349-BA20-437D1AF1C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2924175"/>
            <a:ext cx="8388350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This handout: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800"/>
              <a:t> Terminology of Graphs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800"/>
              <a:t> Eulerian Cycles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D5817AE4-AD38-FE45-98E7-5944AB60C8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458200" cy="838200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The Bridges of Koenigsberg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22FFC9C-2AD6-F34E-BB13-A71A14046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143000"/>
            <a:ext cx="6477000" cy="424338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246341AD-14FA-7148-A7FE-11F21E0DD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071688"/>
            <a:ext cx="5810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3557" name="Text Box 5">
            <a:extLst>
              <a:ext uri="{FF2B5EF4-FFF2-40B4-BE49-F238E27FC236}">
                <a16:creationId xmlns:a16="http://schemas.microsoft.com/office/drawing/2014/main" id="{AE069AC9-4525-394A-9314-9AE21DEA3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1788" y="2071688"/>
            <a:ext cx="5826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3558" name="Text Box 6">
            <a:extLst>
              <a:ext uri="{FF2B5EF4-FFF2-40B4-BE49-F238E27FC236}">
                <a16:creationId xmlns:a16="http://schemas.microsoft.com/office/drawing/2014/main" id="{0BAB3CDC-ECC2-4046-96EA-3DFDCBC6D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1388" y="2833688"/>
            <a:ext cx="5826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23559" name="Text Box 7">
            <a:extLst>
              <a:ext uri="{FF2B5EF4-FFF2-40B4-BE49-F238E27FC236}">
                <a16:creationId xmlns:a16="http://schemas.microsoft.com/office/drawing/2014/main" id="{DA647B52-E934-0D46-AFAC-454908F73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071688"/>
            <a:ext cx="5810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3560" name="Text Box 8">
            <a:extLst>
              <a:ext uri="{FF2B5EF4-FFF2-40B4-BE49-F238E27FC236}">
                <a16:creationId xmlns:a16="http://schemas.microsoft.com/office/drawing/2014/main" id="{A8E5E2A6-EEC2-544D-AE00-891566191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6313" y="4513263"/>
            <a:ext cx="5826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23561" name="Text Box 9">
            <a:extLst>
              <a:ext uri="{FF2B5EF4-FFF2-40B4-BE49-F238E27FC236}">
                <a16:creationId xmlns:a16="http://schemas.microsoft.com/office/drawing/2014/main" id="{FB3B6C11-C842-5145-BE59-BA37DDF12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9575" y="3397250"/>
            <a:ext cx="581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23562" name="Text Box 10">
            <a:extLst>
              <a:ext uri="{FF2B5EF4-FFF2-40B4-BE49-F238E27FC236}">
                <a16:creationId xmlns:a16="http://schemas.microsoft.com/office/drawing/2014/main" id="{B01C8F53-D325-674D-BDB1-4B7D93642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429000"/>
            <a:ext cx="5826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80907" name="Text Box 11">
            <a:extLst>
              <a:ext uri="{FF2B5EF4-FFF2-40B4-BE49-F238E27FC236}">
                <a16:creationId xmlns:a16="http://schemas.microsoft.com/office/drawing/2014/main" id="{88F2396A-AA3C-B64D-BDC4-64BDB9528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486400"/>
            <a:ext cx="7620000" cy="11874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Is there a “walk” starting at A and ending at A and passing through each arc exactly once?    </a:t>
            </a:r>
            <a:br>
              <a:rPr lang="en-US" altLang="en-US" b="1"/>
            </a:br>
            <a:r>
              <a:rPr lang="en-US" altLang="en-US" b="1"/>
              <a:t>	Such a walk is called an </a:t>
            </a:r>
            <a:r>
              <a:rPr lang="en-US" altLang="en-US" b="1" i="1">
                <a:solidFill>
                  <a:srgbClr val="FF0000"/>
                </a:solidFill>
              </a:rPr>
              <a:t>eulerian cycle</a:t>
            </a:r>
            <a:r>
              <a:rPr lang="en-US" altLang="en-US" b="1"/>
              <a:t>.      </a:t>
            </a:r>
          </a:p>
        </p:txBody>
      </p:sp>
      <p:grpSp>
        <p:nvGrpSpPr>
          <p:cNvPr id="23564" name="Group 12">
            <a:extLst>
              <a:ext uri="{FF2B5EF4-FFF2-40B4-BE49-F238E27FC236}">
                <a16:creationId xmlns:a16="http://schemas.microsoft.com/office/drawing/2014/main" id="{D90FED4F-8CA9-CD48-88A3-9207078B6790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1143000"/>
            <a:ext cx="990600" cy="717550"/>
            <a:chOff x="2784" y="720"/>
            <a:chExt cx="624" cy="452"/>
          </a:xfrm>
        </p:grpSpPr>
        <p:sp>
          <p:nvSpPr>
            <p:cNvPr id="23581" name="Text Box 13">
              <a:extLst>
                <a:ext uri="{FF2B5EF4-FFF2-40B4-BE49-F238E27FC236}">
                  <a16:creationId xmlns:a16="http://schemas.microsoft.com/office/drawing/2014/main" id="{A61FF33C-97D5-9143-BBF3-29977BD93B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5" y="768"/>
              <a:ext cx="49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3600" b="1"/>
                <a:t>A</a:t>
              </a:r>
            </a:p>
          </p:txBody>
        </p:sp>
        <p:sp>
          <p:nvSpPr>
            <p:cNvPr id="23582" name="Oval 14">
              <a:extLst>
                <a:ext uri="{FF2B5EF4-FFF2-40B4-BE49-F238E27FC236}">
                  <a16:creationId xmlns:a16="http://schemas.microsoft.com/office/drawing/2014/main" id="{6333D8E3-D7D4-7047-9A3B-E25F475B8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720"/>
              <a:ext cx="528" cy="432"/>
            </a:xfrm>
            <a:prstGeom prst="ellips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3565" name="Group 15">
            <a:extLst>
              <a:ext uri="{FF2B5EF4-FFF2-40B4-BE49-F238E27FC236}">
                <a16:creationId xmlns:a16="http://schemas.microsoft.com/office/drawing/2014/main" id="{0D17653D-68E0-3A46-8D50-CC82825DD5CE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2971800"/>
            <a:ext cx="976313" cy="685800"/>
            <a:chOff x="3552" y="1872"/>
            <a:chExt cx="615" cy="432"/>
          </a:xfrm>
        </p:grpSpPr>
        <p:sp>
          <p:nvSpPr>
            <p:cNvPr id="23579" name="Text Box 16">
              <a:extLst>
                <a:ext uri="{FF2B5EF4-FFF2-40B4-BE49-F238E27FC236}">
                  <a16:creationId xmlns:a16="http://schemas.microsoft.com/office/drawing/2014/main" id="{DB840A8D-4A70-1B47-A3CA-C91B8F0E3E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4" y="1986"/>
              <a:ext cx="49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/>
                <a:t>C</a:t>
              </a:r>
            </a:p>
          </p:txBody>
        </p:sp>
        <p:sp>
          <p:nvSpPr>
            <p:cNvPr id="23580" name="Oval 17">
              <a:extLst>
                <a:ext uri="{FF2B5EF4-FFF2-40B4-BE49-F238E27FC236}">
                  <a16:creationId xmlns:a16="http://schemas.microsoft.com/office/drawing/2014/main" id="{FAD8495D-7AFF-C84F-A2D7-0CE81E150C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1872"/>
              <a:ext cx="528" cy="432"/>
            </a:xfrm>
            <a:prstGeom prst="ellips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3566" name="Group 18">
            <a:extLst>
              <a:ext uri="{FF2B5EF4-FFF2-40B4-BE49-F238E27FC236}">
                <a16:creationId xmlns:a16="http://schemas.microsoft.com/office/drawing/2014/main" id="{C6B6CF0D-8D85-CA48-BE01-36EAD6DEC2A3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4572000"/>
            <a:ext cx="1011238" cy="685800"/>
            <a:chOff x="2592" y="2880"/>
            <a:chExt cx="637" cy="432"/>
          </a:xfrm>
        </p:grpSpPr>
        <p:sp>
          <p:nvSpPr>
            <p:cNvPr id="23577" name="Text Box 19">
              <a:extLst>
                <a:ext uri="{FF2B5EF4-FFF2-40B4-BE49-F238E27FC236}">
                  <a16:creationId xmlns:a16="http://schemas.microsoft.com/office/drawing/2014/main" id="{8CFEBCCE-3832-064B-AB00-772F7472C3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976"/>
              <a:ext cx="49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/>
                <a:t>D</a:t>
              </a:r>
            </a:p>
          </p:txBody>
        </p:sp>
        <p:sp>
          <p:nvSpPr>
            <p:cNvPr id="23578" name="Oval 20">
              <a:extLst>
                <a:ext uri="{FF2B5EF4-FFF2-40B4-BE49-F238E27FC236}">
                  <a16:creationId xmlns:a16="http://schemas.microsoft.com/office/drawing/2014/main" id="{62F786A9-8A6A-D642-8A15-2DD8B466F3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2880"/>
              <a:ext cx="528" cy="432"/>
            </a:xfrm>
            <a:prstGeom prst="ellips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3567" name="Group 21">
            <a:extLst>
              <a:ext uri="{FF2B5EF4-FFF2-40B4-BE49-F238E27FC236}">
                <a16:creationId xmlns:a16="http://schemas.microsoft.com/office/drawing/2014/main" id="{C4ECE5AC-EF70-7E48-B69A-9F91C1E36C89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2590800"/>
            <a:ext cx="993775" cy="685800"/>
            <a:chOff x="2064" y="1632"/>
            <a:chExt cx="626" cy="432"/>
          </a:xfrm>
        </p:grpSpPr>
        <p:sp>
          <p:nvSpPr>
            <p:cNvPr id="23575" name="Text Box 22">
              <a:extLst>
                <a:ext uri="{FF2B5EF4-FFF2-40B4-BE49-F238E27FC236}">
                  <a16:creationId xmlns:a16="http://schemas.microsoft.com/office/drawing/2014/main" id="{536EF1E8-BB9B-2944-9BAE-0558D31253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7" y="1705"/>
              <a:ext cx="49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/>
                <a:t>B</a:t>
              </a:r>
            </a:p>
          </p:txBody>
        </p:sp>
        <p:sp>
          <p:nvSpPr>
            <p:cNvPr id="23576" name="Oval 23">
              <a:extLst>
                <a:ext uri="{FF2B5EF4-FFF2-40B4-BE49-F238E27FC236}">
                  <a16:creationId xmlns:a16="http://schemas.microsoft.com/office/drawing/2014/main" id="{2B309185-9234-E44E-9083-E3BB3B0743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632"/>
              <a:ext cx="528" cy="432"/>
            </a:xfrm>
            <a:prstGeom prst="ellips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cxnSp>
        <p:nvCxnSpPr>
          <p:cNvPr id="23568" name="AutoShape 24">
            <a:extLst>
              <a:ext uri="{FF2B5EF4-FFF2-40B4-BE49-F238E27FC236}">
                <a16:creationId xmlns:a16="http://schemas.microsoft.com/office/drawing/2014/main" id="{E5EDD62D-E81C-CE4F-B878-128D1114A49C}"/>
              </a:ext>
            </a:extLst>
          </p:cNvPr>
          <p:cNvCxnSpPr>
            <a:cxnSpLocks noChangeShapeType="1"/>
            <a:stCxn id="23576" idx="1"/>
            <a:endCxn id="23582" idx="2"/>
          </p:cNvCxnSpPr>
          <p:nvPr/>
        </p:nvCxnSpPr>
        <p:spPr bwMode="auto">
          <a:xfrm rot="-5400000">
            <a:off x="3306763" y="1577975"/>
            <a:ext cx="1176338" cy="992187"/>
          </a:xfrm>
          <a:prstGeom prst="curvedConnector2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9" name="AutoShape 25">
            <a:extLst>
              <a:ext uri="{FF2B5EF4-FFF2-40B4-BE49-F238E27FC236}">
                <a16:creationId xmlns:a16="http://schemas.microsoft.com/office/drawing/2014/main" id="{A638FB1C-D983-324C-BBBC-B12D6D893220}"/>
              </a:ext>
            </a:extLst>
          </p:cNvPr>
          <p:cNvCxnSpPr>
            <a:cxnSpLocks noChangeShapeType="1"/>
            <a:stCxn id="23576" idx="6"/>
            <a:endCxn id="23582" idx="3"/>
          </p:cNvCxnSpPr>
          <p:nvPr/>
        </p:nvCxnSpPr>
        <p:spPr bwMode="auto">
          <a:xfrm flipV="1">
            <a:off x="4143375" y="1757363"/>
            <a:ext cx="398463" cy="1176337"/>
          </a:xfrm>
          <a:prstGeom prst="curvedConnector2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70" name="AutoShape 26">
            <a:extLst>
              <a:ext uri="{FF2B5EF4-FFF2-40B4-BE49-F238E27FC236}">
                <a16:creationId xmlns:a16="http://schemas.microsoft.com/office/drawing/2014/main" id="{615F78C1-C257-2647-A52B-3FA5F367A067}"/>
              </a:ext>
            </a:extLst>
          </p:cNvPr>
          <p:cNvCxnSpPr>
            <a:cxnSpLocks noChangeShapeType="1"/>
            <a:stCxn id="23576" idx="6"/>
            <a:endCxn id="23578" idx="1"/>
          </p:cNvCxnSpPr>
          <p:nvPr/>
        </p:nvCxnSpPr>
        <p:spPr bwMode="auto">
          <a:xfrm>
            <a:off x="4143375" y="2933700"/>
            <a:ext cx="93663" cy="1709738"/>
          </a:xfrm>
          <a:prstGeom prst="curvedConnector2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71" name="AutoShape 27">
            <a:extLst>
              <a:ext uri="{FF2B5EF4-FFF2-40B4-BE49-F238E27FC236}">
                <a16:creationId xmlns:a16="http://schemas.microsoft.com/office/drawing/2014/main" id="{C66B9443-C9F5-6F48-92DF-260A247FEBD5}"/>
              </a:ext>
            </a:extLst>
          </p:cNvPr>
          <p:cNvCxnSpPr>
            <a:cxnSpLocks noChangeShapeType="1"/>
            <a:stCxn id="23576" idx="6"/>
            <a:endCxn id="23580" idx="1"/>
          </p:cNvCxnSpPr>
          <p:nvPr/>
        </p:nvCxnSpPr>
        <p:spPr bwMode="auto">
          <a:xfrm>
            <a:off x="4143375" y="2933700"/>
            <a:ext cx="1617663" cy="109538"/>
          </a:xfrm>
          <a:prstGeom prst="straightConnector1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72" name="AutoShape 28">
            <a:extLst>
              <a:ext uri="{FF2B5EF4-FFF2-40B4-BE49-F238E27FC236}">
                <a16:creationId xmlns:a16="http://schemas.microsoft.com/office/drawing/2014/main" id="{23B1B4FC-A0FB-AB44-A625-3225C2DD67AD}"/>
              </a:ext>
            </a:extLst>
          </p:cNvPr>
          <p:cNvCxnSpPr>
            <a:cxnSpLocks noChangeShapeType="1"/>
            <a:stCxn id="23576" idx="4"/>
            <a:endCxn id="23578" idx="2"/>
          </p:cNvCxnSpPr>
          <p:nvPr/>
        </p:nvCxnSpPr>
        <p:spPr bwMode="auto">
          <a:xfrm rot="16200000" flipH="1">
            <a:off x="3086100" y="3914775"/>
            <a:ext cx="1609725" cy="390525"/>
          </a:xfrm>
          <a:prstGeom prst="curvedConnector2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73" name="AutoShape 29">
            <a:extLst>
              <a:ext uri="{FF2B5EF4-FFF2-40B4-BE49-F238E27FC236}">
                <a16:creationId xmlns:a16="http://schemas.microsoft.com/office/drawing/2014/main" id="{8FD96D98-7218-F54D-B4F1-405888B1FAB0}"/>
              </a:ext>
            </a:extLst>
          </p:cNvPr>
          <p:cNvCxnSpPr>
            <a:cxnSpLocks noChangeShapeType="1"/>
            <a:stCxn id="23578" idx="6"/>
            <a:endCxn id="23580" idx="5"/>
          </p:cNvCxnSpPr>
          <p:nvPr/>
        </p:nvCxnSpPr>
        <p:spPr bwMode="auto">
          <a:xfrm flipV="1">
            <a:off x="4981575" y="3586163"/>
            <a:ext cx="1373188" cy="1328737"/>
          </a:xfrm>
          <a:prstGeom prst="curvedConnector2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74" name="AutoShape 30">
            <a:extLst>
              <a:ext uri="{FF2B5EF4-FFF2-40B4-BE49-F238E27FC236}">
                <a16:creationId xmlns:a16="http://schemas.microsoft.com/office/drawing/2014/main" id="{C0B2FC54-C81E-D344-9F10-E43930498BF4}"/>
              </a:ext>
            </a:extLst>
          </p:cNvPr>
          <p:cNvCxnSpPr>
            <a:cxnSpLocks noChangeShapeType="1"/>
            <a:stCxn id="23580" idx="7"/>
            <a:endCxn id="23582" idx="6"/>
          </p:cNvCxnSpPr>
          <p:nvPr/>
        </p:nvCxnSpPr>
        <p:spPr bwMode="auto">
          <a:xfrm rot="5400000" flipH="1">
            <a:off x="5041900" y="1730375"/>
            <a:ext cx="1557338" cy="1068388"/>
          </a:xfrm>
          <a:prstGeom prst="curvedConnector2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7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98AC9FB-ED7B-FA4A-A641-930A171E35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8839200" cy="838200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Adding two bridges creates such a walk</a:t>
            </a:r>
          </a:p>
        </p:txBody>
      </p:sp>
      <p:sp>
        <p:nvSpPr>
          <p:cNvPr id="81923" name="Text Box 3">
            <a:extLst>
              <a:ext uri="{FF2B5EF4-FFF2-40B4-BE49-F238E27FC236}">
                <a16:creationId xmlns:a16="http://schemas.microsoft.com/office/drawing/2014/main" id="{591FC363-97B4-FC47-AE69-8F9342CD7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105400"/>
            <a:ext cx="7924800" cy="457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A, 1, B, 5, D, 6, B, 4, C, 8, A, 3, C, 7, D, 9, B, 2, A</a:t>
            </a:r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8F638082-B02E-EB43-905D-62446BC4C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990600"/>
            <a:ext cx="5029200" cy="329565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1" name="Text Box 5">
            <a:extLst>
              <a:ext uri="{FF2B5EF4-FFF2-40B4-BE49-F238E27FC236}">
                <a16:creationId xmlns:a16="http://schemas.microsoft.com/office/drawing/2014/main" id="{3986EDAD-E449-774F-BF92-2B54168AD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550" y="1711325"/>
            <a:ext cx="4508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4582" name="Text Box 6">
            <a:extLst>
              <a:ext uri="{FF2B5EF4-FFF2-40B4-BE49-F238E27FC236}">
                <a16:creationId xmlns:a16="http://schemas.microsoft.com/office/drawing/2014/main" id="{851FE004-0463-F64B-A25B-597BA699C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1863" y="1711325"/>
            <a:ext cx="4524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4583" name="Text Box 7">
            <a:extLst>
              <a:ext uri="{FF2B5EF4-FFF2-40B4-BE49-F238E27FC236}">
                <a16:creationId xmlns:a16="http://schemas.microsoft.com/office/drawing/2014/main" id="{D095AAB3-CBAC-0F4A-ABB0-49823EF18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4938" y="2303463"/>
            <a:ext cx="4524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24584" name="Text Box 8">
            <a:extLst>
              <a:ext uri="{FF2B5EF4-FFF2-40B4-BE49-F238E27FC236}">
                <a16:creationId xmlns:a16="http://schemas.microsoft.com/office/drawing/2014/main" id="{B89BD76C-45F7-794F-AA50-B5DBD6AA1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1295400"/>
            <a:ext cx="4508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4585" name="Text Box 9">
            <a:extLst>
              <a:ext uri="{FF2B5EF4-FFF2-40B4-BE49-F238E27FC236}">
                <a16:creationId xmlns:a16="http://schemas.microsoft.com/office/drawing/2014/main" id="{4C8496D0-AA6B-0C4F-8E72-C2863C974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7763" y="3608388"/>
            <a:ext cx="4524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24586" name="Text Box 10">
            <a:extLst>
              <a:ext uri="{FF2B5EF4-FFF2-40B4-BE49-F238E27FC236}">
                <a16:creationId xmlns:a16="http://schemas.microsoft.com/office/drawing/2014/main" id="{07B92F94-AC6E-8F4B-9768-4E6641737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741613"/>
            <a:ext cx="4508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24587" name="Text Box 11">
            <a:extLst>
              <a:ext uri="{FF2B5EF4-FFF2-40B4-BE49-F238E27FC236}">
                <a16:creationId xmlns:a16="http://schemas.microsoft.com/office/drawing/2014/main" id="{F217A773-5BD2-7A41-AF8B-7EF3109DD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765425"/>
            <a:ext cx="4524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5</a:t>
            </a:r>
          </a:p>
        </p:txBody>
      </p:sp>
      <p:grpSp>
        <p:nvGrpSpPr>
          <p:cNvPr id="24588" name="Group 12">
            <a:extLst>
              <a:ext uri="{FF2B5EF4-FFF2-40B4-BE49-F238E27FC236}">
                <a16:creationId xmlns:a16="http://schemas.microsoft.com/office/drawing/2014/main" id="{546AE0D0-2172-4845-AD4C-7A9F96F7D49A}"/>
              </a:ext>
            </a:extLst>
          </p:cNvPr>
          <p:cNvGrpSpPr>
            <a:grpSpLocks/>
          </p:cNvGrpSpPr>
          <p:nvPr/>
        </p:nvGrpSpPr>
        <p:grpSpPr bwMode="auto">
          <a:xfrm>
            <a:off x="3687763" y="990600"/>
            <a:ext cx="768350" cy="531813"/>
            <a:chOff x="2784" y="720"/>
            <a:chExt cx="624" cy="432"/>
          </a:xfrm>
        </p:grpSpPr>
        <p:sp>
          <p:nvSpPr>
            <p:cNvPr id="24620" name="Text Box 13">
              <a:extLst>
                <a:ext uri="{FF2B5EF4-FFF2-40B4-BE49-F238E27FC236}">
                  <a16:creationId xmlns:a16="http://schemas.microsoft.com/office/drawing/2014/main" id="{945798F4-369F-924D-83F0-0FED368E5C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6" y="768"/>
              <a:ext cx="492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/>
                <a:t>A</a:t>
              </a:r>
            </a:p>
          </p:txBody>
        </p:sp>
        <p:sp>
          <p:nvSpPr>
            <p:cNvPr id="24621" name="Oval 14">
              <a:extLst>
                <a:ext uri="{FF2B5EF4-FFF2-40B4-BE49-F238E27FC236}">
                  <a16:creationId xmlns:a16="http://schemas.microsoft.com/office/drawing/2014/main" id="{3E919197-2112-F349-8F20-579E0A8BA7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720"/>
              <a:ext cx="528" cy="432"/>
            </a:xfrm>
            <a:prstGeom prst="ellips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4589" name="Group 15">
            <a:extLst>
              <a:ext uri="{FF2B5EF4-FFF2-40B4-BE49-F238E27FC236}">
                <a16:creationId xmlns:a16="http://schemas.microsoft.com/office/drawing/2014/main" id="{0C5AAA5B-A767-D34E-84E6-FFB92FBD7DDA}"/>
              </a:ext>
            </a:extLst>
          </p:cNvPr>
          <p:cNvGrpSpPr>
            <a:grpSpLocks/>
          </p:cNvGrpSpPr>
          <p:nvPr/>
        </p:nvGrpSpPr>
        <p:grpSpPr bwMode="auto">
          <a:xfrm>
            <a:off x="4633913" y="2411413"/>
            <a:ext cx="757237" cy="596900"/>
            <a:chOff x="3552" y="1872"/>
            <a:chExt cx="614" cy="485"/>
          </a:xfrm>
        </p:grpSpPr>
        <p:sp>
          <p:nvSpPr>
            <p:cNvPr id="24618" name="Text Box 16">
              <a:extLst>
                <a:ext uri="{FF2B5EF4-FFF2-40B4-BE49-F238E27FC236}">
                  <a16:creationId xmlns:a16="http://schemas.microsoft.com/office/drawing/2014/main" id="{21DFE46E-F197-7D47-9DE7-D3D464A06A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4" y="1986"/>
              <a:ext cx="492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/>
                <a:t>C</a:t>
              </a:r>
            </a:p>
          </p:txBody>
        </p:sp>
        <p:sp>
          <p:nvSpPr>
            <p:cNvPr id="24619" name="Oval 17">
              <a:extLst>
                <a:ext uri="{FF2B5EF4-FFF2-40B4-BE49-F238E27FC236}">
                  <a16:creationId xmlns:a16="http://schemas.microsoft.com/office/drawing/2014/main" id="{062589E9-F0E3-6A4C-A3DB-372A75BD56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1872"/>
              <a:ext cx="528" cy="432"/>
            </a:xfrm>
            <a:prstGeom prst="ellips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4590" name="Group 18">
            <a:extLst>
              <a:ext uri="{FF2B5EF4-FFF2-40B4-BE49-F238E27FC236}">
                <a16:creationId xmlns:a16="http://schemas.microsoft.com/office/drawing/2014/main" id="{0D840B19-C566-2540-A543-16E061EDDD66}"/>
              </a:ext>
            </a:extLst>
          </p:cNvPr>
          <p:cNvGrpSpPr>
            <a:grpSpLocks/>
          </p:cNvGrpSpPr>
          <p:nvPr/>
        </p:nvGrpSpPr>
        <p:grpSpPr bwMode="auto">
          <a:xfrm>
            <a:off x="3451225" y="3654425"/>
            <a:ext cx="784225" cy="574675"/>
            <a:chOff x="2592" y="2880"/>
            <a:chExt cx="637" cy="467"/>
          </a:xfrm>
        </p:grpSpPr>
        <p:sp>
          <p:nvSpPr>
            <p:cNvPr id="24616" name="Text Box 19">
              <a:extLst>
                <a:ext uri="{FF2B5EF4-FFF2-40B4-BE49-F238E27FC236}">
                  <a16:creationId xmlns:a16="http://schemas.microsoft.com/office/drawing/2014/main" id="{D4A29ED3-14C2-6F4C-9925-60385F881C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7" y="2976"/>
              <a:ext cx="492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/>
                <a:t>D</a:t>
              </a:r>
            </a:p>
          </p:txBody>
        </p:sp>
        <p:sp>
          <p:nvSpPr>
            <p:cNvPr id="24617" name="Oval 20">
              <a:extLst>
                <a:ext uri="{FF2B5EF4-FFF2-40B4-BE49-F238E27FC236}">
                  <a16:creationId xmlns:a16="http://schemas.microsoft.com/office/drawing/2014/main" id="{66A788F8-08D3-9E43-A036-885472C0B4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2880"/>
              <a:ext cx="528" cy="432"/>
            </a:xfrm>
            <a:prstGeom prst="ellips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4591" name="Group 21">
            <a:extLst>
              <a:ext uri="{FF2B5EF4-FFF2-40B4-BE49-F238E27FC236}">
                <a16:creationId xmlns:a16="http://schemas.microsoft.com/office/drawing/2014/main" id="{BE398029-2BC1-C441-85DE-4AB659CD4630}"/>
              </a:ext>
            </a:extLst>
          </p:cNvPr>
          <p:cNvGrpSpPr>
            <a:grpSpLocks/>
          </p:cNvGrpSpPr>
          <p:nvPr/>
        </p:nvGrpSpPr>
        <p:grpSpPr bwMode="auto">
          <a:xfrm>
            <a:off x="2800350" y="2114550"/>
            <a:ext cx="771525" cy="547688"/>
            <a:chOff x="2064" y="1632"/>
            <a:chExt cx="626" cy="444"/>
          </a:xfrm>
        </p:grpSpPr>
        <p:sp>
          <p:nvSpPr>
            <p:cNvPr id="24614" name="Text Box 22">
              <a:extLst>
                <a:ext uri="{FF2B5EF4-FFF2-40B4-BE49-F238E27FC236}">
                  <a16:creationId xmlns:a16="http://schemas.microsoft.com/office/drawing/2014/main" id="{2AA628F6-3824-1B45-A456-D283B8F24F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7" y="1705"/>
              <a:ext cx="493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/>
                <a:t>B</a:t>
              </a:r>
            </a:p>
          </p:txBody>
        </p:sp>
        <p:sp>
          <p:nvSpPr>
            <p:cNvPr id="24615" name="Oval 23">
              <a:extLst>
                <a:ext uri="{FF2B5EF4-FFF2-40B4-BE49-F238E27FC236}">
                  <a16:creationId xmlns:a16="http://schemas.microsoft.com/office/drawing/2014/main" id="{BF17F86E-57BE-FA49-B660-7294353CBA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632"/>
              <a:ext cx="528" cy="432"/>
            </a:xfrm>
            <a:prstGeom prst="ellips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cxnSp>
        <p:nvCxnSpPr>
          <p:cNvPr id="24592" name="AutoShape 24">
            <a:extLst>
              <a:ext uri="{FF2B5EF4-FFF2-40B4-BE49-F238E27FC236}">
                <a16:creationId xmlns:a16="http://schemas.microsoft.com/office/drawing/2014/main" id="{C193D652-8DCE-074A-8542-FF402245F861}"/>
              </a:ext>
            </a:extLst>
          </p:cNvPr>
          <p:cNvCxnSpPr>
            <a:cxnSpLocks noChangeShapeType="1"/>
            <a:stCxn id="24615" idx="1"/>
            <a:endCxn id="24621" idx="2"/>
          </p:cNvCxnSpPr>
          <p:nvPr/>
        </p:nvCxnSpPr>
        <p:spPr bwMode="auto">
          <a:xfrm rot="-5400000">
            <a:off x="2824162" y="1328738"/>
            <a:ext cx="906463" cy="763588"/>
          </a:xfrm>
          <a:prstGeom prst="curvedConnector2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3" name="AutoShape 25">
            <a:extLst>
              <a:ext uri="{FF2B5EF4-FFF2-40B4-BE49-F238E27FC236}">
                <a16:creationId xmlns:a16="http://schemas.microsoft.com/office/drawing/2014/main" id="{2E402A3A-6517-C242-9A3D-D640175E92A3}"/>
              </a:ext>
            </a:extLst>
          </p:cNvPr>
          <p:cNvCxnSpPr>
            <a:cxnSpLocks noChangeShapeType="1"/>
            <a:stCxn id="24615" idx="6"/>
            <a:endCxn id="24621" idx="3"/>
          </p:cNvCxnSpPr>
          <p:nvPr/>
        </p:nvCxnSpPr>
        <p:spPr bwMode="auto">
          <a:xfrm flipV="1">
            <a:off x="3479800" y="1473200"/>
            <a:ext cx="303213" cy="908050"/>
          </a:xfrm>
          <a:prstGeom prst="curvedConnector2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4" name="AutoShape 26">
            <a:extLst>
              <a:ext uri="{FF2B5EF4-FFF2-40B4-BE49-F238E27FC236}">
                <a16:creationId xmlns:a16="http://schemas.microsoft.com/office/drawing/2014/main" id="{9D47F3B6-E905-B84A-8908-C728E12156B9}"/>
              </a:ext>
            </a:extLst>
          </p:cNvPr>
          <p:cNvCxnSpPr>
            <a:cxnSpLocks noChangeShapeType="1"/>
            <a:stCxn id="24615" idx="6"/>
            <a:endCxn id="24617" idx="1"/>
          </p:cNvCxnSpPr>
          <p:nvPr/>
        </p:nvCxnSpPr>
        <p:spPr bwMode="auto">
          <a:xfrm>
            <a:off x="3479800" y="2381250"/>
            <a:ext cx="66675" cy="1322388"/>
          </a:xfrm>
          <a:prstGeom prst="curvedConnector2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5" name="AutoShape 27">
            <a:extLst>
              <a:ext uri="{FF2B5EF4-FFF2-40B4-BE49-F238E27FC236}">
                <a16:creationId xmlns:a16="http://schemas.microsoft.com/office/drawing/2014/main" id="{B58EE0A1-C928-3948-AA76-FC94D99CFFCC}"/>
              </a:ext>
            </a:extLst>
          </p:cNvPr>
          <p:cNvCxnSpPr>
            <a:cxnSpLocks noChangeShapeType="1"/>
            <a:stCxn id="24615" idx="6"/>
            <a:endCxn id="24619" idx="1"/>
          </p:cNvCxnSpPr>
          <p:nvPr/>
        </p:nvCxnSpPr>
        <p:spPr bwMode="auto">
          <a:xfrm>
            <a:off x="3479800" y="2381250"/>
            <a:ext cx="1249363" cy="79375"/>
          </a:xfrm>
          <a:prstGeom prst="straightConnector1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6" name="AutoShape 28">
            <a:extLst>
              <a:ext uri="{FF2B5EF4-FFF2-40B4-BE49-F238E27FC236}">
                <a16:creationId xmlns:a16="http://schemas.microsoft.com/office/drawing/2014/main" id="{CF5CA128-D1A8-6143-9C8B-D898B3563666}"/>
              </a:ext>
            </a:extLst>
          </p:cNvPr>
          <p:cNvCxnSpPr>
            <a:cxnSpLocks noChangeShapeType="1"/>
            <a:stCxn id="24615" idx="4"/>
            <a:endCxn id="24617" idx="2"/>
          </p:cNvCxnSpPr>
          <p:nvPr/>
        </p:nvCxnSpPr>
        <p:spPr bwMode="auto">
          <a:xfrm rot="16200000" flipH="1">
            <a:off x="2651919" y="3150394"/>
            <a:ext cx="1244600" cy="296862"/>
          </a:xfrm>
          <a:prstGeom prst="curvedConnector2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7" name="AutoShape 29">
            <a:extLst>
              <a:ext uri="{FF2B5EF4-FFF2-40B4-BE49-F238E27FC236}">
                <a16:creationId xmlns:a16="http://schemas.microsoft.com/office/drawing/2014/main" id="{D2231665-3733-654F-9437-FE6BC54F7D95}"/>
              </a:ext>
            </a:extLst>
          </p:cNvPr>
          <p:cNvCxnSpPr>
            <a:cxnSpLocks noChangeShapeType="1"/>
            <a:stCxn id="24617" idx="6"/>
            <a:endCxn id="24619" idx="5"/>
          </p:cNvCxnSpPr>
          <p:nvPr/>
        </p:nvCxnSpPr>
        <p:spPr bwMode="auto">
          <a:xfrm flipV="1">
            <a:off x="4129088" y="2894013"/>
            <a:ext cx="1060450" cy="1027112"/>
          </a:xfrm>
          <a:prstGeom prst="curvedConnector2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8" name="AutoShape 30">
            <a:extLst>
              <a:ext uri="{FF2B5EF4-FFF2-40B4-BE49-F238E27FC236}">
                <a16:creationId xmlns:a16="http://schemas.microsoft.com/office/drawing/2014/main" id="{9B7964D6-73CA-5745-8891-18386F28C507}"/>
              </a:ext>
            </a:extLst>
          </p:cNvPr>
          <p:cNvCxnSpPr>
            <a:cxnSpLocks noChangeShapeType="1"/>
            <a:stCxn id="24619" idx="7"/>
            <a:endCxn id="24621" idx="6"/>
          </p:cNvCxnSpPr>
          <p:nvPr/>
        </p:nvCxnSpPr>
        <p:spPr bwMode="auto">
          <a:xfrm rot="5400000" flipH="1">
            <a:off x="4176713" y="1447800"/>
            <a:ext cx="1203325" cy="822325"/>
          </a:xfrm>
          <a:prstGeom prst="curvedConnector2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51" name="AutoShape 31">
            <a:extLst>
              <a:ext uri="{FF2B5EF4-FFF2-40B4-BE49-F238E27FC236}">
                <a16:creationId xmlns:a16="http://schemas.microsoft.com/office/drawing/2014/main" id="{0C4CE100-3EAC-FF4B-91E0-7749BC37AD42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3987007" y="1724819"/>
            <a:ext cx="998537" cy="485775"/>
          </a:xfrm>
          <a:prstGeom prst="curvedConnector3">
            <a:avLst>
              <a:gd name="adj1" fmla="val 50000"/>
            </a:avLst>
          </a:prstGeom>
          <a:noFill/>
          <a:ln w="57150" cap="sq">
            <a:solidFill>
              <a:srgbClr val="00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52" name="AutoShape 32">
            <a:extLst>
              <a:ext uri="{FF2B5EF4-FFF2-40B4-BE49-F238E27FC236}">
                <a16:creationId xmlns:a16="http://schemas.microsoft.com/office/drawing/2014/main" id="{04199E23-0FC0-E043-B333-8BB4E8FC96F2}"/>
              </a:ext>
            </a:extLst>
          </p:cNvPr>
          <p:cNvCxnSpPr>
            <a:cxnSpLocks noChangeShapeType="1"/>
            <a:stCxn id="24614" idx="3"/>
          </p:cNvCxnSpPr>
          <p:nvPr/>
        </p:nvCxnSpPr>
        <p:spPr bwMode="auto">
          <a:xfrm>
            <a:off x="3571875" y="2433638"/>
            <a:ext cx="434975" cy="1276350"/>
          </a:xfrm>
          <a:prstGeom prst="curvedConnector2">
            <a:avLst/>
          </a:prstGeom>
          <a:noFill/>
          <a:ln w="57150" cap="sq">
            <a:solidFill>
              <a:srgbClr val="00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953" name="Text Box 33">
            <a:extLst>
              <a:ext uri="{FF2B5EF4-FFF2-40B4-BE49-F238E27FC236}">
                <a16:creationId xmlns:a16="http://schemas.microsoft.com/office/drawing/2014/main" id="{EC662802-0ECC-A445-80E0-3FCFC3D38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524000"/>
            <a:ext cx="4524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81954" name="Text Box 34">
            <a:extLst>
              <a:ext uri="{FF2B5EF4-FFF2-40B4-BE49-F238E27FC236}">
                <a16:creationId xmlns:a16="http://schemas.microsoft.com/office/drawing/2014/main" id="{62F600BC-3541-6340-A3CF-E80356BD2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971800"/>
            <a:ext cx="4524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9</a:t>
            </a:r>
          </a:p>
        </p:txBody>
      </p:sp>
      <p:cxnSp>
        <p:nvCxnSpPr>
          <p:cNvPr id="81955" name="AutoShape 35">
            <a:extLst>
              <a:ext uri="{FF2B5EF4-FFF2-40B4-BE49-F238E27FC236}">
                <a16:creationId xmlns:a16="http://schemas.microsoft.com/office/drawing/2014/main" id="{EE85335A-ADD8-F243-B398-A6E387CEB03B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2824162" y="1366838"/>
            <a:ext cx="906463" cy="763588"/>
          </a:xfrm>
          <a:prstGeom prst="curvedConnector2">
            <a:avLst/>
          </a:prstGeom>
          <a:noFill/>
          <a:ln w="57150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56" name="AutoShape 36">
            <a:extLst>
              <a:ext uri="{FF2B5EF4-FFF2-40B4-BE49-F238E27FC236}">
                <a16:creationId xmlns:a16="http://schemas.microsoft.com/office/drawing/2014/main" id="{D2C156E6-E4F6-D445-96FE-8FFAEE67B50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479800" y="1511300"/>
            <a:ext cx="303213" cy="908050"/>
          </a:xfrm>
          <a:prstGeom prst="curvedConnector2">
            <a:avLst/>
          </a:prstGeom>
          <a:noFill/>
          <a:ln w="57150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57" name="AutoShape 37">
            <a:extLst>
              <a:ext uri="{FF2B5EF4-FFF2-40B4-BE49-F238E27FC236}">
                <a16:creationId xmlns:a16="http://schemas.microsoft.com/office/drawing/2014/main" id="{7B64259A-29C1-194B-9B68-D877D89E4EC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73450" y="2419350"/>
            <a:ext cx="71438" cy="1328738"/>
          </a:xfrm>
          <a:prstGeom prst="curvedConnector2">
            <a:avLst/>
          </a:prstGeom>
          <a:noFill/>
          <a:ln w="57150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58" name="AutoShape 38">
            <a:extLst>
              <a:ext uri="{FF2B5EF4-FFF2-40B4-BE49-F238E27FC236}">
                <a16:creationId xmlns:a16="http://schemas.microsoft.com/office/drawing/2014/main" id="{6A872C30-ED31-B74E-B646-C341C556DB4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73450" y="2419350"/>
            <a:ext cx="1255713" cy="85725"/>
          </a:xfrm>
          <a:prstGeom prst="straightConnector1">
            <a:avLst/>
          </a:prstGeom>
          <a:noFill/>
          <a:ln w="57150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59" name="AutoShape 39">
            <a:extLst>
              <a:ext uri="{FF2B5EF4-FFF2-40B4-BE49-F238E27FC236}">
                <a16:creationId xmlns:a16="http://schemas.microsoft.com/office/drawing/2014/main" id="{49BF219E-5592-8145-981A-B3B565ABBDD8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2652712" y="3181351"/>
            <a:ext cx="1249363" cy="303212"/>
          </a:xfrm>
          <a:prstGeom prst="curvedConnector2">
            <a:avLst/>
          </a:prstGeom>
          <a:noFill/>
          <a:ln w="57150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60" name="AutoShape 40">
            <a:extLst>
              <a:ext uri="{FF2B5EF4-FFF2-40B4-BE49-F238E27FC236}">
                <a16:creationId xmlns:a16="http://schemas.microsoft.com/office/drawing/2014/main" id="{F58F2C39-FFDA-D54A-820A-32215732333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124325" y="2925763"/>
            <a:ext cx="1065213" cy="1031875"/>
          </a:xfrm>
          <a:prstGeom prst="curvedConnector2">
            <a:avLst/>
          </a:prstGeom>
          <a:noFill/>
          <a:ln w="57150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61" name="AutoShape 41">
            <a:extLst>
              <a:ext uri="{FF2B5EF4-FFF2-40B4-BE49-F238E27FC236}">
                <a16:creationId xmlns:a16="http://schemas.microsoft.com/office/drawing/2014/main" id="{C31511C9-1146-A349-81FD-A403AC80721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>
            <a:off x="4176713" y="1485900"/>
            <a:ext cx="1203325" cy="822325"/>
          </a:xfrm>
          <a:prstGeom prst="curvedConnector2">
            <a:avLst/>
          </a:prstGeom>
          <a:noFill/>
          <a:ln w="57150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62" name="AutoShape 42">
            <a:extLst>
              <a:ext uri="{FF2B5EF4-FFF2-40B4-BE49-F238E27FC236}">
                <a16:creationId xmlns:a16="http://schemas.microsoft.com/office/drawing/2014/main" id="{D6AE0F42-1E3C-5648-9651-7800DDD5C1A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3987007" y="1762919"/>
            <a:ext cx="998537" cy="485775"/>
          </a:xfrm>
          <a:prstGeom prst="curvedConnector3">
            <a:avLst>
              <a:gd name="adj1" fmla="val 50000"/>
            </a:avLst>
          </a:prstGeom>
          <a:noFill/>
          <a:ln w="57150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63" name="AutoShape 43">
            <a:extLst>
              <a:ext uri="{FF2B5EF4-FFF2-40B4-BE49-F238E27FC236}">
                <a16:creationId xmlns:a16="http://schemas.microsoft.com/office/drawing/2014/main" id="{0B0AF4C2-F5D6-2647-870F-4598046736B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71875" y="2471738"/>
            <a:ext cx="434975" cy="1276350"/>
          </a:xfrm>
          <a:prstGeom prst="curvedConnector2">
            <a:avLst/>
          </a:prstGeom>
          <a:noFill/>
          <a:ln w="57150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964" name="Text Box 44">
            <a:extLst>
              <a:ext uri="{FF2B5EF4-FFF2-40B4-BE49-F238E27FC236}">
                <a16:creationId xmlns:a16="http://schemas.microsoft.com/office/drawing/2014/main" id="{8E446DE6-A8E8-FB46-8EAA-61CC6346D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648200"/>
            <a:ext cx="3048000" cy="457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Here is the walk.</a:t>
            </a:r>
          </a:p>
        </p:txBody>
      </p:sp>
      <p:sp>
        <p:nvSpPr>
          <p:cNvPr id="81965" name="Text Box 45">
            <a:extLst>
              <a:ext uri="{FF2B5EF4-FFF2-40B4-BE49-F238E27FC236}">
                <a16:creationId xmlns:a16="http://schemas.microsoft.com/office/drawing/2014/main" id="{75AC0133-DA2B-FF45-8EEF-3BA644DBF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91200"/>
            <a:ext cx="6934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Note:  the number of arcs incident to B is twice the number of times that B appears on the walk.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1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1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1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1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1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81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1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1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8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animBg="1" autoUpdateAnimBg="0"/>
      <p:bldP spid="81953" grpId="0" autoUpdateAnimBg="0"/>
      <p:bldP spid="81954" grpId="0" autoUpdateAnimBg="0"/>
      <p:bldP spid="81964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5C00E33-F8A7-FA4D-A88D-57F6474926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40763" cy="5334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Existence of Eulerian Cycle</a:t>
            </a: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AAF07E7E-273D-4044-AC8E-EDD8708717CA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990600"/>
            <a:ext cx="5029200" cy="3295650"/>
            <a:chOff x="720" y="720"/>
            <a:chExt cx="3168" cy="2076"/>
          </a:xfrm>
        </p:grpSpPr>
        <p:sp>
          <p:nvSpPr>
            <p:cNvPr id="25610" name="Rectangle 4">
              <a:extLst>
                <a:ext uri="{FF2B5EF4-FFF2-40B4-BE49-F238E27FC236}">
                  <a16:creationId xmlns:a16="http://schemas.microsoft.com/office/drawing/2014/main" id="{80F3B75A-7414-114F-9BC9-B1E294E2C0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720"/>
              <a:ext cx="3168" cy="207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611" name="Text Box 5">
              <a:extLst>
                <a:ext uri="{FF2B5EF4-FFF2-40B4-BE49-F238E27FC236}">
                  <a16:creationId xmlns:a16="http://schemas.microsoft.com/office/drawing/2014/main" id="{96B0CB07-A4F8-6D41-8BFA-6D5D2F30B3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2" y="1174"/>
              <a:ext cx="28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25612" name="Text Box 6">
              <a:extLst>
                <a:ext uri="{FF2B5EF4-FFF2-40B4-BE49-F238E27FC236}">
                  <a16:creationId xmlns:a16="http://schemas.microsoft.com/office/drawing/2014/main" id="{EE113B4D-C5C7-C741-9C70-99C6CA6984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7" y="1174"/>
              <a:ext cx="2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</a:rPr>
                <a:t>2</a:t>
              </a:r>
            </a:p>
          </p:txBody>
        </p:sp>
        <p:sp>
          <p:nvSpPr>
            <p:cNvPr id="25613" name="Text Box 7">
              <a:extLst>
                <a:ext uri="{FF2B5EF4-FFF2-40B4-BE49-F238E27FC236}">
                  <a16:creationId xmlns:a16="http://schemas.microsoft.com/office/drawing/2014/main" id="{C118FB79-DDEE-C043-8469-979A08638D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5" y="1547"/>
              <a:ext cx="2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</a:rPr>
                <a:t>4</a:t>
              </a:r>
            </a:p>
          </p:txBody>
        </p:sp>
        <p:sp>
          <p:nvSpPr>
            <p:cNvPr id="25614" name="Text Box 8">
              <a:extLst>
                <a:ext uri="{FF2B5EF4-FFF2-40B4-BE49-F238E27FC236}">
                  <a16:creationId xmlns:a16="http://schemas.microsoft.com/office/drawing/2014/main" id="{E671B583-F6E0-7C44-9676-0B31260635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0" y="912"/>
              <a:ext cx="28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</a:rPr>
                <a:t>3</a:t>
              </a:r>
            </a:p>
          </p:txBody>
        </p:sp>
        <p:sp>
          <p:nvSpPr>
            <p:cNvPr id="25615" name="Text Box 9">
              <a:extLst>
                <a:ext uri="{FF2B5EF4-FFF2-40B4-BE49-F238E27FC236}">
                  <a16:creationId xmlns:a16="http://schemas.microsoft.com/office/drawing/2014/main" id="{37DB4FDE-0D23-DC44-A931-F8B1CA7653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3" y="2369"/>
              <a:ext cx="2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</a:rPr>
                <a:t>7</a:t>
              </a:r>
            </a:p>
          </p:txBody>
        </p:sp>
        <p:sp>
          <p:nvSpPr>
            <p:cNvPr id="25616" name="Text Box 10">
              <a:extLst>
                <a:ext uri="{FF2B5EF4-FFF2-40B4-BE49-F238E27FC236}">
                  <a16:creationId xmlns:a16="http://schemas.microsoft.com/office/drawing/2014/main" id="{FE6BDFEC-B15F-1E43-A308-0A6AB07856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823"/>
              <a:ext cx="28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</a:rPr>
                <a:t>6</a:t>
              </a:r>
            </a:p>
          </p:txBody>
        </p:sp>
        <p:sp>
          <p:nvSpPr>
            <p:cNvPr id="25617" name="Text Box 11">
              <a:extLst>
                <a:ext uri="{FF2B5EF4-FFF2-40B4-BE49-F238E27FC236}">
                  <a16:creationId xmlns:a16="http://schemas.microsoft.com/office/drawing/2014/main" id="{592BD3B9-B8C9-2E47-88EF-A8780D3D0E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1838"/>
              <a:ext cx="2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</a:rPr>
                <a:t>5</a:t>
              </a:r>
            </a:p>
          </p:txBody>
        </p:sp>
        <p:grpSp>
          <p:nvGrpSpPr>
            <p:cNvPr id="25618" name="Group 12">
              <a:extLst>
                <a:ext uri="{FF2B5EF4-FFF2-40B4-BE49-F238E27FC236}">
                  <a16:creationId xmlns:a16="http://schemas.microsoft.com/office/drawing/2014/main" id="{A48B5043-765E-E34E-B94F-19B32EB8AE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3" y="720"/>
              <a:ext cx="484" cy="335"/>
              <a:chOff x="2784" y="720"/>
              <a:chExt cx="624" cy="432"/>
            </a:xfrm>
          </p:grpSpPr>
          <p:sp>
            <p:nvSpPr>
              <p:cNvPr id="25648" name="Text Box 13">
                <a:extLst>
                  <a:ext uri="{FF2B5EF4-FFF2-40B4-BE49-F238E27FC236}">
                    <a16:creationId xmlns:a16="http://schemas.microsoft.com/office/drawing/2014/main" id="{3D78E7CB-ED54-D449-9B31-BB233D2BE1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16" y="768"/>
                <a:ext cx="492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b="1"/>
                  <a:t>A</a:t>
                </a:r>
              </a:p>
            </p:txBody>
          </p:sp>
          <p:sp>
            <p:nvSpPr>
              <p:cNvPr id="25649" name="Oval 14">
                <a:extLst>
                  <a:ext uri="{FF2B5EF4-FFF2-40B4-BE49-F238E27FC236}">
                    <a16:creationId xmlns:a16="http://schemas.microsoft.com/office/drawing/2014/main" id="{3F412AE9-FA81-3D47-A35D-AEC2FD4FF8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720"/>
                <a:ext cx="528" cy="432"/>
              </a:xfrm>
              <a:prstGeom prst="ellipse">
                <a:avLst/>
              </a:prstGeom>
              <a:noFill/>
              <a:ln w="5715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25619" name="Group 15">
              <a:extLst>
                <a:ext uri="{FF2B5EF4-FFF2-40B4-BE49-F238E27FC236}">
                  <a16:creationId xmlns:a16="http://schemas.microsoft.com/office/drawing/2014/main" id="{6A769287-1854-7A43-8126-0DBAA243EB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19" y="1615"/>
              <a:ext cx="477" cy="376"/>
              <a:chOff x="3552" y="1872"/>
              <a:chExt cx="614" cy="485"/>
            </a:xfrm>
          </p:grpSpPr>
          <p:sp>
            <p:nvSpPr>
              <p:cNvPr id="25646" name="Text Box 16">
                <a:extLst>
                  <a:ext uri="{FF2B5EF4-FFF2-40B4-BE49-F238E27FC236}">
                    <a16:creationId xmlns:a16="http://schemas.microsoft.com/office/drawing/2014/main" id="{1D5BA387-8A5A-6442-8202-E14F79A14C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74" y="1986"/>
                <a:ext cx="492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b="1"/>
                  <a:t>C</a:t>
                </a:r>
              </a:p>
            </p:txBody>
          </p:sp>
          <p:sp>
            <p:nvSpPr>
              <p:cNvPr id="25647" name="Oval 17">
                <a:extLst>
                  <a:ext uri="{FF2B5EF4-FFF2-40B4-BE49-F238E27FC236}">
                    <a16:creationId xmlns:a16="http://schemas.microsoft.com/office/drawing/2014/main" id="{B91CA181-DC57-5341-A377-83C657B973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2" y="1872"/>
                <a:ext cx="528" cy="432"/>
              </a:xfrm>
              <a:prstGeom prst="ellipse">
                <a:avLst/>
              </a:prstGeom>
              <a:noFill/>
              <a:ln w="5715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25620" name="Group 18">
              <a:extLst>
                <a:ext uri="{FF2B5EF4-FFF2-40B4-BE49-F238E27FC236}">
                  <a16:creationId xmlns:a16="http://schemas.microsoft.com/office/drawing/2014/main" id="{B2A05CF8-B7CF-6749-B4D6-69DC5A420E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74" y="2398"/>
              <a:ext cx="494" cy="362"/>
              <a:chOff x="2592" y="2880"/>
              <a:chExt cx="637" cy="467"/>
            </a:xfrm>
          </p:grpSpPr>
          <p:sp>
            <p:nvSpPr>
              <p:cNvPr id="25644" name="Text Box 19">
                <a:extLst>
                  <a:ext uri="{FF2B5EF4-FFF2-40B4-BE49-F238E27FC236}">
                    <a16:creationId xmlns:a16="http://schemas.microsoft.com/office/drawing/2014/main" id="{4B81A6C1-00D4-FA42-89D5-06557CB298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7" y="2976"/>
                <a:ext cx="492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b="1"/>
                  <a:t>D</a:t>
                </a:r>
              </a:p>
            </p:txBody>
          </p:sp>
          <p:sp>
            <p:nvSpPr>
              <p:cNvPr id="25645" name="Oval 20">
                <a:extLst>
                  <a:ext uri="{FF2B5EF4-FFF2-40B4-BE49-F238E27FC236}">
                    <a16:creationId xmlns:a16="http://schemas.microsoft.com/office/drawing/2014/main" id="{E4BA0229-EAE5-D34D-B1B7-828880E4D6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2" y="2880"/>
                <a:ext cx="528" cy="432"/>
              </a:xfrm>
              <a:prstGeom prst="ellipse">
                <a:avLst/>
              </a:prstGeom>
              <a:noFill/>
              <a:ln w="5715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25621" name="Group 21">
              <a:extLst>
                <a:ext uri="{FF2B5EF4-FFF2-40B4-BE49-F238E27FC236}">
                  <a16:creationId xmlns:a16="http://schemas.microsoft.com/office/drawing/2014/main" id="{9B09E34A-F72A-C240-952B-EB647567F3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64" y="1428"/>
              <a:ext cx="486" cy="345"/>
              <a:chOff x="2064" y="1632"/>
              <a:chExt cx="626" cy="444"/>
            </a:xfrm>
          </p:grpSpPr>
          <p:sp>
            <p:nvSpPr>
              <p:cNvPr id="25642" name="Text Box 22">
                <a:extLst>
                  <a:ext uri="{FF2B5EF4-FFF2-40B4-BE49-F238E27FC236}">
                    <a16:creationId xmlns:a16="http://schemas.microsoft.com/office/drawing/2014/main" id="{F356D66A-0128-E241-9DC7-98F62F9943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97" y="1705"/>
                <a:ext cx="493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b="1"/>
                  <a:t>B</a:t>
                </a:r>
              </a:p>
            </p:txBody>
          </p:sp>
          <p:sp>
            <p:nvSpPr>
              <p:cNvPr id="25643" name="Oval 23">
                <a:extLst>
                  <a:ext uri="{FF2B5EF4-FFF2-40B4-BE49-F238E27FC236}">
                    <a16:creationId xmlns:a16="http://schemas.microsoft.com/office/drawing/2014/main" id="{B0B11387-D837-D74A-879C-B3C5579B0A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1632"/>
                <a:ext cx="528" cy="432"/>
              </a:xfrm>
              <a:prstGeom prst="ellipse">
                <a:avLst/>
              </a:prstGeom>
              <a:noFill/>
              <a:ln w="5715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cxnSp>
          <p:nvCxnSpPr>
            <p:cNvPr id="25622" name="AutoShape 24">
              <a:extLst>
                <a:ext uri="{FF2B5EF4-FFF2-40B4-BE49-F238E27FC236}">
                  <a16:creationId xmlns:a16="http://schemas.microsoft.com/office/drawing/2014/main" id="{F9BF6D03-3D67-B544-BE0B-3B45AD114E17}"/>
                </a:ext>
              </a:extLst>
            </p:cNvPr>
            <p:cNvCxnSpPr>
              <a:cxnSpLocks noChangeShapeType="1"/>
              <a:stCxn id="25643" idx="1"/>
              <a:endCxn id="25649" idx="2"/>
            </p:cNvCxnSpPr>
            <p:nvPr/>
          </p:nvCxnSpPr>
          <p:spPr bwMode="auto">
            <a:xfrm rot="-5400000">
              <a:off x="1779" y="933"/>
              <a:ext cx="571" cy="481"/>
            </a:xfrm>
            <a:prstGeom prst="curvedConnector2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23" name="AutoShape 25">
              <a:extLst>
                <a:ext uri="{FF2B5EF4-FFF2-40B4-BE49-F238E27FC236}">
                  <a16:creationId xmlns:a16="http://schemas.microsoft.com/office/drawing/2014/main" id="{4572C392-D2E7-0046-9A09-2011115B681A}"/>
                </a:ext>
              </a:extLst>
            </p:cNvPr>
            <p:cNvCxnSpPr>
              <a:cxnSpLocks noChangeShapeType="1"/>
              <a:stCxn id="25643" idx="6"/>
              <a:endCxn id="25649" idx="3"/>
            </p:cNvCxnSpPr>
            <p:nvPr/>
          </p:nvCxnSpPr>
          <p:spPr bwMode="auto">
            <a:xfrm flipV="1">
              <a:off x="2192" y="1024"/>
              <a:ext cx="191" cy="572"/>
            </a:xfrm>
            <a:prstGeom prst="curvedConnector2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24" name="AutoShape 26">
              <a:extLst>
                <a:ext uri="{FF2B5EF4-FFF2-40B4-BE49-F238E27FC236}">
                  <a16:creationId xmlns:a16="http://schemas.microsoft.com/office/drawing/2014/main" id="{47383382-0D35-6243-A12E-A7F16EC784F2}"/>
                </a:ext>
              </a:extLst>
            </p:cNvPr>
            <p:cNvCxnSpPr>
              <a:cxnSpLocks noChangeShapeType="1"/>
              <a:stCxn id="25643" idx="6"/>
              <a:endCxn id="25645" idx="1"/>
            </p:cNvCxnSpPr>
            <p:nvPr/>
          </p:nvCxnSpPr>
          <p:spPr bwMode="auto">
            <a:xfrm>
              <a:off x="2188" y="1596"/>
              <a:ext cx="45" cy="837"/>
            </a:xfrm>
            <a:prstGeom prst="curvedConnector2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25" name="AutoShape 27">
              <a:extLst>
                <a:ext uri="{FF2B5EF4-FFF2-40B4-BE49-F238E27FC236}">
                  <a16:creationId xmlns:a16="http://schemas.microsoft.com/office/drawing/2014/main" id="{F76D4A84-BCF8-5840-9408-ADBE98F3219E}"/>
                </a:ext>
              </a:extLst>
            </p:cNvPr>
            <p:cNvCxnSpPr>
              <a:cxnSpLocks noChangeShapeType="1"/>
              <a:stCxn id="25643" idx="6"/>
              <a:endCxn id="25647" idx="1"/>
            </p:cNvCxnSpPr>
            <p:nvPr/>
          </p:nvCxnSpPr>
          <p:spPr bwMode="auto">
            <a:xfrm>
              <a:off x="2188" y="1596"/>
              <a:ext cx="791" cy="54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26" name="AutoShape 28">
              <a:extLst>
                <a:ext uri="{FF2B5EF4-FFF2-40B4-BE49-F238E27FC236}">
                  <a16:creationId xmlns:a16="http://schemas.microsoft.com/office/drawing/2014/main" id="{A57670A1-2425-2745-8C88-F4CF94D0EC2D}"/>
                </a:ext>
              </a:extLst>
            </p:cNvPr>
            <p:cNvCxnSpPr>
              <a:cxnSpLocks noChangeShapeType="1"/>
              <a:stCxn id="25643" idx="4"/>
              <a:endCxn id="25645" idx="2"/>
            </p:cNvCxnSpPr>
            <p:nvPr/>
          </p:nvCxnSpPr>
          <p:spPr bwMode="auto">
            <a:xfrm rot="16200000" flipH="1">
              <a:off x="1671" y="2076"/>
              <a:ext cx="787" cy="191"/>
            </a:xfrm>
            <a:prstGeom prst="curvedConnector2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27" name="AutoShape 29">
              <a:extLst>
                <a:ext uri="{FF2B5EF4-FFF2-40B4-BE49-F238E27FC236}">
                  <a16:creationId xmlns:a16="http://schemas.microsoft.com/office/drawing/2014/main" id="{23C657C7-D5BE-8146-AD5F-FA987312B0AD}"/>
                </a:ext>
              </a:extLst>
            </p:cNvPr>
            <p:cNvCxnSpPr>
              <a:cxnSpLocks noChangeShapeType="1"/>
              <a:stCxn id="25645" idx="6"/>
              <a:endCxn id="25647" idx="5"/>
            </p:cNvCxnSpPr>
            <p:nvPr/>
          </p:nvCxnSpPr>
          <p:spPr bwMode="auto">
            <a:xfrm flipV="1">
              <a:off x="2598" y="1915"/>
              <a:ext cx="671" cy="650"/>
            </a:xfrm>
            <a:prstGeom prst="curvedConnector2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28" name="AutoShape 30">
              <a:extLst>
                <a:ext uri="{FF2B5EF4-FFF2-40B4-BE49-F238E27FC236}">
                  <a16:creationId xmlns:a16="http://schemas.microsoft.com/office/drawing/2014/main" id="{8D5CEFB7-736E-014E-996C-E822C3D61E1F}"/>
                </a:ext>
              </a:extLst>
            </p:cNvPr>
            <p:cNvCxnSpPr>
              <a:cxnSpLocks noChangeShapeType="1"/>
              <a:stCxn id="25647" idx="7"/>
              <a:endCxn id="25649" idx="6"/>
            </p:cNvCxnSpPr>
            <p:nvPr/>
          </p:nvCxnSpPr>
          <p:spPr bwMode="auto">
            <a:xfrm rot="5400000" flipH="1">
              <a:off x="2631" y="1008"/>
              <a:ext cx="758" cy="518"/>
            </a:xfrm>
            <a:prstGeom prst="curvedConnector2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29" name="AutoShape 31">
              <a:extLst>
                <a:ext uri="{FF2B5EF4-FFF2-40B4-BE49-F238E27FC236}">
                  <a16:creationId xmlns:a16="http://schemas.microsoft.com/office/drawing/2014/main" id="{BDCDF344-5980-DB40-AA56-7D90059B69D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2511" y="1183"/>
              <a:ext cx="629" cy="306"/>
            </a:xfrm>
            <a:prstGeom prst="curvedConnector3">
              <a:avLst>
                <a:gd name="adj1" fmla="val 50000"/>
              </a:avLst>
            </a:prstGeom>
            <a:noFill/>
            <a:ln w="57150" cap="sq">
              <a:solidFill>
                <a:srgbClr val="0000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30" name="AutoShape 32">
              <a:extLst>
                <a:ext uri="{FF2B5EF4-FFF2-40B4-BE49-F238E27FC236}">
                  <a16:creationId xmlns:a16="http://schemas.microsoft.com/office/drawing/2014/main" id="{D543FE79-0D84-9445-A6A8-5C5B75DEA65B}"/>
                </a:ext>
              </a:extLst>
            </p:cNvPr>
            <p:cNvCxnSpPr>
              <a:cxnSpLocks noChangeShapeType="1"/>
              <a:stCxn id="25642" idx="3"/>
            </p:cNvCxnSpPr>
            <p:nvPr/>
          </p:nvCxnSpPr>
          <p:spPr bwMode="auto">
            <a:xfrm>
              <a:off x="2250" y="1629"/>
              <a:ext cx="274" cy="804"/>
            </a:xfrm>
            <a:prstGeom prst="curvedConnector2">
              <a:avLst/>
            </a:prstGeom>
            <a:noFill/>
            <a:ln w="57150" cap="sq">
              <a:solidFill>
                <a:srgbClr val="0000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631" name="Text Box 33">
              <a:extLst>
                <a:ext uri="{FF2B5EF4-FFF2-40B4-BE49-F238E27FC236}">
                  <a16:creationId xmlns:a16="http://schemas.microsoft.com/office/drawing/2014/main" id="{283401F4-4899-BD4A-86D3-2F5BA02682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1056"/>
              <a:ext cx="2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</a:rPr>
                <a:t>8</a:t>
              </a:r>
            </a:p>
          </p:txBody>
        </p:sp>
        <p:sp>
          <p:nvSpPr>
            <p:cNvPr id="25632" name="Text Box 34">
              <a:extLst>
                <a:ext uri="{FF2B5EF4-FFF2-40B4-BE49-F238E27FC236}">
                  <a16:creationId xmlns:a16="http://schemas.microsoft.com/office/drawing/2014/main" id="{0C2D90BD-FBE6-2649-B8C4-8A484D9D08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1968"/>
              <a:ext cx="2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</a:rPr>
                <a:t>9</a:t>
              </a:r>
            </a:p>
          </p:txBody>
        </p:sp>
        <p:cxnSp>
          <p:nvCxnSpPr>
            <p:cNvPr id="25633" name="AutoShape 35">
              <a:extLst>
                <a:ext uri="{FF2B5EF4-FFF2-40B4-BE49-F238E27FC236}">
                  <a16:creationId xmlns:a16="http://schemas.microsoft.com/office/drawing/2014/main" id="{1BA1D6C8-9FCF-7D44-A868-20F70FCB9AC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-5400000">
              <a:off x="1779" y="957"/>
              <a:ext cx="571" cy="481"/>
            </a:xfrm>
            <a:prstGeom prst="curvedConnector2">
              <a:avLst/>
            </a:prstGeom>
            <a:noFill/>
            <a:ln w="571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34" name="AutoShape 36">
              <a:extLst>
                <a:ext uri="{FF2B5EF4-FFF2-40B4-BE49-F238E27FC236}">
                  <a16:creationId xmlns:a16="http://schemas.microsoft.com/office/drawing/2014/main" id="{2C01E6FC-CA27-4C40-8C4D-35AFB3C9653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192" y="1048"/>
              <a:ext cx="191" cy="572"/>
            </a:xfrm>
            <a:prstGeom prst="curvedConnector2">
              <a:avLst/>
            </a:prstGeom>
            <a:noFill/>
            <a:ln w="571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35" name="AutoShape 37">
              <a:extLst>
                <a:ext uri="{FF2B5EF4-FFF2-40B4-BE49-F238E27FC236}">
                  <a16:creationId xmlns:a16="http://schemas.microsoft.com/office/drawing/2014/main" id="{EBAB0B35-92D1-EB45-AB13-C72DFCE66D6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188" y="1620"/>
              <a:ext cx="45" cy="837"/>
            </a:xfrm>
            <a:prstGeom prst="curvedConnector2">
              <a:avLst/>
            </a:prstGeom>
            <a:noFill/>
            <a:ln w="571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36" name="AutoShape 38">
              <a:extLst>
                <a:ext uri="{FF2B5EF4-FFF2-40B4-BE49-F238E27FC236}">
                  <a16:creationId xmlns:a16="http://schemas.microsoft.com/office/drawing/2014/main" id="{A6E065C0-5F33-2945-8232-A7E02F49721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188" y="1620"/>
              <a:ext cx="791" cy="54"/>
            </a:xfrm>
            <a:prstGeom prst="straightConnector1">
              <a:avLst/>
            </a:prstGeom>
            <a:noFill/>
            <a:ln w="571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37" name="AutoShape 39">
              <a:extLst>
                <a:ext uri="{FF2B5EF4-FFF2-40B4-BE49-F238E27FC236}">
                  <a16:creationId xmlns:a16="http://schemas.microsoft.com/office/drawing/2014/main" id="{AAD7AD7B-61C4-234A-BFB0-842D201FD0A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1671" y="2100"/>
              <a:ext cx="787" cy="191"/>
            </a:xfrm>
            <a:prstGeom prst="curvedConnector2">
              <a:avLst/>
            </a:prstGeom>
            <a:noFill/>
            <a:ln w="571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38" name="AutoShape 40">
              <a:extLst>
                <a:ext uri="{FF2B5EF4-FFF2-40B4-BE49-F238E27FC236}">
                  <a16:creationId xmlns:a16="http://schemas.microsoft.com/office/drawing/2014/main" id="{8F670C67-6202-8146-8CE3-7F40B607766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598" y="1939"/>
              <a:ext cx="671" cy="650"/>
            </a:xfrm>
            <a:prstGeom prst="curvedConnector2">
              <a:avLst/>
            </a:prstGeom>
            <a:noFill/>
            <a:ln w="571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39" name="AutoShape 41">
              <a:extLst>
                <a:ext uri="{FF2B5EF4-FFF2-40B4-BE49-F238E27FC236}">
                  <a16:creationId xmlns:a16="http://schemas.microsoft.com/office/drawing/2014/main" id="{B2BC2C94-C803-7F43-B438-526ADE7BAAD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>
              <a:off x="2631" y="1032"/>
              <a:ext cx="758" cy="518"/>
            </a:xfrm>
            <a:prstGeom prst="curvedConnector2">
              <a:avLst/>
            </a:prstGeom>
            <a:noFill/>
            <a:ln w="571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40" name="AutoShape 42">
              <a:extLst>
                <a:ext uri="{FF2B5EF4-FFF2-40B4-BE49-F238E27FC236}">
                  <a16:creationId xmlns:a16="http://schemas.microsoft.com/office/drawing/2014/main" id="{CFDC6D7A-555D-4E4F-8080-E3CC06182E4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2511" y="1207"/>
              <a:ext cx="629" cy="306"/>
            </a:xfrm>
            <a:prstGeom prst="curvedConnector3">
              <a:avLst>
                <a:gd name="adj1" fmla="val 50000"/>
              </a:avLst>
            </a:prstGeom>
            <a:noFill/>
            <a:ln w="571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41" name="AutoShape 43">
              <a:extLst>
                <a:ext uri="{FF2B5EF4-FFF2-40B4-BE49-F238E27FC236}">
                  <a16:creationId xmlns:a16="http://schemas.microsoft.com/office/drawing/2014/main" id="{D18F1BA6-984A-1341-9DCE-35B368C6213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250" y="1653"/>
              <a:ext cx="274" cy="804"/>
            </a:xfrm>
            <a:prstGeom prst="curvedConnector2">
              <a:avLst/>
            </a:prstGeom>
            <a:noFill/>
            <a:ln w="571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2988" name="Text Box 44">
            <a:extLst>
              <a:ext uri="{FF2B5EF4-FFF2-40B4-BE49-F238E27FC236}">
                <a16:creationId xmlns:a16="http://schemas.microsoft.com/office/drawing/2014/main" id="{D2FEC240-29C9-B24B-BC6E-EDE6F5E6E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1371600"/>
            <a:ext cx="2286000" cy="15525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Arial" panose="020B0604020202020204" pitchFamily="34" charset="0"/>
              </a:rPr>
              <a:t>The degree of a node is the number of incident arcs</a:t>
            </a:r>
          </a:p>
        </p:txBody>
      </p:sp>
      <p:sp>
        <p:nvSpPr>
          <p:cNvPr id="82989" name="Text Box 45">
            <a:extLst>
              <a:ext uri="{FF2B5EF4-FFF2-40B4-BE49-F238E27FC236}">
                <a16:creationId xmlns:a16="http://schemas.microsoft.com/office/drawing/2014/main" id="{AB0C8950-8032-6942-A50F-90E3CEE02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133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bg2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82990" name="Text Box 46">
            <a:extLst>
              <a:ext uri="{FF2B5EF4-FFF2-40B4-BE49-F238E27FC236}">
                <a16:creationId xmlns:a16="http://schemas.microsoft.com/office/drawing/2014/main" id="{E97AF336-19F1-444A-9EAB-1101D650D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33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bg2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82991" name="Text Box 47">
            <a:extLst>
              <a:ext uri="{FF2B5EF4-FFF2-40B4-BE49-F238E27FC236}">
                <a16:creationId xmlns:a16="http://schemas.microsoft.com/office/drawing/2014/main" id="{544EB9E5-80CB-A34F-B7FC-759E22000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438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bg2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82992" name="Text Box 48">
            <a:extLst>
              <a:ext uri="{FF2B5EF4-FFF2-40B4-BE49-F238E27FC236}">
                <a16:creationId xmlns:a16="http://schemas.microsoft.com/office/drawing/2014/main" id="{0A0812A3-D2AC-5442-BDA1-B1936D115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267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bg2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82993" name="Text Box 49">
            <a:extLst>
              <a:ext uri="{FF2B5EF4-FFF2-40B4-BE49-F238E27FC236}">
                <a16:creationId xmlns:a16="http://schemas.microsoft.com/office/drawing/2014/main" id="{FEC5769F-CAF0-5441-93B2-6821265907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800600"/>
            <a:ext cx="76962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Arial" panose="020B0604020202020204" pitchFamily="34" charset="0"/>
              </a:rPr>
              <a:t>Theorem</a:t>
            </a:r>
            <a:r>
              <a:rPr lang="en-US" altLang="en-US" b="1">
                <a:latin typeface="Arial" panose="020B0604020202020204" pitchFamily="34" charset="0"/>
              </a:rPr>
              <a:t>.  An undirected graph has an eulerian cycle if and only if </a:t>
            </a:r>
            <a:br>
              <a:rPr lang="en-US" altLang="en-US" b="1">
                <a:latin typeface="Arial" panose="020B0604020202020204" pitchFamily="34" charset="0"/>
              </a:rPr>
            </a:br>
            <a:r>
              <a:rPr lang="en-US" altLang="en-US" b="1">
                <a:latin typeface="Arial" panose="020B0604020202020204" pitchFamily="34" charset="0"/>
              </a:rPr>
              <a:t>    (1) every node degree is even and </a:t>
            </a:r>
            <a:br>
              <a:rPr lang="en-US" altLang="en-US" b="1">
                <a:latin typeface="Arial" panose="020B0604020202020204" pitchFamily="34" charset="0"/>
              </a:rPr>
            </a:br>
            <a:r>
              <a:rPr lang="en-US" altLang="en-US" b="1">
                <a:latin typeface="Arial" panose="020B0604020202020204" pitchFamily="34" charset="0"/>
              </a:rPr>
              <a:t>    (2) the graph is connected (that is, there is a path  </a:t>
            </a:r>
            <a:br>
              <a:rPr lang="en-US" altLang="en-US" b="1">
                <a:latin typeface="Arial" panose="020B0604020202020204" pitchFamily="34" charset="0"/>
              </a:rPr>
            </a:br>
            <a:r>
              <a:rPr lang="en-US" altLang="en-US" b="1">
                <a:latin typeface="Arial" panose="020B0604020202020204" pitchFamily="34" charset="0"/>
              </a:rPr>
              <a:t>          from each node to each other node).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2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2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2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2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29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2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88" grpId="0" animBg="1" autoUpdateAnimBg="0"/>
      <p:bldP spid="82989" grpId="0" build="p" autoUpdateAnimBg="0"/>
      <p:bldP spid="82990" grpId="0" build="p" autoUpdateAnimBg="0"/>
      <p:bldP spid="82991" grpId="0" build="p" autoUpdateAnimBg="0"/>
      <p:bldP spid="82992" grpId="0" build="p" autoUpdateAnimBg="0"/>
      <p:bldP spid="8299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DF6B65B-6E1E-2640-BF11-2EF9D408ED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170862" cy="765175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Terminology of Graphs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78C59A76-DA68-7340-B7C7-45935C005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 graph (or network) consists of </a:t>
            </a:r>
          </a:p>
          <a:p>
            <a:pPr lvl="1" eaLnBrk="1" hangingPunct="1"/>
            <a:r>
              <a:rPr lang="en-US" altLang="en-US" sz="3200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ea typeface="ＭＳ Ｐゴシック" panose="020B0600070205080204" pitchFamily="34" charset="-128"/>
              </a:rPr>
              <a:t>a set of points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 a set of lines connecting certain pairs of the points.</a:t>
            </a:r>
          </a:p>
          <a:p>
            <a:pPr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The points are called 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nodes</a:t>
            </a:r>
            <a:r>
              <a:rPr lang="en-US" altLang="en-US">
                <a:ea typeface="ＭＳ Ｐゴシック" panose="020B0600070205080204" pitchFamily="34" charset="-128"/>
              </a:rPr>
              <a:t> (or 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vertices</a:t>
            </a:r>
            <a:r>
              <a:rPr lang="en-US" altLang="en-US">
                <a:ea typeface="ＭＳ Ｐゴシック" panose="020B0600070205080204" pitchFamily="34" charset="-128"/>
              </a:rPr>
              <a:t>).</a:t>
            </a:r>
          </a:p>
          <a:p>
            <a:pPr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The lines are called 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arcs</a:t>
            </a:r>
            <a:r>
              <a:rPr lang="en-US" altLang="en-US">
                <a:ea typeface="ＭＳ Ｐゴシック" panose="020B0600070205080204" pitchFamily="34" charset="-128"/>
              </a:rPr>
              <a:t> (or 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edges</a:t>
            </a:r>
            <a:r>
              <a:rPr lang="en-US" altLang="en-US">
                <a:ea typeface="ＭＳ Ｐゴシック" panose="020B0600070205080204" pitchFamily="34" charset="-128"/>
              </a:rPr>
              <a:t> or 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links</a:t>
            </a:r>
            <a:r>
              <a:rPr lang="en-US" altLang="en-US">
                <a:ea typeface="ＭＳ Ｐゴシック" panose="020B0600070205080204" pitchFamily="34" charset="-128"/>
              </a:rPr>
              <a:t>).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Example:</a:t>
            </a:r>
          </a:p>
          <a:p>
            <a:pPr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 sz="3200">
              <a:ea typeface="ＭＳ Ｐゴシック" panose="020B0600070205080204" pitchFamily="34" charset="-128"/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0C272AE1-5596-514C-B45A-D0487723ED1B}"/>
              </a:ext>
            </a:extLst>
          </p:cNvPr>
          <p:cNvGrpSpPr>
            <a:grpSpLocks/>
          </p:cNvGrpSpPr>
          <p:nvPr/>
        </p:nvGrpSpPr>
        <p:grpSpPr bwMode="auto">
          <a:xfrm>
            <a:off x="2771775" y="4292600"/>
            <a:ext cx="3744913" cy="1765300"/>
            <a:chOff x="226" y="2908"/>
            <a:chExt cx="2359" cy="1112"/>
          </a:xfrm>
        </p:grpSpPr>
        <p:sp>
          <p:nvSpPr>
            <p:cNvPr id="15365" name="Line 5">
              <a:extLst>
                <a:ext uri="{FF2B5EF4-FFF2-40B4-BE49-F238E27FC236}">
                  <a16:creationId xmlns:a16="http://schemas.microsoft.com/office/drawing/2014/main" id="{13B495FD-B7D6-9241-B58D-94370C80B0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1" y="3090"/>
              <a:ext cx="408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6" name="Line 6">
              <a:extLst>
                <a:ext uri="{FF2B5EF4-FFF2-40B4-BE49-F238E27FC236}">
                  <a16:creationId xmlns:a16="http://schemas.microsoft.com/office/drawing/2014/main" id="{D6619158-1296-874A-876D-9835B8F2BA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" y="3543"/>
              <a:ext cx="385" cy="2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" name="Line 7">
              <a:extLst>
                <a:ext uri="{FF2B5EF4-FFF2-40B4-BE49-F238E27FC236}">
                  <a16:creationId xmlns:a16="http://schemas.microsoft.com/office/drawing/2014/main" id="{CD52A733-12D0-7C4D-9012-F4264D8E2F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022"/>
              <a:ext cx="5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8" name="Line 8">
              <a:extLst>
                <a:ext uri="{FF2B5EF4-FFF2-40B4-BE49-F238E27FC236}">
                  <a16:creationId xmlns:a16="http://schemas.microsoft.com/office/drawing/2014/main" id="{27FA326E-B7C3-F542-B776-94B495AD73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" y="3906"/>
              <a:ext cx="6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9" name="Line 9">
              <a:extLst>
                <a:ext uri="{FF2B5EF4-FFF2-40B4-BE49-F238E27FC236}">
                  <a16:creationId xmlns:a16="http://schemas.microsoft.com/office/drawing/2014/main" id="{291F6C97-8AA4-E743-9E0E-22F2ECE90B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0" y="3135"/>
              <a:ext cx="0" cy="6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0" name="Line 10">
              <a:extLst>
                <a:ext uri="{FF2B5EF4-FFF2-40B4-BE49-F238E27FC236}">
                  <a16:creationId xmlns:a16="http://schemas.microsoft.com/office/drawing/2014/main" id="{F093A6A0-D616-364F-A246-6FBF9D1569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4" y="3158"/>
              <a:ext cx="0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Line 11">
              <a:extLst>
                <a:ext uri="{FF2B5EF4-FFF2-40B4-BE49-F238E27FC236}">
                  <a16:creationId xmlns:a16="http://schemas.microsoft.com/office/drawing/2014/main" id="{A84C8921-F5E0-8A43-A021-4653CE9AF1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3090"/>
              <a:ext cx="726" cy="7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2" name="Line 12">
              <a:extLst>
                <a:ext uri="{FF2B5EF4-FFF2-40B4-BE49-F238E27FC236}">
                  <a16:creationId xmlns:a16="http://schemas.microsoft.com/office/drawing/2014/main" id="{2672090A-A90F-F541-AE03-44A2FE21F1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8" y="3135"/>
              <a:ext cx="725" cy="7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373" name="Group 13">
              <a:extLst>
                <a:ext uri="{FF2B5EF4-FFF2-40B4-BE49-F238E27FC236}">
                  <a16:creationId xmlns:a16="http://schemas.microsoft.com/office/drawing/2014/main" id="{A2184141-B169-1E49-BB03-A1D8BD7C78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" y="2908"/>
              <a:ext cx="2359" cy="1112"/>
              <a:chOff x="226" y="2908"/>
              <a:chExt cx="2359" cy="1112"/>
            </a:xfrm>
          </p:grpSpPr>
          <p:sp>
            <p:nvSpPr>
              <p:cNvPr id="15374" name="Oval 14">
                <a:extLst>
                  <a:ext uri="{FF2B5EF4-FFF2-40B4-BE49-F238E27FC236}">
                    <a16:creationId xmlns:a16="http://schemas.microsoft.com/office/drawing/2014/main" id="{B9B3F3F7-C4F6-6342-AB7F-08465257B1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" y="3317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375" name="Oval 15">
                <a:extLst>
                  <a:ext uri="{FF2B5EF4-FFF2-40B4-BE49-F238E27FC236}">
                    <a16:creationId xmlns:a16="http://schemas.microsoft.com/office/drawing/2014/main" id="{E1BE7593-EBB9-6C47-A3CB-A754A44489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908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376" name="Oval 16">
                <a:extLst>
                  <a:ext uri="{FF2B5EF4-FFF2-40B4-BE49-F238E27FC236}">
                    <a16:creationId xmlns:a16="http://schemas.microsoft.com/office/drawing/2014/main" id="{B498E127-1498-E947-8990-BC523CAC0A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793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377" name="Oval 17">
                <a:extLst>
                  <a:ext uri="{FF2B5EF4-FFF2-40B4-BE49-F238E27FC236}">
                    <a16:creationId xmlns:a16="http://schemas.microsoft.com/office/drawing/2014/main" id="{9832B97C-1F34-8C4A-9310-D60D1421AB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8" y="2931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378" name="Oval 18">
                <a:extLst>
                  <a:ext uri="{FF2B5EF4-FFF2-40B4-BE49-F238E27FC236}">
                    <a16:creationId xmlns:a16="http://schemas.microsoft.com/office/drawing/2014/main" id="{2005A089-3E36-F243-B2DD-897FA0FDAD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1" y="3770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379" name="Text Box 19">
                <a:extLst>
                  <a:ext uri="{FF2B5EF4-FFF2-40B4-BE49-F238E27FC236}">
                    <a16:creationId xmlns:a16="http://schemas.microsoft.com/office/drawing/2014/main" id="{BEC10697-A008-F948-A741-7705ED3CE4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8" y="3090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2E34E36E-9EB6-E346-99A4-87CB2D8254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66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  <a:ea typeface="+mj-ea"/>
                <a:cs typeface="+mj-cs"/>
              </a:rPr>
              <a:t>Graphs in our daily lives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F4335613-F454-9B44-AA9E-054004BE48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449388"/>
            <a:ext cx="9144000" cy="4951412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Transportation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Telephone 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Computer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Internet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Social networks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Electrical (power)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Pipelines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Molecular structures in biochemistry</a:t>
            </a: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BEDBB0A5-FBB9-5246-87E4-03936C40C9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170862" cy="728663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Terminology of Graphs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AB82985D-496D-CD44-A7AE-2D103D5E53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73125"/>
            <a:ext cx="9144000" cy="5984875"/>
          </a:xfrm>
        </p:spPr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Each edge is associated with a set of two nodes, called its </a:t>
            </a:r>
            <a:r>
              <a:rPr lang="en-US" altLang="en-US" sz="2400" b="1">
                <a:solidFill>
                  <a:schemeClr val="accent2"/>
                </a:solidFill>
                <a:ea typeface="ＭＳ Ｐゴシック" panose="020B0600070205080204" pitchFamily="34" charset="-128"/>
              </a:rPr>
              <a:t>endpoints</a:t>
            </a:r>
            <a:r>
              <a:rPr lang="en-US" altLang="en-US" sz="2400">
                <a:ea typeface="ＭＳ Ｐゴシック" panose="020B0600070205080204" pitchFamily="34" charset="-128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	</a:t>
            </a:r>
            <a:r>
              <a:rPr lang="en-US" altLang="en-US" sz="2400" i="1">
                <a:ea typeface="ＭＳ Ｐゴシック" panose="020B0600070205080204" pitchFamily="34" charset="-128"/>
              </a:rPr>
              <a:t>Ex:</a:t>
            </a:r>
            <a:r>
              <a:rPr lang="en-US" altLang="en-US" sz="2400">
                <a:ea typeface="ＭＳ Ｐゴシック" panose="020B0600070205080204" pitchFamily="34" charset="-128"/>
              </a:rPr>
              <a:t>  </a:t>
            </a:r>
            <a:r>
              <a:rPr lang="en-US" altLang="en-US" sz="2400" b="1">
                <a:solidFill>
                  <a:schemeClr val="accent2"/>
                </a:solidFill>
                <a:ea typeface="ＭＳ Ｐゴシック" panose="020B0600070205080204" pitchFamily="34" charset="-128"/>
              </a:rPr>
              <a:t>a</a:t>
            </a:r>
            <a:r>
              <a:rPr lang="en-US" altLang="en-US" sz="2400">
                <a:ea typeface="ＭＳ Ｐゴシック" panose="020B0600070205080204" pitchFamily="34" charset="-128"/>
              </a:rPr>
              <a:t> and </a:t>
            </a:r>
            <a:r>
              <a:rPr lang="en-US" altLang="en-US" sz="2400" b="1">
                <a:solidFill>
                  <a:schemeClr val="accent2"/>
                </a:solidFill>
                <a:ea typeface="ＭＳ Ｐゴシック" panose="020B0600070205080204" pitchFamily="34" charset="-128"/>
              </a:rPr>
              <a:t>b</a:t>
            </a:r>
            <a:r>
              <a:rPr lang="en-US" altLang="en-US" sz="2400">
                <a:ea typeface="ＭＳ Ｐゴシック" panose="020B0600070205080204" pitchFamily="34" charset="-128"/>
              </a:rPr>
              <a:t> are the two endpoints of edge </a:t>
            </a:r>
            <a:r>
              <a:rPr lang="en-US" altLang="en-US" sz="2400" b="1">
                <a:solidFill>
                  <a:schemeClr val="accent2"/>
                </a:solidFill>
                <a:ea typeface="ＭＳ Ｐゴシック" panose="020B0600070205080204" pitchFamily="34" charset="-128"/>
              </a:rPr>
              <a:t>e</a:t>
            </a:r>
          </a:p>
          <a:p>
            <a:pPr eaLnBrk="1" hangingPunct="1">
              <a:buFontTx/>
              <a:buNone/>
            </a:pPr>
            <a:endParaRPr lang="en-US" altLang="en-US" sz="2400" b="1">
              <a:solidFill>
                <a:schemeClr val="accent2"/>
              </a:solidFill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An edge is said to </a:t>
            </a:r>
            <a:r>
              <a:rPr lang="en-US" altLang="en-US" sz="2400" b="1">
                <a:solidFill>
                  <a:schemeClr val="accent2"/>
                </a:solidFill>
                <a:ea typeface="ＭＳ Ｐゴシック" panose="020B0600070205080204" pitchFamily="34" charset="-128"/>
              </a:rPr>
              <a:t>connect</a:t>
            </a:r>
            <a:r>
              <a:rPr lang="en-US" altLang="en-US" sz="2400">
                <a:ea typeface="ＭＳ Ｐゴシック" panose="020B0600070205080204" pitchFamily="34" charset="-128"/>
              </a:rPr>
              <a:t> its endpoints.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	</a:t>
            </a:r>
            <a:r>
              <a:rPr lang="en-US" altLang="en-US" sz="2400" i="1">
                <a:ea typeface="ＭＳ Ｐゴシック" panose="020B0600070205080204" pitchFamily="34" charset="-128"/>
              </a:rPr>
              <a:t>Ex:</a:t>
            </a:r>
            <a:r>
              <a:rPr lang="en-US" altLang="en-US" sz="2400">
                <a:ea typeface="ＭＳ Ｐゴシック" panose="020B0600070205080204" pitchFamily="34" charset="-128"/>
              </a:rPr>
              <a:t>  Edge </a:t>
            </a:r>
            <a:r>
              <a:rPr lang="en-US" altLang="en-US" sz="2400" b="1">
                <a:solidFill>
                  <a:schemeClr val="accent2"/>
                </a:solidFill>
                <a:ea typeface="ＭＳ Ｐゴシック" panose="020B0600070205080204" pitchFamily="34" charset="-128"/>
              </a:rPr>
              <a:t>e</a:t>
            </a:r>
            <a:r>
              <a:rPr lang="en-US" altLang="en-US" sz="2400">
                <a:ea typeface="ＭＳ Ｐゴシック" panose="020B0600070205080204" pitchFamily="34" charset="-128"/>
              </a:rPr>
              <a:t> connects nodes </a:t>
            </a:r>
            <a:r>
              <a:rPr lang="en-US" altLang="en-US" sz="2400" b="1">
                <a:solidFill>
                  <a:schemeClr val="accent2"/>
                </a:solidFill>
                <a:ea typeface="ＭＳ Ｐゴシック" panose="020B0600070205080204" pitchFamily="34" charset="-128"/>
              </a:rPr>
              <a:t>a</a:t>
            </a:r>
            <a:r>
              <a:rPr lang="en-US" altLang="en-US" sz="2400">
                <a:ea typeface="ＭＳ Ｐゴシック" panose="020B0600070205080204" pitchFamily="34" charset="-128"/>
              </a:rPr>
              <a:t> and </a:t>
            </a:r>
            <a:r>
              <a:rPr lang="en-US" altLang="en-US" sz="2400" b="1">
                <a:solidFill>
                  <a:schemeClr val="accent2"/>
                </a:solidFill>
                <a:ea typeface="ＭＳ Ｐゴシック" panose="020B0600070205080204" pitchFamily="34" charset="-128"/>
              </a:rPr>
              <a:t>b</a:t>
            </a:r>
            <a:r>
              <a:rPr lang="en-US" altLang="en-US" sz="2400">
                <a:ea typeface="ＭＳ Ｐゴシック" panose="020B0600070205080204" pitchFamily="34" charset="-128"/>
              </a:rPr>
              <a:t>.</a:t>
            </a:r>
          </a:p>
          <a:p>
            <a:pPr eaLnBrk="1" hangingPunct="1">
              <a:buFontTx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Two nodes that are connected by an edge are called </a:t>
            </a:r>
            <a:r>
              <a:rPr lang="en-US" altLang="en-US" sz="2400" b="1">
                <a:solidFill>
                  <a:schemeClr val="accent2"/>
                </a:solidFill>
                <a:ea typeface="ＭＳ Ｐゴシック" panose="020B0600070205080204" pitchFamily="34" charset="-128"/>
              </a:rPr>
              <a:t>adjacent</a:t>
            </a:r>
            <a:r>
              <a:rPr lang="en-US" altLang="en-US" sz="2400">
                <a:ea typeface="ＭＳ Ｐゴシック" panose="020B0600070205080204" pitchFamily="34" charset="-128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	</a:t>
            </a:r>
            <a:r>
              <a:rPr lang="en-US" altLang="en-US" sz="2400" i="1">
                <a:ea typeface="ＭＳ Ｐゴシック" panose="020B0600070205080204" pitchFamily="34" charset="-128"/>
              </a:rPr>
              <a:t>Ex:</a:t>
            </a:r>
            <a:r>
              <a:rPr lang="en-US" altLang="en-US" sz="2400">
                <a:ea typeface="ＭＳ Ｐゴシック" panose="020B0600070205080204" pitchFamily="34" charset="-128"/>
              </a:rPr>
              <a:t>  Nodes </a:t>
            </a:r>
            <a:r>
              <a:rPr lang="en-US" altLang="en-US" sz="2400" b="1">
                <a:solidFill>
                  <a:schemeClr val="accent2"/>
                </a:solidFill>
                <a:ea typeface="ＭＳ Ｐゴシック" panose="020B0600070205080204" pitchFamily="34" charset="-128"/>
              </a:rPr>
              <a:t>a</a:t>
            </a:r>
            <a:r>
              <a:rPr lang="en-US" altLang="en-US" sz="2400">
                <a:ea typeface="ＭＳ Ｐゴシック" panose="020B0600070205080204" pitchFamily="34" charset="-128"/>
              </a:rPr>
              <a:t> and </a:t>
            </a:r>
            <a:r>
              <a:rPr lang="en-US" altLang="en-US" sz="2400" b="1">
                <a:solidFill>
                  <a:schemeClr val="accent2"/>
                </a:solidFill>
                <a:ea typeface="ＭＳ Ｐゴシック" panose="020B0600070205080204" pitchFamily="34" charset="-128"/>
              </a:rPr>
              <a:t>b </a:t>
            </a:r>
            <a:r>
              <a:rPr lang="en-US" altLang="en-US" sz="2400">
                <a:ea typeface="ＭＳ Ｐゴシック" panose="020B0600070205080204" pitchFamily="34" charset="-128"/>
              </a:rPr>
              <a:t>are adjacent.  </a:t>
            </a:r>
          </a:p>
        </p:txBody>
      </p:sp>
      <p:grpSp>
        <p:nvGrpSpPr>
          <p:cNvPr id="2" name="Group 40">
            <a:extLst>
              <a:ext uri="{FF2B5EF4-FFF2-40B4-BE49-F238E27FC236}">
                <a16:creationId xmlns:a16="http://schemas.microsoft.com/office/drawing/2014/main" id="{9DD86C69-BDD2-FB4E-91CC-A6CA6AA890FD}"/>
              </a:ext>
            </a:extLst>
          </p:cNvPr>
          <p:cNvGrpSpPr>
            <a:grpSpLocks/>
          </p:cNvGrpSpPr>
          <p:nvPr/>
        </p:nvGrpSpPr>
        <p:grpSpPr bwMode="auto">
          <a:xfrm>
            <a:off x="3455988" y="5157788"/>
            <a:ext cx="2052637" cy="1177925"/>
            <a:chOff x="1973" y="3181"/>
            <a:chExt cx="1293" cy="742"/>
          </a:xfrm>
        </p:grpSpPr>
        <p:grpSp>
          <p:nvGrpSpPr>
            <p:cNvPr id="17413" name="Group 37">
              <a:extLst>
                <a:ext uri="{FF2B5EF4-FFF2-40B4-BE49-F238E27FC236}">
                  <a16:creationId xmlns:a16="http://schemas.microsoft.com/office/drawing/2014/main" id="{7DA38DE8-E066-E244-AF16-676A838C5D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73" y="3181"/>
              <a:ext cx="1293" cy="742"/>
              <a:chOff x="1542" y="2160"/>
              <a:chExt cx="1293" cy="742"/>
            </a:xfrm>
          </p:grpSpPr>
          <p:sp>
            <p:nvSpPr>
              <p:cNvPr id="17416" name="Oval 18">
                <a:extLst>
                  <a:ext uri="{FF2B5EF4-FFF2-40B4-BE49-F238E27FC236}">
                    <a16:creationId xmlns:a16="http://schemas.microsoft.com/office/drawing/2014/main" id="{1872B412-6ED8-284B-84B5-C05C5B4A3D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2" y="2183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17" name="Oval 19">
                <a:extLst>
                  <a:ext uri="{FF2B5EF4-FFF2-40B4-BE49-F238E27FC236}">
                    <a16:creationId xmlns:a16="http://schemas.microsoft.com/office/drawing/2014/main" id="{25536AED-F971-BF48-8541-BE940522C9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1" y="2636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18" name="Oval 20">
                <a:extLst>
                  <a:ext uri="{FF2B5EF4-FFF2-40B4-BE49-F238E27FC236}">
                    <a16:creationId xmlns:a16="http://schemas.microsoft.com/office/drawing/2014/main" id="{BC9F4369-5862-984E-B3E7-0CA6D14925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5" y="2251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19" name="Line 26">
                <a:extLst>
                  <a:ext uri="{FF2B5EF4-FFF2-40B4-BE49-F238E27FC236}">
                    <a16:creationId xmlns:a16="http://schemas.microsoft.com/office/drawing/2014/main" id="{D0992AB7-6E38-A047-AFDF-FA5CCACCA7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69" y="2387"/>
                <a:ext cx="295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0" name="Line 27">
                <a:extLst>
                  <a:ext uri="{FF2B5EF4-FFF2-40B4-BE49-F238E27FC236}">
                    <a16:creationId xmlns:a16="http://schemas.microsoft.com/office/drawing/2014/main" id="{E32919DF-F625-BD44-BD80-84564B1CFC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90" y="2387"/>
                <a:ext cx="295" cy="2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1" name="Text Box 28">
                <a:extLst>
                  <a:ext uri="{FF2B5EF4-FFF2-40B4-BE49-F238E27FC236}">
                    <a16:creationId xmlns:a16="http://schemas.microsoft.com/office/drawing/2014/main" id="{0FC4EB26-553D-D54A-AED7-926898AD96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42" y="2160"/>
                <a:ext cx="22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/>
                  <a:t>a</a:t>
                </a:r>
              </a:p>
            </p:txBody>
          </p:sp>
          <p:sp>
            <p:nvSpPr>
              <p:cNvPr id="17422" name="Text Box 31">
                <a:extLst>
                  <a:ext uri="{FF2B5EF4-FFF2-40B4-BE49-F238E27FC236}">
                    <a16:creationId xmlns:a16="http://schemas.microsoft.com/office/drawing/2014/main" id="{5FABAC6C-CD69-B942-8D88-B47E7C2842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64" y="2614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/>
                  <a:t>b</a:t>
                </a:r>
              </a:p>
            </p:txBody>
          </p:sp>
          <p:sp>
            <p:nvSpPr>
              <p:cNvPr id="17423" name="Text Box 36">
                <a:extLst>
                  <a:ext uri="{FF2B5EF4-FFF2-40B4-BE49-F238E27FC236}">
                    <a16:creationId xmlns:a16="http://schemas.microsoft.com/office/drawing/2014/main" id="{917704FE-2C46-FF42-9123-E9AFB6CF7E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08" y="2205"/>
                <a:ext cx="18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/>
                  <a:t>c</a:t>
                </a:r>
              </a:p>
            </p:txBody>
          </p:sp>
        </p:grpSp>
        <p:sp>
          <p:nvSpPr>
            <p:cNvPr id="17414" name="Text Box 38">
              <a:extLst>
                <a:ext uri="{FF2B5EF4-FFF2-40B4-BE49-F238E27FC236}">
                  <a16:creationId xmlns:a16="http://schemas.microsoft.com/office/drawing/2014/main" id="{B4664AA2-2C83-FC4F-924C-BBD44BFD6E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271"/>
              <a:ext cx="18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  <p:sp>
          <p:nvSpPr>
            <p:cNvPr id="17415" name="Text Box 39">
              <a:extLst>
                <a:ext uri="{FF2B5EF4-FFF2-40B4-BE49-F238E27FC236}">
                  <a16:creationId xmlns:a16="http://schemas.microsoft.com/office/drawing/2014/main" id="{BDC309DC-0807-E742-A06B-DC76A1E641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9" y="3317"/>
              <a:ext cx="18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C94C767-F444-6746-B0D2-CFCFDF6FAD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170862" cy="728663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Terminology of Graphs: Paths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159F0CD6-1086-7B44-A719-3CF92E02BE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00100"/>
            <a:ext cx="9144000" cy="6057900"/>
          </a:xfrm>
        </p:spPr>
        <p:txBody>
          <a:bodyPr/>
          <a:lstStyle/>
          <a:p>
            <a:pPr eaLnBrk="1" hangingPunct="1"/>
            <a:endParaRPr lang="en-US" altLang="en-US" sz="240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 </a:t>
            </a:r>
            <a:r>
              <a:rPr lang="en-US" altLang="en-US" b="1" i="1">
                <a:solidFill>
                  <a:schemeClr val="accent2"/>
                </a:solidFill>
                <a:ea typeface="ＭＳ Ｐゴシック" panose="020B0600070205080204" pitchFamily="34" charset="-128"/>
              </a:rPr>
              <a:t>path</a:t>
            </a:r>
            <a:r>
              <a:rPr lang="en-US" altLang="en-US">
                <a:ea typeface="ＭＳ Ｐゴシック" panose="020B0600070205080204" pitchFamily="34" charset="-128"/>
              </a:rPr>
              <a:t> between two nodes is a </a:t>
            </a:r>
            <a:r>
              <a:rPr lang="en-US" altLang="en-US" i="1">
                <a:ea typeface="ＭＳ Ｐゴシック" panose="020B0600070205080204" pitchFamily="34" charset="-128"/>
              </a:rPr>
              <a:t>sequence of distinct nodes and edges</a:t>
            </a:r>
            <a:r>
              <a:rPr lang="en-US" altLang="en-US">
                <a:ea typeface="ＭＳ Ｐゴシック" panose="020B0600070205080204" pitchFamily="34" charset="-128"/>
              </a:rPr>
              <a:t> connecting these nodes.</a:t>
            </a:r>
          </a:p>
          <a:p>
            <a:pPr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</a:t>
            </a:r>
            <a:r>
              <a:rPr lang="en-US" altLang="en-US" i="1">
                <a:ea typeface="ＭＳ Ｐゴシック" panose="020B0600070205080204" pitchFamily="34" charset="-128"/>
              </a:rPr>
              <a:t>Example</a:t>
            </a:r>
            <a:r>
              <a:rPr lang="en-US" altLang="en-US">
                <a:ea typeface="ＭＳ Ｐゴシック" panose="020B0600070205080204" pitchFamily="34" charset="-128"/>
              </a:rPr>
              <a:t>:</a:t>
            </a:r>
          </a:p>
          <a:p>
            <a:pPr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b="1" i="1">
                <a:solidFill>
                  <a:srgbClr val="FF0000"/>
                </a:solidFill>
                <a:ea typeface="ＭＳ Ｐゴシック" panose="020B0600070205080204" pitchFamily="34" charset="-128"/>
              </a:rPr>
              <a:t>Walks</a:t>
            </a:r>
            <a:r>
              <a:rPr lang="en-US" altLang="en-US" b="1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ea typeface="ＭＳ Ｐゴシック" panose="020B0600070205080204" pitchFamily="34" charset="-128"/>
              </a:rPr>
              <a:t>are paths that can repeat nodes and arcs.</a:t>
            </a: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75780" name="Oval 4">
            <a:extLst>
              <a:ext uri="{FF2B5EF4-FFF2-40B4-BE49-F238E27FC236}">
                <a16:creationId xmlns:a16="http://schemas.microsoft.com/office/drawing/2014/main" id="{5CAA5FFB-2778-EE4A-8E28-1A0916C45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7563" y="3321050"/>
            <a:ext cx="396875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5781" name="Oval 5">
            <a:extLst>
              <a:ext uri="{FF2B5EF4-FFF2-40B4-BE49-F238E27FC236}">
                <a16:creationId xmlns:a16="http://schemas.microsoft.com/office/drawing/2014/main" id="{D4216450-AC93-8B4A-83D3-BA1FD1035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25" y="2997200"/>
            <a:ext cx="396875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5782" name="Oval 6">
            <a:extLst>
              <a:ext uri="{FF2B5EF4-FFF2-40B4-BE49-F238E27FC236}">
                <a16:creationId xmlns:a16="http://schemas.microsoft.com/office/drawing/2014/main" id="{70A89755-48CE-DE4B-9301-6583CB4F6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3860800"/>
            <a:ext cx="396875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5783" name="Oval 7">
            <a:extLst>
              <a:ext uri="{FF2B5EF4-FFF2-40B4-BE49-F238E27FC236}">
                <a16:creationId xmlns:a16="http://schemas.microsoft.com/office/drawing/2014/main" id="{5307B367-8793-7C45-926D-12E1EA72BA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8013" y="3284538"/>
            <a:ext cx="396875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5784" name="Oval 8">
            <a:extLst>
              <a:ext uri="{FF2B5EF4-FFF2-40B4-BE49-F238E27FC236}">
                <a16:creationId xmlns:a16="http://schemas.microsoft.com/office/drawing/2014/main" id="{0AE50F0B-5CD1-7D45-93E9-14EFE1DF9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0538" y="3716338"/>
            <a:ext cx="396875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5785" name="Line 9">
            <a:extLst>
              <a:ext uri="{FF2B5EF4-FFF2-40B4-BE49-F238E27FC236}">
                <a16:creationId xmlns:a16="http://schemas.microsoft.com/office/drawing/2014/main" id="{883D259C-F95D-E04F-A726-CF86FD522B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84438" y="3213100"/>
            <a:ext cx="1042987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6" name="Line 10">
            <a:extLst>
              <a:ext uri="{FF2B5EF4-FFF2-40B4-BE49-F238E27FC236}">
                <a16:creationId xmlns:a16="http://schemas.microsoft.com/office/drawing/2014/main" id="{722CA83F-EFEB-6F48-A222-60DC622AF81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7788" y="3284538"/>
            <a:ext cx="64770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7" name="Line 11">
            <a:extLst>
              <a:ext uri="{FF2B5EF4-FFF2-40B4-BE49-F238E27FC236}">
                <a16:creationId xmlns:a16="http://schemas.microsoft.com/office/drawing/2014/main" id="{B07E1D0F-45A1-F541-A95E-BF268C2D43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87900" y="3500438"/>
            <a:ext cx="936625" cy="468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8" name="Line 12">
            <a:extLst>
              <a:ext uri="{FF2B5EF4-FFF2-40B4-BE49-F238E27FC236}">
                <a16:creationId xmlns:a16="http://schemas.microsoft.com/office/drawing/2014/main" id="{A6898FF8-6EE6-CD43-9BCB-C32CCE8DE7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3573463"/>
            <a:ext cx="755650" cy="250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9" name="Text Box 13">
            <a:extLst>
              <a:ext uri="{FF2B5EF4-FFF2-40B4-BE49-F238E27FC236}">
                <a16:creationId xmlns:a16="http://schemas.microsoft.com/office/drawing/2014/main" id="{956F4F6F-FDA4-AE45-956B-3ED8D2C89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3249613"/>
            <a:ext cx="358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</a:t>
            </a:r>
          </a:p>
        </p:txBody>
      </p:sp>
      <p:sp>
        <p:nvSpPr>
          <p:cNvPr id="75790" name="Text Box 14">
            <a:extLst>
              <a:ext uri="{FF2B5EF4-FFF2-40B4-BE49-F238E27FC236}">
                <a16:creationId xmlns:a16="http://schemas.microsoft.com/office/drawing/2014/main" id="{7B7D1965-A4FB-1B47-8B62-A88EE5CCF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3681413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  <p:bldP spid="75780" grpId="0" animBg="1"/>
      <p:bldP spid="75781" grpId="0" animBg="1"/>
      <p:bldP spid="75782" grpId="0" animBg="1"/>
      <p:bldP spid="75783" grpId="0" animBg="1"/>
      <p:bldP spid="75784" grpId="0" animBg="1"/>
      <p:bldP spid="75789" grpId="0"/>
      <p:bldP spid="757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9D765A7-7199-1942-9170-848E6A1426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700" y="26035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A little history: </a:t>
            </a:r>
            <a:b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</a:br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the Bridges of Koenigsberg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1193C47-CDAB-654F-878C-1683A031F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“Graph Theory” began in 1736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Leonhard E</a:t>
            </a:r>
            <a:r>
              <a:rPr lang="en-US" altLang="en-US">
                <a:ea typeface="ＭＳ Ｐゴシック" panose="020B0600070205080204" pitchFamily="34" charset="-128"/>
                <a:cs typeface="Arial" panose="020B0604020202020204" pitchFamily="34" charset="0"/>
              </a:rPr>
              <a:t>ü</a:t>
            </a:r>
            <a:r>
              <a:rPr lang="en-US" altLang="en-US">
                <a:ea typeface="ＭＳ Ｐゴシック" panose="020B0600070205080204" pitchFamily="34" charset="-128"/>
              </a:rPr>
              <a:t>ler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Visited Koenigsberg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People wondered whether it is possible to take a </a:t>
            </a:r>
            <a:r>
              <a:rPr lang="en-US" altLang="en-US" i="1">
                <a:ea typeface="ＭＳ Ｐゴシック" panose="020B0600070205080204" pitchFamily="34" charset="-128"/>
              </a:rPr>
              <a:t>walk</a:t>
            </a:r>
            <a:r>
              <a:rPr lang="en-US" altLang="en-US">
                <a:ea typeface="ＭＳ Ｐゴシック" panose="020B0600070205080204" pitchFamily="34" charset="-128"/>
              </a:rPr>
              <a:t>, end up where you started from, and cross each bridge in Koenigsberg exactly once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FCCCFF7-2241-6D43-8D42-E897D7579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458200" cy="838200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The Bridges of Koenigsberg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72B3A35-E51E-B04D-B047-F4F95C947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143000"/>
            <a:ext cx="6477000" cy="424338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EE5A2A16-C1DF-8540-A985-A5BC25708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1650" y="2593975"/>
            <a:ext cx="1785938" cy="1117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5" name="Text Box 5">
            <a:extLst>
              <a:ext uri="{FF2B5EF4-FFF2-40B4-BE49-F238E27FC236}">
                <a16:creationId xmlns:a16="http://schemas.microsoft.com/office/drawing/2014/main" id="{FBA85C75-5557-0B4B-BA66-3D6B0FC13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563" y="1219200"/>
            <a:ext cx="782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A</a:t>
            </a:r>
          </a:p>
        </p:txBody>
      </p:sp>
      <p:sp>
        <p:nvSpPr>
          <p:cNvPr id="20486" name="Text Box 6">
            <a:extLst>
              <a:ext uri="{FF2B5EF4-FFF2-40B4-BE49-F238E27FC236}">
                <a16:creationId xmlns:a16="http://schemas.microsoft.com/office/drawing/2014/main" id="{5B3FFF00-B07B-0540-A979-1948B9762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724400"/>
            <a:ext cx="782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D</a:t>
            </a:r>
          </a:p>
        </p:txBody>
      </p:sp>
      <p:sp>
        <p:nvSpPr>
          <p:cNvPr id="20487" name="Text Box 7">
            <a:extLst>
              <a:ext uri="{FF2B5EF4-FFF2-40B4-BE49-F238E27FC236}">
                <a16:creationId xmlns:a16="http://schemas.microsoft.com/office/drawing/2014/main" id="{6A4CBDE9-E6A5-DE4C-8346-DF0847E4A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2475" y="3152775"/>
            <a:ext cx="782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C</a:t>
            </a:r>
          </a:p>
        </p:txBody>
      </p:sp>
      <p:sp>
        <p:nvSpPr>
          <p:cNvPr id="20488" name="Freeform 8">
            <a:extLst>
              <a:ext uri="{FF2B5EF4-FFF2-40B4-BE49-F238E27FC236}">
                <a16:creationId xmlns:a16="http://schemas.microsoft.com/office/drawing/2014/main" id="{AD1D420C-E1E6-9F46-811A-0702D7FB58D5}"/>
              </a:ext>
            </a:extLst>
          </p:cNvPr>
          <p:cNvSpPr>
            <a:spLocks/>
          </p:cNvSpPr>
          <p:nvPr/>
        </p:nvSpPr>
        <p:spPr bwMode="auto">
          <a:xfrm>
            <a:off x="1143000" y="2147888"/>
            <a:ext cx="6477000" cy="2792412"/>
          </a:xfrm>
          <a:custGeom>
            <a:avLst/>
            <a:gdLst>
              <a:gd name="T0" fmla="*/ 0 w 2784"/>
              <a:gd name="T1" fmla="*/ 1340358 h 1200"/>
              <a:gd name="T2" fmla="*/ 1563414 w 2784"/>
              <a:gd name="T3" fmla="*/ 1340358 h 1200"/>
              <a:gd name="T4" fmla="*/ 1563414 w 2784"/>
              <a:gd name="T5" fmla="*/ 0 h 1200"/>
              <a:gd name="T6" fmla="*/ 6477000 w 2784"/>
              <a:gd name="T7" fmla="*/ 0 h 1200"/>
              <a:gd name="T8" fmla="*/ 6477000 w 2784"/>
              <a:gd name="T9" fmla="*/ 335089 h 1200"/>
              <a:gd name="T10" fmla="*/ 4020207 w 2784"/>
              <a:gd name="T11" fmla="*/ 335089 h 1200"/>
              <a:gd name="T12" fmla="*/ 4020207 w 2784"/>
              <a:gd name="T13" fmla="*/ 1563751 h 1200"/>
              <a:gd name="T14" fmla="*/ 4020207 w 2784"/>
              <a:gd name="T15" fmla="*/ 1898840 h 1200"/>
              <a:gd name="T16" fmla="*/ 4355224 w 2784"/>
              <a:gd name="T17" fmla="*/ 2345626 h 1200"/>
              <a:gd name="T18" fmla="*/ 4913586 w 2784"/>
              <a:gd name="T19" fmla="*/ 2457323 h 1200"/>
              <a:gd name="T20" fmla="*/ 5583621 w 2784"/>
              <a:gd name="T21" fmla="*/ 2457323 h 1200"/>
              <a:gd name="T22" fmla="*/ 6141983 w 2784"/>
              <a:gd name="T23" fmla="*/ 2010537 h 1200"/>
              <a:gd name="T24" fmla="*/ 6477000 w 2784"/>
              <a:gd name="T25" fmla="*/ 1898840 h 1200"/>
              <a:gd name="T26" fmla="*/ 6477000 w 2784"/>
              <a:gd name="T27" fmla="*/ 2345626 h 1200"/>
              <a:gd name="T28" fmla="*/ 5918638 w 2784"/>
              <a:gd name="T29" fmla="*/ 2680716 h 1200"/>
              <a:gd name="T30" fmla="*/ 5248603 w 2784"/>
              <a:gd name="T31" fmla="*/ 2792412 h 1200"/>
              <a:gd name="T32" fmla="*/ 4466897 w 2784"/>
              <a:gd name="T33" fmla="*/ 2680716 h 1200"/>
              <a:gd name="T34" fmla="*/ 3685190 w 2784"/>
              <a:gd name="T35" fmla="*/ 2122233 h 1200"/>
              <a:gd name="T36" fmla="*/ 3461845 w 2784"/>
              <a:gd name="T37" fmla="*/ 1675447 h 1200"/>
              <a:gd name="T38" fmla="*/ 0 w 2784"/>
              <a:gd name="T39" fmla="*/ 1675447 h 1200"/>
              <a:gd name="T40" fmla="*/ 0 w 2784"/>
              <a:gd name="T41" fmla="*/ 1340358 h 120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784"/>
              <a:gd name="T64" fmla="*/ 0 h 1200"/>
              <a:gd name="T65" fmla="*/ 2784 w 2784"/>
              <a:gd name="T66" fmla="*/ 1200 h 120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784" h="1200">
                <a:moveTo>
                  <a:pt x="0" y="576"/>
                </a:moveTo>
                <a:lnTo>
                  <a:pt x="672" y="576"/>
                </a:lnTo>
                <a:lnTo>
                  <a:pt x="672" y="0"/>
                </a:lnTo>
                <a:lnTo>
                  <a:pt x="2784" y="0"/>
                </a:lnTo>
                <a:lnTo>
                  <a:pt x="2784" y="144"/>
                </a:lnTo>
                <a:lnTo>
                  <a:pt x="1728" y="144"/>
                </a:lnTo>
                <a:lnTo>
                  <a:pt x="1728" y="672"/>
                </a:lnTo>
                <a:lnTo>
                  <a:pt x="1728" y="816"/>
                </a:lnTo>
                <a:lnTo>
                  <a:pt x="1872" y="1008"/>
                </a:lnTo>
                <a:lnTo>
                  <a:pt x="2112" y="1056"/>
                </a:lnTo>
                <a:lnTo>
                  <a:pt x="2400" y="1056"/>
                </a:lnTo>
                <a:lnTo>
                  <a:pt x="2640" y="864"/>
                </a:lnTo>
                <a:lnTo>
                  <a:pt x="2784" y="816"/>
                </a:lnTo>
                <a:lnTo>
                  <a:pt x="2784" y="1008"/>
                </a:lnTo>
                <a:lnTo>
                  <a:pt x="2544" y="1152"/>
                </a:lnTo>
                <a:lnTo>
                  <a:pt x="2256" y="1200"/>
                </a:lnTo>
                <a:lnTo>
                  <a:pt x="1920" y="1152"/>
                </a:lnTo>
                <a:lnTo>
                  <a:pt x="1584" y="912"/>
                </a:lnTo>
                <a:lnTo>
                  <a:pt x="1488" y="720"/>
                </a:lnTo>
                <a:lnTo>
                  <a:pt x="0" y="720"/>
                </a:lnTo>
                <a:lnTo>
                  <a:pt x="0" y="57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9" name="Rectangle 9">
            <a:extLst>
              <a:ext uri="{FF2B5EF4-FFF2-40B4-BE49-F238E27FC236}">
                <a16:creationId xmlns:a16="http://schemas.microsoft.com/office/drawing/2014/main" id="{26505393-E7D3-4044-9202-36359E5DD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2775" y="2482850"/>
            <a:ext cx="1452563" cy="100488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0" name="Text Box 10">
            <a:extLst>
              <a:ext uri="{FF2B5EF4-FFF2-40B4-BE49-F238E27FC236}">
                <a16:creationId xmlns:a16="http://schemas.microsoft.com/office/drawing/2014/main" id="{D062EE36-E6DE-F848-93B1-E76524F9D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7738" y="2706688"/>
            <a:ext cx="782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B</a:t>
            </a:r>
          </a:p>
        </p:txBody>
      </p:sp>
      <p:sp>
        <p:nvSpPr>
          <p:cNvPr id="20491" name="Rectangle 11" descr="Horizontal brick">
            <a:extLst>
              <a:ext uri="{FF2B5EF4-FFF2-40B4-BE49-F238E27FC236}">
                <a16:creationId xmlns:a16="http://schemas.microsoft.com/office/drawing/2014/main" id="{B1BA7118-1590-4345-8431-1B3664771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6613" y="1812925"/>
            <a:ext cx="334962" cy="893763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2" name="Rectangle 12" descr="Horizontal brick">
            <a:extLst>
              <a:ext uri="{FF2B5EF4-FFF2-40B4-BE49-F238E27FC236}">
                <a16:creationId xmlns:a16="http://schemas.microsoft.com/office/drawing/2014/main" id="{48B138AA-6D91-B643-BD47-2F410578C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488" y="3265488"/>
            <a:ext cx="334962" cy="8921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3" name="Rectangle 13" descr="Horizontal brick">
            <a:extLst>
              <a:ext uri="{FF2B5EF4-FFF2-40B4-BE49-F238E27FC236}">
                <a16:creationId xmlns:a16="http://schemas.microsoft.com/office/drawing/2014/main" id="{3DE35E9F-FF1F-D044-B741-BECD644F0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6313" y="1812925"/>
            <a:ext cx="334962" cy="893763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4" name="Rectangle 14" descr="Horizontal brick">
            <a:extLst>
              <a:ext uri="{FF2B5EF4-FFF2-40B4-BE49-F238E27FC236}">
                <a16:creationId xmlns:a16="http://schemas.microsoft.com/office/drawing/2014/main" id="{A6D4C1DC-9183-3149-9C91-26B8952E1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6313" y="4270375"/>
            <a:ext cx="334962" cy="8921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0495" name="Rectangle 15" descr="Horizontal brick">
            <a:extLst>
              <a:ext uri="{FF2B5EF4-FFF2-40B4-BE49-F238E27FC236}">
                <a16:creationId xmlns:a16="http://schemas.microsoft.com/office/drawing/2014/main" id="{1907F003-0C62-4C43-9EF8-D7B47446D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6538" y="1812925"/>
            <a:ext cx="334962" cy="893763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6" name="Rectangle 16" descr="Horizontal brick">
            <a:extLst>
              <a:ext uri="{FF2B5EF4-FFF2-40B4-BE49-F238E27FC236}">
                <a16:creationId xmlns:a16="http://schemas.microsoft.com/office/drawing/2014/main" id="{17C460A8-7DDD-F04B-A652-12117BD76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6538" y="3265488"/>
            <a:ext cx="334962" cy="8921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7" name="Rectangle 17" descr="Horizontal brick">
            <a:extLst>
              <a:ext uri="{FF2B5EF4-FFF2-40B4-BE49-F238E27FC236}">
                <a16:creationId xmlns:a16="http://schemas.microsoft.com/office/drawing/2014/main" id="{C2B116E5-9DBF-3342-9ED7-6200A819321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772026" y="2538412"/>
            <a:ext cx="334962" cy="893763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8" name="Text Box 18">
            <a:extLst>
              <a:ext uri="{FF2B5EF4-FFF2-40B4-BE49-F238E27FC236}">
                <a16:creationId xmlns:a16="http://schemas.microsoft.com/office/drawing/2014/main" id="{E1A6165E-6417-5F4D-8192-4AE3AFC2A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1375" y="1924050"/>
            <a:ext cx="581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solidFill>
                  <a:srgbClr val="FFFF00"/>
                </a:solidFill>
              </a:rPr>
              <a:t>1</a:t>
            </a:r>
            <a:endParaRPr lang="en-US" altLang="en-US" sz="1800">
              <a:solidFill>
                <a:srgbClr val="FFFF00"/>
              </a:solidFill>
            </a:endParaRPr>
          </a:p>
        </p:txBody>
      </p:sp>
      <p:sp>
        <p:nvSpPr>
          <p:cNvPr id="20499" name="Text Box 19">
            <a:extLst>
              <a:ext uri="{FF2B5EF4-FFF2-40B4-BE49-F238E27FC236}">
                <a16:creationId xmlns:a16="http://schemas.microsoft.com/office/drawing/2014/main" id="{A7FAFD90-CD70-6A4A-8825-53826CE38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2725" y="1924050"/>
            <a:ext cx="582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solidFill>
                  <a:srgbClr val="FFFF00"/>
                </a:solidFill>
              </a:rPr>
              <a:t>2</a:t>
            </a:r>
            <a:endParaRPr lang="en-US" altLang="en-US" sz="1800">
              <a:solidFill>
                <a:srgbClr val="FFFF00"/>
              </a:solidFill>
            </a:endParaRPr>
          </a:p>
        </p:txBody>
      </p:sp>
      <p:sp>
        <p:nvSpPr>
          <p:cNvPr id="20500" name="Text Box 20">
            <a:extLst>
              <a:ext uri="{FF2B5EF4-FFF2-40B4-BE49-F238E27FC236}">
                <a16:creationId xmlns:a16="http://schemas.microsoft.com/office/drawing/2014/main" id="{ABF80CEE-55A4-6B45-BB7A-B457D2E81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1388" y="2833688"/>
            <a:ext cx="5826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solidFill>
                  <a:srgbClr val="FFFF00"/>
                </a:solidFill>
              </a:rPr>
              <a:t>4</a:t>
            </a:r>
            <a:endParaRPr lang="en-US" altLang="en-US" sz="1800">
              <a:solidFill>
                <a:srgbClr val="FFFF00"/>
              </a:solidFill>
            </a:endParaRPr>
          </a:p>
        </p:txBody>
      </p:sp>
      <p:sp>
        <p:nvSpPr>
          <p:cNvPr id="20501" name="Text Box 21">
            <a:extLst>
              <a:ext uri="{FF2B5EF4-FFF2-40B4-BE49-F238E27FC236}">
                <a16:creationId xmlns:a16="http://schemas.microsoft.com/office/drawing/2014/main" id="{A6177B53-140B-D249-B1AE-5018F10B7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375" y="1924050"/>
            <a:ext cx="581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solidFill>
                  <a:srgbClr val="FFFF00"/>
                </a:solidFill>
              </a:rPr>
              <a:t>3</a:t>
            </a:r>
            <a:endParaRPr lang="en-US" altLang="en-US" sz="1800">
              <a:solidFill>
                <a:srgbClr val="FFFF00"/>
              </a:solidFill>
            </a:endParaRPr>
          </a:p>
        </p:txBody>
      </p:sp>
      <p:sp>
        <p:nvSpPr>
          <p:cNvPr id="20502" name="Text Box 22">
            <a:extLst>
              <a:ext uri="{FF2B5EF4-FFF2-40B4-BE49-F238E27FC236}">
                <a16:creationId xmlns:a16="http://schemas.microsoft.com/office/drawing/2014/main" id="{9FC282B1-3265-FA42-90FA-D758DF555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6313" y="4513263"/>
            <a:ext cx="5826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20503" name="Text Box 23">
            <a:extLst>
              <a:ext uri="{FF2B5EF4-FFF2-40B4-BE49-F238E27FC236}">
                <a16:creationId xmlns:a16="http://schemas.microsoft.com/office/drawing/2014/main" id="{49BA2098-C362-4B49-9530-606D23EFE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3397250"/>
            <a:ext cx="581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solidFill>
                  <a:srgbClr val="FFFF00"/>
                </a:solidFill>
              </a:rPr>
              <a:t>6</a:t>
            </a:r>
            <a:endParaRPr lang="en-US" altLang="en-US" sz="1800">
              <a:solidFill>
                <a:srgbClr val="FFFF00"/>
              </a:solidFill>
            </a:endParaRPr>
          </a:p>
        </p:txBody>
      </p:sp>
      <p:sp>
        <p:nvSpPr>
          <p:cNvPr id="20504" name="Text Box 24">
            <a:extLst>
              <a:ext uri="{FF2B5EF4-FFF2-40B4-BE49-F238E27FC236}">
                <a16:creationId xmlns:a16="http://schemas.microsoft.com/office/drawing/2014/main" id="{4FFC5D0F-DB0E-154C-9435-199FB605C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7388" y="3376613"/>
            <a:ext cx="5826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solidFill>
                  <a:srgbClr val="FFFF00"/>
                </a:solidFill>
              </a:rPr>
              <a:t>5</a:t>
            </a:r>
            <a:endParaRPr lang="en-US" altLang="en-US" sz="1800">
              <a:solidFill>
                <a:srgbClr val="FFFF00"/>
              </a:solidFill>
            </a:endParaRPr>
          </a:p>
        </p:txBody>
      </p:sp>
      <p:sp>
        <p:nvSpPr>
          <p:cNvPr id="77849" name="Text Box 25">
            <a:extLst>
              <a:ext uri="{FF2B5EF4-FFF2-40B4-BE49-F238E27FC236}">
                <a16:creationId xmlns:a16="http://schemas.microsoft.com/office/drawing/2014/main" id="{D687C7B8-63F2-BC49-B696-6DC4D0B0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5481638"/>
            <a:ext cx="7620000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b="1"/>
              <a:t>Is it possible to start in A, </a:t>
            </a:r>
          </a:p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b="1"/>
              <a:t>	cross over each bridge exactly once, </a:t>
            </a:r>
          </a:p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n-US" altLang="en-US" b="1"/>
              <a:t>				and end up back in 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7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4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DDFEB30-6D80-5542-8070-39DEBB7ED1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458200" cy="838200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The Bridges of Koenigsberg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284DDB19-A234-8F4D-BBA8-D1D13E5EE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143000"/>
            <a:ext cx="6477000" cy="424338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E6B4A6C6-B77E-174B-80AB-E630C4A13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1650" y="2593975"/>
            <a:ext cx="1785938" cy="1117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09" name="Text Box 5">
            <a:extLst>
              <a:ext uri="{FF2B5EF4-FFF2-40B4-BE49-F238E27FC236}">
                <a16:creationId xmlns:a16="http://schemas.microsoft.com/office/drawing/2014/main" id="{D541A35E-8446-0244-8B79-8AD3CA4F6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563" y="1219200"/>
            <a:ext cx="782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A</a:t>
            </a:r>
          </a:p>
        </p:txBody>
      </p:sp>
      <p:sp>
        <p:nvSpPr>
          <p:cNvPr id="21510" name="Text Box 6">
            <a:extLst>
              <a:ext uri="{FF2B5EF4-FFF2-40B4-BE49-F238E27FC236}">
                <a16:creationId xmlns:a16="http://schemas.microsoft.com/office/drawing/2014/main" id="{13617BB4-6A2D-7446-9A0C-1E213E84B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724400"/>
            <a:ext cx="782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D</a:t>
            </a:r>
          </a:p>
        </p:txBody>
      </p:sp>
      <p:sp>
        <p:nvSpPr>
          <p:cNvPr id="21511" name="Text Box 7">
            <a:extLst>
              <a:ext uri="{FF2B5EF4-FFF2-40B4-BE49-F238E27FC236}">
                <a16:creationId xmlns:a16="http://schemas.microsoft.com/office/drawing/2014/main" id="{20531871-0587-504C-9B50-EC51B82CF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2475" y="3152775"/>
            <a:ext cx="782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C</a:t>
            </a:r>
          </a:p>
        </p:txBody>
      </p:sp>
      <p:sp>
        <p:nvSpPr>
          <p:cNvPr id="21512" name="Freeform 8">
            <a:extLst>
              <a:ext uri="{FF2B5EF4-FFF2-40B4-BE49-F238E27FC236}">
                <a16:creationId xmlns:a16="http://schemas.microsoft.com/office/drawing/2014/main" id="{02221BC2-5AC0-E546-B3D8-7CCAB6BB7DCD}"/>
              </a:ext>
            </a:extLst>
          </p:cNvPr>
          <p:cNvSpPr>
            <a:spLocks/>
          </p:cNvSpPr>
          <p:nvPr/>
        </p:nvSpPr>
        <p:spPr bwMode="auto">
          <a:xfrm>
            <a:off x="1143000" y="2147888"/>
            <a:ext cx="6477000" cy="2792412"/>
          </a:xfrm>
          <a:custGeom>
            <a:avLst/>
            <a:gdLst>
              <a:gd name="T0" fmla="*/ 0 w 2784"/>
              <a:gd name="T1" fmla="*/ 1340358 h 1200"/>
              <a:gd name="T2" fmla="*/ 1563414 w 2784"/>
              <a:gd name="T3" fmla="*/ 1340358 h 1200"/>
              <a:gd name="T4" fmla="*/ 1563414 w 2784"/>
              <a:gd name="T5" fmla="*/ 0 h 1200"/>
              <a:gd name="T6" fmla="*/ 6477000 w 2784"/>
              <a:gd name="T7" fmla="*/ 0 h 1200"/>
              <a:gd name="T8" fmla="*/ 6477000 w 2784"/>
              <a:gd name="T9" fmla="*/ 335089 h 1200"/>
              <a:gd name="T10" fmla="*/ 4020207 w 2784"/>
              <a:gd name="T11" fmla="*/ 335089 h 1200"/>
              <a:gd name="T12" fmla="*/ 4020207 w 2784"/>
              <a:gd name="T13" fmla="*/ 1563751 h 1200"/>
              <a:gd name="T14" fmla="*/ 4020207 w 2784"/>
              <a:gd name="T15" fmla="*/ 1898840 h 1200"/>
              <a:gd name="T16" fmla="*/ 4355224 w 2784"/>
              <a:gd name="T17" fmla="*/ 2345626 h 1200"/>
              <a:gd name="T18" fmla="*/ 4913586 w 2784"/>
              <a:gd name="T19" fmla="*/ 2457323 h 1200"/>
              <a:gd name="T20" fmla="*/ 5583621 w 2784"/>
              <a:gd name="T21" fmla="*/ 2457323 h 1200"/>
              <a:gd name="T22" fmla="*/ 6141983 w 2784"/>
              <a:gd name="T23" fmla="*/ 2010537 h 1200"/>
              <a:gd name="T24" fmla="*/ 6477000 w 2784"/>
              <a:gd name="T25" fmla="*/ 1898840 h 1200"/>
              <a:gd name="T26" fmla="*/ 6477000 w 2784"/>
              <a:gd name="T27" fmla="*/ 2345626 h 1200"/>
              <a:gd name="T28" fmla="*/ 5918638 w 2784"/>
              <a:gd name="T29" fmla="*/ 2680716 h 1200"/>
              <a:gd name="T30" fmla="*/ 5248603 w 2784"/>
              <a:gd name="T31" fmla="*/ 2792412 h 1200"/>
              <a:gd name="T32" fmla="*/ 4466897 w 2784"/>
              <a:gd name="T33" fmla="*/ 2680716 h 1200"/>
              <a:gd name="T34" fmla="*/ 3685190 w 2784"/>
              <a:gd name="T35" fmla="*/ 2122233 h 1200"/>
              <a:gd name="T36" fmla="*/ 3461845 w 2784"/>
              <a:gd name="T37" fmla="*/ 1675447 h 1200"/>
              <a:gd name="T38" fmla="*/ 0 w 2784"/>
              <a:gd name="T39" fmla="*/ 1675447 h 1200"/>
              <a:gd name="T40" fmla="*/ 0 w 2784"/>
              <a:gd name="T41" fmla="*/ 1340358 h 120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784"/>
              <a:gd name="T64" fmla="*/ 0 h 1200"/>
              <a:gd name="T65" fmla="*/ 2784 w 2784"/>
              <a:gd name="T66" fmla="*/ 1200 h 120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784" h="1200">
                <a:moveTo>
                  <a:pt x="0" y="576"/>
                </a:moveTo>
                <a:lnTo>
                  <a:pt x="672" y="576"/>
                </a:lnTo>
                <a:lnTo>
                  <a:pt x="672" y="0"/>
                </a:lnTo>
                <a:lnTo>
                  <a:pt x="2784" y="0"/>
                </a:lnTo>
                <a:lnTo>
                  <a:pt x="2784" y="144"/>
                </a:lnTo>
                <a:lnTo>
                  <a:pt x="1728" y="144"/>
                </a:lnTo>
                <a:lnTo>
                  <a:pt x="1728" y="672"/>
                </a:lnTo>
                <a:lnTo>
                  <a:pt x="1728" y="816"/>
                </a:lnTo>
                <a:lnTo>
                  <a:pt x="1872" y="1008"/>
                </a:lnTo>
                <a:lnTo>
                  <a:pt x="2112" y="1056"/>
                </a:lnTo>
                <a:lnTo>
                  <a:pt x="2400" y="1056"/>
                </a:lnTo>
                <a:lnTo>
                  <a:pt x="2640" y="864"/>
                </a:lnTo>
                <a:lnTo>
                  <a:pt x="2784" y="816"/>
                </a:lnTo>
                <a:lnTo>
                  <a:pt x="2784" y="1008"/>
                </a:lnTo>
                <a:lnTo>
                  <a:pt x="2544" y="1152"/>
                </a:lnTo>
                <a:lnTo>
                  <a:pt x="2256" y="1200"/>
                </a:lnTo>
                <a:lnTo>
                  <a:pt x="1920" y="1152"/>
                </a:lnTo>
                <a:lnTo>
                  <a:pt x="1584" y="912"/>
                </a:lnTo>
                <a:lnTo>
                  <a:pt x="1488" y="720"/>
                </a:lnTo>
                <a:lnTo>
                  <a:pt x="0" y="720"/>
                </a:lnTo>
                <a:lnTo>
                  <a:pt x="0" y="57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3" name="Rectangle 9">
            <a:extLst>
              <a:ext uri="{FF2B5EF4-FFF2-40B4-BE49-F238E27FC236}">
                <a16:creationId xmlns:a16="http://schemas.microsoft.com/office/drawing/2014/main" id="{705E69E6-E1C7-C546-A54E-3FC97B6BE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2775" y="2482850"/>
            <a:ext cx="1452563" cy="100488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4" name="Text Box 10">
            <a:extLst>
              <a:ext uri="{FF2B5EF4-FFF2-40B4-BE49-F238E27FC236}">
                <a16:creationId xmlns:a16="http://schemas.microsoft.com/office/drawing/2014/main" id="{A8EE0D05-907C-1945-BDEB-13E2FCB52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7738" y="2706688"/>
            <a:ext cx="782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B</a:t>
            </a:r>
          </a:p>
        </p:txBody>
      </p:sp>
      <p:sp>
        <p:nvSpPr>
          <p:cNvPr id="21515" name="Rectangle 11" descr="Horizontal brick">
            <a:extLst>
              <a:ext uri="{FF2B5EF4-FFF2-40B4-BE49-F238E27FC236}">
                <a16:creationId xmlns:a16="http://schemas.microsoft.com/office/drawing/2014/main" id="{094F21FC-771E-4742-9BE5-F29DA52AB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6613" y="1812925"/>
            <a:ext cx="334962" cy="893763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6" name="Rectangle 12" descr="Horizontal brick">
            <a:extLst>
              <a:ext uri="{FF2B5EF4-FFF2-40B4-BE49-F238E27FC236}">
                <a16:creationId xmlns:a16="http://schemas.microsoft.com/office/drawing/2014/main" id="{F339CED8-11E1-D94C-AC4D-75093B7EB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488" y="3265488"/>
            <a:ext cx="334962" cy="8921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7" name="Rectangle 13" descr="Horizontal brick">
            <a:extLst>
              <a:ext uri="{FF2B5EF4-FFF2-40B4-BE49-F238E27FC236}">
                <a16:creationId xmlns:a16="http://schemas.microsoft.com/office/drawing/2014/main" id="{0D4C06A0-5B01-C64C-971F-F0CDDA790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6313" y="1812925"/>
            <a:ext cx="334962" cy="893763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8" name="Rectangle 14" descr="Horizontal brick">
            <a:extLst>
              <a:ext uri="{FF2B5EF4-FFF2-40B4-BE49-F238E27FC236}">
                <a16:creationId xmlns:a16="http://schemas.microsoft.com/office/drawing/2014/main" id="{3BB5AD8A-665C-644D-A1A8-C1197B135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6313" y="4270375"/>
            <a:ext cx="334962" cy="8921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1519" name="Rectangle 15" descr="Horizontal brick">
            <a:extLst>
              <a:ext uri="{FF2B5EF4-FFF2-40B4-BE49-F238E27FC236}">
                <a16:creationId xmlns:a16="http://schemas.microsoft.com/office/drawing/2014/main" id="{A0618D5E-C21B-3847-9730-4364EA660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6538" y="1812925"/>
            <a:ext cx="334962" cy="893763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20" name="Rectangle 16" descr="Horizontal brick">
            <a:extLst>
              <a:ext uri="{FF2B5EF4-FFF2-40B4-BE49-F238E27FC236}">
                <a16:creationId xmlns:a16="http://schemas.microsoft.com/office/drawing/2014/main" id="{8C63E27E-74E1-6A4E-8337-881FF00FC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6538" y="3265488"/>
            <a:ext cx="334962" cy="8921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21" name="Rectangle 17" descr="Horizontal brick">
            <a:extLst>
              <a:ext uri="{FF2B5EF4-FFF2-40B4-BE49-F238E27FC236}">
                <a16:creationId xmlns:a16="http://schemas.microsoft.com/office/drawing/2014/main" id="{A5E6930F-B289-7440-BCE0-F6E22518719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772026" y="2538412"/>
            <a:ext cx="334962" cy="893763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22" name="Text Box 18">
            <a:extLst>
              <a:ext uri="{FF2B5EF4-FFF2-40B4-BE49-F238E27FC236}">
                <a16:creationId xmlns:a16="http://schemas.microsoft.com/office/drawing/2014/main" id="{9C4D7ADE-DEC8-8141-8A25-32C0B3B57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1375" y="1924050"/>
            <a:ext cx="581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solidFill>
                  <a:srgbClr val="FFFF00"/>
                </a:solidFill>
              </a:rPr>
              <a:t>1</a:t>
            </a:r>
            <a:endParaRPr lang="en-US" altLang="en-US" sz="1800">
              <a:solidFill>
                <a:srgbClr val="FFFF00"/>
              </a:solidFill>
            </a:endParaRPr>
          </a:p>
        </p:txBody>
      </p:sp>
      <p:sp>
        <p:nvSpPr>
          <p:cNvPr id="21523" name="Text Box 19">
            <a:extLst>
              <a:ext uri="{FF2B5EF4-FFF2-40B4-BE49-F238E27FC236}">
                <a16:creationId xmlns:a16="http://schemas.microsoft.com/office/drawing/2014/main" id="{C0D716D7-BA2E-004C-91F2-817198008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2725" y="1924050"/>
            <a:ext cx="582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solidFill>
                  <a:srgbClr val="FFFF00"/>
                </a:solidFill>
              </a:rPr>
              <a:t>2</a:t>
            </a:r>
            <a:endParaRPr lang="en-US" altLang="en-US" sz="1800">
              <a:solidFill>
                <a:srgbClr val="FFFF00"/>
              </a:solidFill>
            </a:endParaRPr>
          </a:p>
        </p:txBody>
      </p:sp>
      <p:sp>
        <p:nvSpPr>
          <p:cNvPr id="21524" name="Text Box 20">
            <a:extLst>
              <a:ext uri="{FF2B5EF4-FFF2-40B4-BE49-F238E27FC236}">
                <a16:creationId xmlns:a16="http://schemas.microsoft.com/office/drawing/2014/main" id="{AEF276DB-534B-5A48-B946-BFF3F059D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1388" y="2833688"/>
            <a:ext cx="5826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solidFill>
                  <a:srgbClr val="FFFF00"/>
                </a:solidFill>
              </a:rPr>
              <a:t>4</a:t>
            </a:r>
            <a:endParaRPr lang="en-US" altLang="en-US" sz="1800">
              <a:solidFill>
                <a:srgbClr val="FFFF00"/>
              </a:solidFill>
            </a:endParaRPr>
          </a:p>
        </p:txBody>
      </p:sp>
      <p:sp>
        <p:nvSpPr>
          <p:cNvPr id="21525" name="Text Box 21">
            <a:extLst>
              <a:ext uri="{FF2B5EF4-FFF2-40B4-BE49-F238E27FC236}">
                <a16:creationId xmlns:a16="http://schemas.microsoft.com/office/drawing/2014/main" id="{7B7F1144-B649-1747-9D82-E71ED594C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375" y="1924050"/>
            <a:ext cx="581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solidFill>
                  <a:srgbClr val="FFFF00"/>
                </a:solidFill>
              </a:rPr>
              <a:t>3</a:t>
            </a:r>
            <a:endParaRPr lang="en-US" altLang="en-US" sz="1800">
              <a:solidFill>
                <a:srgbClr val="FFFF00"/>
              </a:solidFill>
            </a:endParaRPr>
          </a:p>
        </p:txBody>
      </p:sp>
      <p:sp>
        <p:nvSpPr>
          <p:cNvPr id="21526" name="Text Box 22">
            <a:extLst>
              <a:ext uri="{FF2B5EF4-FFF2-40B4-BE49-F238E27FC236}">
                <a16:creationId xmlns:a16="http://schemas.microsoft.com/office/drawing/2014/main" id="{A32C9D26-3781-A846-B495-0D36BFE9F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6313" y="4513263"/>
            <a:ext cx="5826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21527" name="Text Box 23">
            <a:extLst>
              <a:ext uri="{FF2B5EF4-FFF2-40B4-BE49-F238E27FC236}">
                <a16:creationId xmlns:a16="http://schemas.microsoft.com/office/drawing/2014/main" id="{5653ECA3-B7D7-7543-BAE9-E94AD43E8E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3397250"/>
            <a:ext cx="581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solidFill>
                  <a:srgbClr val="FFFF00"/>
                </a:solidFill>
              </a:rPr>
              <a:t>6</a:t>
            </a:r>
            <a:endParaRPr lang="en-US" altLang="en-US" sz="1800">
              <a:solidFill>
                <a:srgbClr val="FFFF00"/>
              </a:solidFill>
            </a:endParaRPr>
          </a:p>
        </p:txBody>
      </p:sp>
      <p:sp>
        <p:nvSpPr>
          <p:cNvPr id="21528" name="Text Box 24">
            <a:extLst>
              <a:ext uri="{FF2B5EF4-FFF2-40B4-BE49-F238E27FC236}">
                <a16:creationId xmlns:a16="http://schemas.microsoft.com/office/drawing/2014/main" id="{B6629052-E7AD-A544-A0BF-953C88D24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7388" y="3376613"/>
            <a:ext cx="5826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solidFill>
                  <a:srgbClr val="FFFF00"/>
                </a:solidFill>
              </a:rPr>
              <a:t>5</a:t>
            </a:r>
            <a:endParaRPr lang="en-US" altLang="en-US" sz="1800">
              <a:solidFill>
                <a:srgbClr val="FFFF00"/>
              </a:solidFill>
            </a:endParaRPr>
          </a:p>
        </p:txBody>
      </p:sp>
      <p:sp>
        <p:nvSpPr>
          <p:cNvPr id="78873" name="Text Box 25">
            <a:extLst>
              <a:ext uri="{FF2B5EF4-FFF2-40B4-BE49-F238E27FC236}">
                <a16:creationId xmlns:a16="http://schemas.microsoft.com/office/drawing/2014/main" id="{4FFABFE3-5511-2D42-9B0C-2F61537B1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638800"/>
            <a:ext cx="8228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i="1"/>
              <a:t>Translation into a graph problem</a:t>
            </a:r>
            <a:r>
              <a:rPr lang="en-US" altLang="en-US" b="1"/>
              <a:t>:  Land masses are “nodes”.</a:t>
            </a:r>
          </a:p>
        </p:txBody>
      </p:sp>
      <p:sp>
        <p:nvSpPr>
          <p:cNvPr id="78874" name="Oval 26">
            <a:extLst>
              <a:ext uri="{FF2B5EF4-FFF2-40B4-BE49-F238E27FC236}">
                <a16:creationId xmlns:a16="http://schemas.microsoft.com/office/drawing/2014/main" id="{E8EDDE32-DCF3-0D4B-91FD-B044AA481C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143000"/>
            <a:ext cx="838200" cy="685800"/>
          </a:xfrm>
          <a:prstGeom prst="ellips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75" name="Oval 27">
            <a:extLst>
              <a:ext uri="{FF2B5EF4-FFF2-40B4-BE49-F238E27FC236}">
                <a16:creationId xmlns:a16="http://schemas.microsoft.com/office/drawing/2014/main" id="{833B594B-EF47-9C42-8B1E-9D8401319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971800"/>
            <a:ext cx="838200" cy="685800"/>
          </a:xfrm>
          <a:prstGeom prst="ellips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76" name="Oval 28">
            <a:extLst>
              <a:ext uri="{FF2B5EF4-FFF2-40B4-BE49-F238E27FC236}">
                <a16:creationId xmlns:a16="http://schemas.microsoft.com/office/drawing/2014/main" id="{8D0C9DC5-DC08-BD47-9A43-9D8027A4D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572000"/>
            <a:ext cx="838200" cy="685800"/>
          </a:xfrm>
          <a:prstGeom prst="ellips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77" name="Oval 29">
            <a:extLst>
              <a:ext uri="{FF2B5EF4-FFF2-40B4-BE49-F238E27FC236}">
                <a16:creationId xmlns:a16="http://schemas.microsoft.com/office/drawing/2014/main" id="{5940025D-45AF-6246-9D20-634B4851C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590800"/>
            <a:ext cx="838200" cy="685800"/>
          </a:xfrm>
          <a:prstGeom prst="ellips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8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8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8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8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73" grpId="0" autoUpdateAnimBg="0"/>
      <p:bldP spid="78874" grpId="0" animBg="1"/>
      <p:bldP spid="78875" grpId="0" animBg="1"/>
      <p:bldP spid="78876" grpId="0" animBg="1"/>
      <p:bldP spid="7887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92CFC95-3202-0F48-B44F-4A001FD89A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458200" cy="838200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The Bridges of Koenigsberg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2B87F5A5-9E20-3E45-9EC4-CDE4B4511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143000"/>
            <a:ext cx="6477000" cy="424338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7B928B85-80F2-1346-899A-AB1D9D507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1650" y="2593975"/>
            <a:ext cx="1785938" cy="1117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3" name="Freeform 5">
            <a:extLst>
              <a:ext uri="{FF2B5EF4-FFF2-40B4-BE49-F238E27FC236}">
                <a16:creationId xmlns:a16="http://schemas.microsoft.com/office/drawing/2014/main" id="{D148EC1D-3380-714E-8E22-73791E98B230}"/>
              </a:ext>
            </a:extLst>
          </p:cNvPr>
          <p:cNvSpPr>
            <a:spLocks/>
          </p:cNvSpPr>
          <p:nvPr/>
        </p:nvSpPr>
        <p:spPr bwMode="auto">
          <a:xfrm>
            <a:off x="1143000" y="2147888"/>
            <a:ext cx="6477000" cy="2792412"/>
          </a:xfrm>
          <a:custGeom>
            <a:avLst/>
            <a:gdLst>
              <a:gd name="T0" fmla="*/ 0 w 2784"/>
              <a:gd name="T1" fmla="*/ 1340358 h 1200"/>
              <a:gd name="T2" fmla="*/ 1563414 w 2784"/>
              <a:gd name="T3" fmla="*/ 1340358 h 1200"/>
              <a:gd name="T4" fmla="*/ 1563414 w 2784"/>
              <a:gd name="T5" fmla="*/ 0 h 1200"/>
              <a:gd name="T6" fmla="*/ 6477000 w 2784"/>
              <a:gd name="T7" fmla="*/ 0 h 1200"/>
              <a:gd name="T8" fmla="*/ 6477000 w 2784"/>
              <a:gd name="T9" fmla="*/ 335089 h 1200"/>
              <a:gd name="T10" fmla="*/ 4020207 w 2784"/>
              <a:gd name="T11" fmla="*/ 335089 h 1200"/>
              <a:gd name="T12" fmla="*/ 4020207 w 2784"/>
              <a:gd name="T13" fmla="*/ 1563751 h 1200"/>
              <a:gd name="T14" fmla="*/ 4020207 w 2784"/>
              <a:gd name="T15" fmla="*/ 1898840 h 1200"/>
              <a:gd name="T16" fmla="*/ 4355224 w 2784"/>
              <a:gd name="T17" fmla="*/ 2345626 h 1200"/>
              <a:gd name="T18" fmla="*/ 4913586 w 2784"/>
              <a:gd name="T19" fmla="*/ 2457323 h 1200"/>
              <a:gd name="T20" fmla="*/ 5583621 w 2784"/>
              <a:gd name="T21" fmla="*/ 2457323 h 1200"/>
              <a:gd name="T22" fmla="*/ 6141983 w 2784"/>
              <a:gd name="T23" fmla="*/ 2010537 h 1200"/>
              <a:gd name="T24" fmla="*/ 6477000 w 2784"/>
              <a:gd name="T25" fmla="*/ 1898840 h 1200"/>
              <a:gd name="T26" fmla="*/ 6477000 w 2784"/>
              <a:gd name="T27" fmla="*/ 2345626 h 1200"/>
              <a:gd name="T28" fmla="*/ 5918638 w 2784"/>
              <a:gd name="T29" fmla="*/ 2680716 h 1200"/>
              <a:gd name="T30" fmla="*/ 5248603 w 2784"/>
              <a:gd name="T31" fmla="*/ 2792412 h 1200"/>
              <a:gd name="T32" fmla="*/ 4466897 w 2784"/>
              <a:gd name="T33" fmla="*/ 2680716 h 1200"/>
              <a:gd name="T34" fmla="*/ 3685190 w 2784"/>
              <a:gd name="T35" fmla="*/ 2122233 h 1200"/>
              <a:gd name="T36" fmla="*/ 3461845 w 2784"/>
              <a:gd name="T37" fmla="*/ 1675447 h 1200"/>
              <a:gd name="T38" fmla="*/ 0 w 2784"/>
              <a:gd name="T39" fmla="*/ 1675447 h 1200"/>
              <a:gd name="T40" fmla="*/ 0 w 2784"/>
              <a:gd name="T41" fmla="*/ 1340358 h 120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784"/>
              <a:gd name="T64" fmla="*/ 0 h 1200"/>
              <a:gd name="T65" fmla="*/ 2784 w 2784"/>
              <a:gd name="T66" fmla="*/ 1200 h 120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784" h="1200">
                <a:moveTo>
                  <a:pt x="0" y="576"/>
                </a:moveTo>
                <a:lnTo>
                  <a:pt x="672" y="576"/>
                </a:lnTo>
                <a:lnTo>
                  <a:pt x="672" y="0"/>
                </a:lnTo>
                <a:lnTo>
                  <a:pt x="2784" y="0"/>
                </a:lnTo>
                <a:lnTo>
                  <a:pt x="2784" y="144"/>
                </a:lnTo>
                <a:lnTo>
                  <a:pt x="1728" y="144"/>
                </a:lnTo>
                <a:lnTo>
                  <a:pt x="1728" y="672"/>
                </a:lnTo>
                <a:lnTo>
                  <a:pt x="1728" y="816"/>
                </a:lnTo>
                <a:lnTo>
                  <a:pt x="1872" y="1008"/>
                </a:lnTo>
                <a:lnTo>
                  <a:pt x="2112" y="1056"/>
                </a:lnTo>
                <a:lnTo>
                  <a:pt x="2400" y="1056"/>
                </a:lnTo>
                <a:lnTo>
                  <a:pt x="2640" y="864"/>
                </a:lnTo>
                <a:lnTo>
                  <a:pt x="2784" y="816"/>
                </a:lnTo>
                <a:lnTo>
                  <a:pt x="2784" y="1008"/>
                </a:lnTo>
                <a:lnTo>
                  <a:pt x="2544" y="1152"/>
                </a:lnTo>
                <a:lnTo>
                  <a:pt x="2256" y="1200"/>
                </a:lnTo>
                <a:lnTo>
                  <a:pt x="1920" y="1152"/>
                </a:lnTo>
                <a:lnTo>
                  <a:pt x="1584" y="912"/>
                </a:lnTo>
                <a:lnTo>
                  <a:pt x="1488" y="720"/>
                </a:lnTo>
                <a:lnTo>
                  <a:pt x="0" y="720"/>
                </a:lnTo>
                <a:lnTo>
                  <a:pt x="0" y="57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57AE58B8-77CB-A74E-9277-B77C1575C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2775" y="2482850"/>
            <a:ext cx="1452563" cy="100488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5" name="Text Box 7">
            <a:extLst>
              <a:ext uri="{FF2B5EF4-FFF2-40B4-BE49-F238E27FC236}">
                <a16:creationId xmlns:a16="http://schemas.microsoft.com/office/drawing/2014/main" id="{B707C130-59D6-3B4D-8EAB-75B443A15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071688"/>
            <a:ext cx="5810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FF00"/>
                </a:solidFill>
              </a:rPr>
              <a:t>1</a:t>
            </a:r>
            <a:endParaRPr lang="en-US" altLang="en-US" sz="2800">
              <a:solidFill>
                <a:srgbClr val="FFFF00"/>
              </a:solidFill>
            </a:endParaRPr>
          </a:p>
        </p:txBody>
      </p:sp>
      <p:sp>
        <p:nvSpPr>
          <p:cNvPr id="22536" name="Text Box 8">
            <a:extLst>
              <a:ext uri="{FF2B5EF4-FFF2-40B4-BE49-F238E27FC236}">
                <a16:creationId xmlns:a16="http://schemas.microsoft.com/office/drawing/2014/main" id="{DA145EC4-BBBE-564E-B751-01580AEA2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1788" y="2071688"/>
            <a:ext cx="5826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FF00"/>
                </a:solidFill>
              </a:rPr>
              <a:t>2</a:t>
            </a:r>
            <a:endParaRPr lang="en-US" altLang="en-US" sz="2800">
              <a:solidFill>
                <a:srgbClr val="FFFF00"/>
              </a:solidFill>
            </a:endParaRPr>
          </a:p>
        </p:txBody>
      </p:sp>
      <p:sp>
        <p:nvSpPr>
          <p:cNvPr id="22537" name="Text Box 9">
            <a:extLst>
              <a:ext uri="{FF2B5EF4-FFF2-40B4-BE49-F238E27FC236}">
                <a16:creationId xmlns:a16="http://schemas.microsoft.com/office/drawing/2014/main" id="{E048245C-7176-254B-B608-1DFB6F733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1388" y="2833688"/>
            <a:ext cx="5826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FF00"/>
                </a:solidFill>
              </a:rPr>
              <a:t>4</a:t>
            </a:r>
            <a:endParaRPr lang="en-US" altLang="en-US" sz="2800">
              <a:solidFill>
                <a:srgbClr val="FFFF00"/>
              </a:solidFill>
            </a:endParaRPr>
          </a:p>
        </p:txBody>
      </p:sp>
      <p:sp>
        <p:nvSpPr>
          <p:cNvPr id="22538" name="Text Box 10">
            <a:extLst>
              <a:ext uri="{FF2B5EF4-FFF2-40B4-BE49-F238E27FC236}">
                <a16:creationId xmlns:a16="http://schemas.microsoft.com/office/drawing/2014/main" id="{FB114ADB-5932-364F-88F1-F08237FD2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071688"/>
            <a:ext cx="5810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FF00"/>
                </a:solidFill>
              </a:rPr>
              <a:t>3</a:t>
            </a:r>
            <a:endParaRPr lang="en-US" altLang="en-US" sz="2800">
              <a:solidFill>
                <a:srgbClr val="FFFF00"/>
              </a:solidFill>
            </a:endParaRPr>
          </a:p>
        </p:txBody>
      </p:sp>
      <p:sp>
        <p:nvSpPr>
          <p:cNvPr id="22539" name="Text Box 11">
            <a:extLst>
              <a:ext uri="{FF2B5EF4-FFF2-40B4-BE49-F238E27FC236}">
                <a16:creationId xmlns:a16="http://schemas.microsoft.com/office/drawing/2014/main" id="{763273A4-F96E-6B49-8D44-53E505C86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6313" y="4513263"/>
            <a:ext cx="5826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22540" name="Text Box 12">
            <a:extLst>
              <a:ext uri="{FF2B5EF4-FFF2-40B4-BE49-F238E27FC236}">
                <a16:creationId xmlns:a16="http://schemas.microsoft.com/office/drawing/2014/main" id="{9BE0FC0F-4837-E44C-97FA-2698B35D8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9575" y="3397250"/>
            <a:ext cx="581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FF00"/>
                </a:solidFill>
              </a:rPr>
              <a:t>6</a:t>
            </a:r>
            <a:endParaRPr lang="en-US" altLang="en-US" sz="2800">
              <a:solidFill>
                <a:srgbClr val="FFFF00"/>
              </a:solidFill>
            </a:endParaRPr>
          </a:p>
        </p:txBody>
      </p:sp>
      <p:sp>
        <p:nvSpPr>
          <p:cNvPr id="22541" name="Text Box 13">
            <a:extLst>
              <a:ext uri="{FF2B5EF4-FFF2-40B4-BE49-F238E27FC236}">
                <a16:creationId xmlns:a16="http://schemas.microsoft.com/office/drawing/2014/main" id="{6A3BCB95-403A-7E45-B7EE-D81B5A922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429000"/>
            <a:ext cx="5826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FF00"/>
                </a:solidFill>
              </a:rPr>
              <a:t>5</a:t>
            </a:r>
            <a:endParaRPr lang="en-US" altLang="en-US" sz="2800">
              <a:solidFill>
                <a:srgbClr val="FFFF00"/>
              </a:solidFill>
            </a:endParaRPr>
          </a:p>
        </p:txBody>
      </p:sp>
      <p:sp>
        <p:nvSpPr>
          <p:cNvPr id="79886" name="Text Box 14">
            <a:extLst>
              <a:ext uri="{FF2B5EF4-FFF2-40B4-BE49-F238E27FC236}">
                <a16:creationId xmlns:a16="http://schemas.microsoft.com/office/drawing/2014/main" id="{A80E273C-E270-6C43-9394-47DD7FA1D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63880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i="1"/>
              <a:t>Translation into a graph problem</a:t>
            </a:r>
            <a:r>
              <a:rPr lang="en-US" altLang="en-US"/>
              <a:t> </a:t>
            </a:r>
            <a:r>
              <a:rPr lang="en-US" altLang="en-US" b="1"/>
              <a:t>:  Bridges are “arcs.”</a:t>
            </a:r>
          </a:p>
        </p:txBody>
      </p:sp>
      <p:grpSp>
        <p:nvGrpSpPr>
          <p:cNvPr id="22543" name="Group 15">
            <a:extLst>
              <a:ext uri="{FF2B5EF4-FFF2-40B4-BE49-F238E27FC236}">
                <a16:creationId xmlns:a16="http://schemas.microsoft.com/office/drawing/2014/main" id="{95E4D719-8CAA-D04B-B01A-728008ECCC98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1143000"/>
            <a:ext cx="990600" cy="717550"/>
            <a:chOff x="2784" y="720"/>
            <a:chExt cx="624" cy="452"/>
          </a:xfrm>
        </p:grpSpPr>
        <p:sp>
          <p:nvSpPr>
            <p:cNvPr id="22560" name="Text Box 16">
              <a:extLst>
                <a:ext uri="{FF2B5EF4-FFF2-40B4-BE49-F238E27FC236}">
                  <a16:creationId xmlns:a16="http://schemas.microsoft.com/office/drawing/2014/main" id="{B8EFEB4F-D225-214C-AD29-1DB07BAF6D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5" y="768"/>
              <a:ext cx="49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3600" b="1"/>
                <a:t>A</a:t>
              </a:r>
            </a:p>
          </p:txBody>
        </p:sp>
        <p:sp>
          <p:nvSpPr>
            <p:cNvPr id="22561" name="Oval 17">
              <a:extLst>
                <a:ext uri="{FF2B5EF4-FFF2-40B4-BE49-F238E27FC236}">
                  <a16:creationId xmlns:a16="http://schemas.microsoft.com/office/drawing/2014/main" id="{66576A4D-2F6B-5B44-82C2-2C0F1DB5C1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720"/>
              <a:ext cx="528" cy="432"/>
            </a:xfrm>
            <a:prstGeom prst="ellips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2544" name="Group 18">
            <a:extLst>
              <a:ext uri="{FF2B5EF4-FFF2-40B4-BE49-F238E27FC236}">
                <a16:creationId xmlns:a16="http://schemas.microsoft.com/office/drawing/2014/main" id="{389F1AEA-AF0C-8544-9FAB-344629F59C29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2971800"/>
            <a:ext cx="976313" cy="685800"/>
            <a:chOff x="3552" y="1872"/>
            <a:chExt cx="615" cy="432"/>
          </a:xfrm>
        </p:grpSpPr>
        <p:sp>
          <p:nvSpPr>
            <p:cNvPr id="22558" name="Text Box 19">
              <a:extLst>
                <a:ext uri="{FF2B5EF4-FFF2-40B4-BE49-F238E27FC236}">
                  <a16:creationId xmlns:a16="http://schemas.microsoft.com/office/drawing/2014/main" id="{7235D2B1-CD84-944F-BEA2-25281CC5B7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4" y="1986"/>
              <a:ext cx="49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/>
                <a:t>C</a:t>
              </a:r>
            </a:p>
          </p:txBody>
        </p:sp>
        <p:sp>
          <p:nvSpPr>
            <p:cNvPr id="22559" name="Oval 20">
              <a:extLst>
                <a:ext uri="{FF2B5EF4-FFF2-40B4-BE49-F238E27FC236}">
                  <a16:creationId xmlns:a16="http://schemas.microsoft.com/office/drawing/2014/main" id="{74BA82CB-7D1D-AE46-9499-B79C85AD6C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1872"/>
              <a:ext cx="528" cy="432"/>
            </a:xfrm>
            <a:prstGeom prst="ellips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2545" name="Group 21">
            <a:extLst>
              <a:ext uri="{FF2B5EF4-FFF2-40B4-BE49-F238E27FC236}">
                <a16:creationId xmlns:a16="http://schemas.microsoft.com/office/drawing/2014/main" id="{351E5BE8-5666-AB42-AE09-B90B7F4AADFC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4572000"/>
            <a:ext cx="1011238" cy="685800"/>
            <a:chOff x="2592" y="2880"/>
            <a:chExt cx="637" cy="432"/>
          </a:xfrm>
        </p:grpSpPr>
        <p:sp>
          <p:nvSpPr>
            <p:cNvPr id="22556" name="Text Box 22">
              <a:extLst>
                <a:ext uri="{FF2B5EF4-FFF2-40B4-BE49-F238E27FC236}">
                  <a16:creationId xmlns:a16="http://schemas.microsoft.com/office/drawing/2014/main" id="{B4D5F273-7CD2-E24B-99AA-8BC72BF73D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976"/>
              <a:ext cx="49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/>
                <a:t>D</a:t>
              </a:r>
            </a:p>
          </p:txBody>
        </p:sp>
        <p:sp>
          <p:nvSpPr>
            <p:cNvPr id="22557" name="Oval 23">
              <a:extLst>
                <a:ext uri="{FF2B5EF4-FFF2-40B4-BE49-F238E27FC236}">
                  <a16:creationId xmlns:a16="http://schemas.microsoft.com/office/drawing/2014/main" id="{9DB46CA8-CD6D-044A-9B15-8007DEBAD9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2880"/>
              <a:ext cx="528" cy="432"/>
            </a:xfrm>
            <a:prstGeom prst="ellips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2546" name="Group 24">
            <a:extLst>
              <a:ext uri="{FF2B5EF4-FFF2-40B4-BE49-F238E27FC236}">
                <a16:creationId xmlns:a16="http://schemas.microsoft.com/office/drawing/2014/main" id="{F1C22496-FF84-3845-9E25-353F8C2A04D0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2590800"/>
            <a:ext cx="993775" cy="685800"/>
            <a:chOff x="2064" y="1632"/>
            <a:chExt cx="626" cy="432"/>
          </a:xfrm>
        </p:grpSpPr>
        <p:sp>
          <p:nvSpPr>
            <p:cNvPr id="22554" name="Text Box 25">
              <a:extLst>
                <a:ext uri="{FF2B5EF4-FFF2-40B4-BE49-F238E27FC236}">
                  <a16:creationId xmlns:a16="http://schemas.microsoft.com/office/drawing/2014/main" id="{7A564614-D46B-4447-9C73-AC70615303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7" y="1705"/>
              <a:ext cx="49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/>
                <a:t>B</a:t>
              </a:r>
            </a:p>
          </p:txBody>
        </p:sp>
        <p:sp>
          <p:nvSpPr>
            <p:cNvPr id="22555" name="Oval 26">
              <a:extLst>
                <a:ext uri="{FF2B5EF4-FFF2-40B4-BE49-F238E27FC236}">
                  <a16:creationId xmlns:a16="http://schemas.microsoft.com/office/drawing/2014/main" id="{08083FE3-EE16-F745-896E-B2BE65A0E0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632"/>
              <a:ext cx="528" cy="432"/>
            </a:xfrm>
            <a:prstGeom prst="ellips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cxnSp>
        <p:nvCxnSpPr>
          <p:cNvPr id="79899" name="AutoShape 27">
            <a:extLst>
              <a:ext uri="{FF2B5EF4-FFF2-40B4-BE49-F238E27FC236}">
                <a16:creationId xmlns:a16="http://schemas.microsoft.com/office/drawing/2014/main" id="{B00D1896-CBF7-3B47-A5C6-9FE6A98D821F}"/>
              </a:ext>
            </a:extLst>
          </p:cNvPr>
          <p:cNvCxnSpPr>
            <a:cxnSpLocks noChangeShapeType="1"/>
            <a:stCxn id="22555" idx="1"/>
            <a:endCxn id="22561" idx="2"/>
          </p:cNvCxnSpPr>
          <p:nvPr/>
        </p:nvCxnSpPr>
        <p:spPr bwMode="auto">
          <a:xfrm rot="-5400000">
            <a:off x="3306763" y="1577975"/>
            <a:ext cx="1176338" cy="992187"/>
          </a:xfrm>
          <a:prstGeom prst="curvedConnector2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900" name="AutoShape 28">
            <a:extLst>
              <a:ext uri="{FF2B5EF4-FFF2-40B4-BE49-F238E27FC236}">
                <a16:creationId xmlns:a16="http://schemas.microsoft.com/office/drawing/2014/main" id="{AA535286-F064-9A47-96F3-C0A6E7ED2226}"/>
              </a:ext>
            </a:extLst>
          </p:cNvPr>
          <p:cNvCxnSpPr>
            <a:cxnSpLocks noChangeShapeType="1"/>
            <a:stCxn id="22555" idx="6"/>
            <a:endCxn id="22561" idx="3"/>
          </p:cNvCxnSpPr>
          <p:nvPr/>
        </p:nvCxnSpPr>
        <p:spPr bwMode="auto">
          <a:xfrm flipV="1">
            <a:off x="4143375" y="1757363"/>
            <a:ext cx="398463" cy="1176337"/>
          </a:xfrm>
          <a:prstGeom prst="curvedConnector2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901" name="AutoShape 29">
            <a:extLst>
              <a:ext uri="{FF2B5EF4-FFF2-40B4-BE49-F238E27FC236}">
                <a16:creationId xmlns:a16="http://schemas.microsoft.com/office/drawing/2014/main" id="{8A5289DD-49CE-8547-B1E2-B9406FCF356C}"/>
              </a:ext>
            </a:extLst>
          </p:cNvPr>
          <p:cNvCxnSpPr>
            <a:cxnSpLocks noChangeShapeType="1"/>
            <a:stCxn id="22555" idx="6"/>
            <a:endCxn id="22557" idx="1"/>
          </p:cNvCxnSpPr>
          <p:nvPr/>
        </p:nvCxnSpPr>
        <p:spPr bwMode="auto">
          <a:xfrm>
            <a:off x="4143375" y="2933700"/>
            <a:ext cx="93663" cy="1709738"/>
          </a:xfrm>
          <a:prstGeom prst="curvedConnector2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902" name="AutoShape 30">
            <a:extLst>
              <a:ext uri="{FF2B5EF4-FFF2-40B4-BE49-F238E27FC236}">
                <a16:creationId xmlns:a16="http://schemas.microsoft.com/office/drawing/2014/main" id="{3AD30D60-AD40-E54F-96E6-032B53E0A099}"/>
              </a:ext>
            </a:extLst>
          </p:cNvPr>
          <p:cNvCxnSpPr>
            <a:cxnSpLocks noChangeShapeType="1"/>
            <a:stCxn id="22555" idx="6"/>
            <a:endCxn id="22559" idx="1"/>
          </p:cNvCxnSpPr>
          <p:nvPr/>
        </p:nvCxnSpPr>
        <p:spPr bwMode="auto">
          <a:xfrm>
            <a:off x="4143375" y="2933700"/>
            <a:ext cx="1617663" cy="109538"/>
          </a:xfrm>
          <a:prstGeom prst="straightConnector1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903" name="AutoShape 31">
            <a:extLst>
              <a:ext uri="{FF2B5EF4-FFF2-40B4-BE49-F238E27FC236}">
                <a16:creationId xmlns:a16="http://schemas.microsoft.com/office/drawing/2014/main" id="{FB38F182-E156-B348-AF2C-464A7D7D0744}"/>
              </a:ext>
            </a:extLst>
          </p:cNvPr>
          <p:cNvCxnSpPr>
            <a:cxnSpLocks noChangeShapeType="1"/>
            <a:stCxn id="22555" idx="4"/>
            <a:endCxn id="22557" idx="2"/>
          </p:cNvCxnSpPr>
          <p:nvPr/>
        </p:nvCxnSpPr>
        <p:spPr bwMode="auto">
          <a:xfrm rot="16200000" flipH="1">
            <a:off x="3086100" y="3914775"/>
            <a:ext cx="1609725" cy="390525"/>
          </a:xfrm>
          <a:prstGeom prst="curvedConnector2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904" name="AutoShape 32">
            <a:extLst>
              <a:ext uri="{FF2B5EF4-FFF2-40B4-BE49-F238E27FC236}">
                <a16:creationId xmlns:a16="http://schemas.microsoft.com/office/drawing/2014/main" id="{2C9235F0-14FC-1C4F-9D09-C06FBCC07603}"/>
              </a:ext>
            </a:extLst>
          </p:cNvPr>
          <p:cNvCxnSpPr>
            <a:cxnSpLocks noChangeShapeType="1"/>
            <a:stCxn id="22557" idx="6"/>
            <a:endCxn id="22559" idx="5"/>
          </p:cNvCxnSpPr>
          <p:nvPr/>
        </p:nvCxnSpPr>
        <p:spPr bwMode="auto">
          <a:xfrm flipV="1">
            <a:off x="4981575" y="3586163"/>
            <a:ext cx="1373188" cy="1328737"/>
          </a:xfrm>
          <a:prstGeom prst="curvedConnector2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905" name="AutoShape 33">
            <a:extLst>
              <a:ext uri="{FF2B5EF4-FFF2-40B4-BE49-F238E27FC236}">
                <a16:creationId xmlns:a16="http://schemas.microsoft.com/office/drawing/2014/main" id="{3292E085-8CD1-C646-9B60-FB7768C216A9}"/>
              </a:ext>
            </a:extLst>
          </p:cNvPr>
          <p:cNvCxnSpPr>
            <a:cxnSpLocks noChangeShapeType="1"/>
            <a:stCxn id="22559" idx="7"/>
            <a:endCxn id="22561" idx="6"/>
          </p:cNvCxnSpPr>
          <p:nvPr/>
        </p:nvCxnSpPr>
        <p:spPr bwMode="auto">
          <a:xfrm rot="5400000" flipH="1">
            <a:off x="5041900" y="1730375"/>
            <a:ext cx="1557338" cy="1068388"/>
          </a:xfrm>
          <a:prstGeom prst="curvedConnector2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9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9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9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9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9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9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9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6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8302</TotalTime>
  <Words>559</Words>
  <Application>Microsoft Macintosh PowerPoint</Application>
  <PresentationFormat>On-screen Show (4:3)</PresentationFormat>
  <Paragraphs>141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Times New Roman</vt:lpstr>
      <vt:lpstr>ＭＳ Ｐゴシック</vt:lpstr>
      <vt:lpstr>Arial</vt:lpstr>
      <vt:lpstr>Calibri</vt:lpstr>
      <vt:lpstr>Comic Sans MS</vt:lpstr>
      <vt:lpstr>Wingdings</vt:lpstr>
      <vt:lpstr>Default Design</vt:lpstr>
      <vt:lpstr>Chapter 10 Graphs and Trees</vt:lpstr>
      <vt:lpstr>Terminology of Graphs</vt:lpstr>
      <vt:lpstr>Graphs in our daily lives</vt:lpstr>
      <vt:lpstr>Terminology of Graphs</vt:lpstr>
      <vt:lpstr>Terminology of Graphs: Paths</vt:lpstr>
      <vt:lpstr>A little history:  the Bridges of Koenigsberg</vt:lpstr>
      <vt:lpstr>The Bridges of Koenigsberg</vt:lpstr>
      <vt:lpstr>The Bridges of Koenigsberg</vt:lpstr>
      <vt:lpstr>The Bridges of Koenigsberg</vt:lpstr>
      <vt:lpstr>The Bridges of Koenigsberg</vt:lpstr>
      <vt:lpstr>Adding two bridges creates such a walk</vt:lpstr>
      <vt:lpstr>Existence of Eulerian Cycle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Melkonian, Vardges</cp:lastModifiedBy>
  <cp:revision>417</cp:revision>
  <dcterms:created xsi:type="dcterms:W3CDTF">1601-01-01T00:00:00Z</dcterms:created>
  <dcterms:modified xsi:type="dcterms:W3CDTF">2021-01-14T03:57:30Z</dcterms:modified>
</cp:coreProperties>
</file>