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handoutMasterIdLst>
    <p:handoutMasterId r:id="rId8"/>
  </p:handoutMasterIdLst>
  <p:sldIdLst>
    <p:sldId id="276" r:id="rId2"/>
    <p:sldId id="292" r:id="rId3"/>
    <p:sldId id="290" r:id="rId4"/>
    <p:sldId id="293" r:id="rId5"/>
    <p:sldId id="294" r:id="rId6"/>
    <p:sldId id="295" r:id="rId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5559" autoAdjust="0"/>
  </p:normalViewPr>
  <p:slideViewPr>
    <p:cSldViewPr>
      <p:cViewPr varScale="1">
        <p:scale>
          <a:sx n="100" d="100"/>
          <a:sy n="100" d="100"/>
        </p:scale>
        <p:origin x="1424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1566" y="-114"/>
      </p:cViewPr>
      <p:guideLst>
        <p:guide orient="horz" pos="2928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F56C628-4BB4-A34F-B537-4FD22944874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r>
              <a:rPr lang="en-US" altLang="en-US"/>
              <a:t>Math 308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6AE2F1D-3167-4E41-9019-66498EFBAFA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r>
              <a:rPr lang="en-US" altLang="en-US"/>
              <a:t>April 25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8AF85D83-0036-244C-9665-8320A7DB947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BA135E03-767B-6C40-9D0D-3EF9BE13FDD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EE23C74-A180-7749-BB0D-DE082684712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44B49-BEAB-DD4A-8C9E-5C45AE979B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C1263D-93D9-9F4D-8031-FAC119158A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F4536-4E6C-234F-9D5C-D07C736B6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475B1-6D49-EF46-84CF-D5502FFE2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CA7EF-C8C3-D04D-9FB3-BF89AEF6E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80C767-41CB-A244-BEEE-E4648FD1A5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175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D23EC-0721-5D4A-99FD-4BD1B5E45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AAD77E-754A-084F-A47A-58E12722D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B9DD5-1280-DF46-87A2-0A9B7CB86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1283F-0633-C749-9153-E6AA64AC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47430-FBDA-5F43-82D9-27F9AFEA7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76B4F-C574-4047-9A8E-29A03DF759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681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3F7ACA-55BB-154C-B4F5-362D7D552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22AFF5-BE0F-9340-BBD4-79A7C0A85E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86884-6A2C-0F46-A5F1-A1531106A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E3B21-AA68-B744-8A29-94EF3AADB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F43BE-6BBF-784B-9982-D20215327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1C9B1-0CDB-8E42-BA26-ED9BCABA17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0124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42D74-4898-B44E-BCB0-DC44206B2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36CF1-0F9D-ED44-A310-2673E8845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7E179-448C-614A-B78B-36927B5C4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4B5FA-9E95-0D4F-BBF4-F3EFB8D75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457A7-275B-0342-85DA-E5BD37685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5326B7-003D-B043-9DF8-8F8645FAC2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8381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28C7-A277-1541-86D9-90B818E58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51E7F-850E-C14D-B6DB-878FA3DAB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BB1A2-A736-8B4F-931D-9ABA2FAA5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93D2E-91DD-A241-B7D8-8BCC90D05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68DEA-C662-C544-8B4D-C5BB5D34A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428B2-BED2-7249-A3EB-C5265F3CD2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387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45EC4-A746-1A44-AC5B-64A2F3AD1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903F3-DC0A-FD43-80E0-81C113A55B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FD8E12-1470-254B-9C1E-4FA697D566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B78B6F-C131-324A-9906-233B8F488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FC1953-C579-C04A-A78B-FF2FC873A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3DA3D3-46AD-FC49-818A-8F4D8D9A4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5E95A8-4EF4-4D4B-8B13-681E3F7067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044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0CF1B-7450-3A4A-8EFF-52656B4EE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2BC36B-4F3A-3043-AB9E-0CB3603D1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7F5CF8-60DB-2547-B0A3-56522DC98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3E2A7-2728-4541-9635-231F28B8B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3826E0-C82B-8045-9A62-8E57824638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2E2E-C98D-DC45-A00C-3836359F1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3B4CF3-1BC3-364D-97BE-7F55DF1D3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D97525-78EA-144B-9990-7ABD3B07F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B9C7B-56B2-6546-911F-44CD80B117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4887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F48FB-3142-CF42-9256-A09B14EEB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5C1E39-42A2-2F4D-AE80-7E12EAE33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BFAF07-78A5-5B48-956D-2941CC28A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B706C2-1360-274B-8668-48A85368E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7654E0-38B6-2747-9F14-78CDAA071C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64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1BFAE-5E64-AD43-AFFF-8FB2E478C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4A8B23-E330-F94B-8CF9-B007FAEC4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369C30-1A7E-D846-9050-409854028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30D77-3782-F04C-9D05-9D499111B5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2943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89193-0982-174E-A150-6C04138B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FC59A-13FB-2047-A4EA-9A20476EB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8A4A0F-70EB-834D-831D-15DDB37135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CE06A2-541E-1045-85FE-ACC2E2851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1091AA-ECC9-344B-8D14-8E9D2CDA3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06047C-CED3-3844-8967-546BE8425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B7AF8-9692-D842-AEBA-8EDEEC9049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849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65543-0DFF-B84F-843E-9346E7A02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7B0522-A807-5C4F-A9AC-40450B4B80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54A2E-1FA4-9E4D-AFB6-7DE29A1B52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1B7A4B-7413-2A40-A6E7-AF474D044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AA4838-66ED-D04D-AD8A-A234106B9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A8DF51-4C74-A24E-83AD-7848F6FE0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D9460-F411-044F-9DF0-906C62B234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994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FF53EA3-5F6A-7F49-8B21-4F7956C9FC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65F3BC6-C676-DB46-BF1E-F5FFB43182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DEC6A87-4E5D-DB4A-A98D-FDF8329813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3CA56C1-88D9-D947-B7C5-2EEFEE2B615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6134354-CCF7-2740-A8E5-1CE4AA36FD3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BC49D53-B72B-304F-BF3C-E5817BED979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B9C9502-4E4E-0746-B89E-7CE506C9A7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238" y="1089025"/>
            <a:ext cx="8280400" cy="1268413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Graphs and Trees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42614B81-4464-6C4D-80E7-10485AFC5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644900"/>
            <a:ext cx="9144000" cy="2879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	</a:t>
            </a:r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340145C5-B803-524D-90B2-DCA1AEF4F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2816225"/>
            <a:ext cx="8424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31749" name="Text Box 5">
            <a:extLst>
              <a:ext uri="{FF2B5EF4-FFF2-40B4-BE49-F238E27FC236}">
                <a16:creationId xmlns:a16="http://schemas.microsoft.com/office/drawing/2014/main" id="{69CA45AA-DC41-1C4B-8F95-DD76D1195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2924175"/>
            <a:ext cx="838835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/>
              <a:t>This handout: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800"/>
              <a:t> Total degree of a graph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800"/>
              <a:t> Applications of Graphs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E92C3422-BF41-8146-A0D8-F0953E1B40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170862" cy="728663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Graph properties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A255DFC0-E50C-2645-835B-8C092C758A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00100"/>
            <a:ext cx="9144000" cy="6057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b="1"/>
              <a:t>Definition</a:t>
            </a:r>
            <a:r>
              <a:rPr lang="en-US" altLang="en-US" sz="2800"/>
              <a:t>: The </a:t>
            </a:r>
            <a:r>
              <a:rPr lang="en-US" altLang="en-US" sz="2800" b="1">
                <a:solidFill>
                  <a:schemeClr val="accent2"/>
                </a:solidFill>
              </a:rPr>
              <a:t>total degree</a:t>
            </a:r>
            <a:r>
              <a:rPr lang="en-US" altLang="en-US" sz="2800"/>
              <a:t> of a graph is the sum of the degrees of all its nodes.</a:t>
            </a:r>
          </a:p>
          <a:p>
            <a:pPr>
              <a:lnSpc>
                <a:spcPct val="90000"/>
              </a:lnSpc>
            </a:pPr>
            <a:endParaRPr lang="en-US" altLang="en-US" sz="2800" b="1"/>
          </a:p>
          <a:p>
            <a:pPr>
              <a:lnSpc>
                <a:spcPct val="90000"/>
              </a:lnSpc>
            </a:pPr>
            <a:r>
              <a:rPr lang="en-US" altLang="en-US" sz="2800" b="1"/>
              <a:t>Theorem:</a:t>
            </a:r>
            <a:r>
              <a:rPr lang="en-US" altLang="en-US" sz="2800"/>
              <a:t> If </a:t>
            </a:r>
            <a:r>
              <a:rPr lang="en-US" altLang="en-US" sz="2800">
                <a:solidFill>
                  <a:schemeClr val="accent2"/>
                </a:solidFill>
              </a:rPr>
              <a:t>G</a:t>
            </a:r>
            <a:r>
              <a:rPr lang="en-US" altLang="en-US" sz="2800"/>
              <a:t> is any graph, then the total degree of </a:t>
            </a:r>
            <a:r>
              <a:rPr lang="en-US" altLang="en-US" sz="2800">
                <a:solidFill>
                  <a:schemeClr val="accent2"/>
                </a:solidFill>
              </a:rPr>
              <a:t>G</a:t>
            </a:r>
            <a:r>
              <a:rPr lang="en-US" altLang="en-US" sz="2800"/>
              <a:t> equals twice the number of edges of </a:t>
            </a:r>
            <a:r>
              <a:rPr lang="en-US" altLang="en-US" sz="2800">
                <a:solidFill>
                  <a:schemeClr val="accent2"/>
                </a:solidFill>
              </a:rPr>
              <a:t>G</a:t>
            </a:r>
            <a:r>
              <a:rPr lang="en-US" altLang="en-US" sz="2800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		 the total degree of G = 2 (the number of edges of G)</a:t>
            </a:r>
          </a:p>
          <a:p>
            <a:pPr>
              <a:lnSpc>
                <a:spcPct val="90000"/>
              </a:lnSpc>
            </a:pPr>
            <a:r>
              <a:rPr lang="en-US" altLang="en-US" sz="2800" b="1"/>
              <a:t>Corollary 1:</a:t>
            </a:r>
            <a:r>
              <a:rPr lang="en-US" altLang="en-US" sz="2800"/>
              <a:t> The total degree of a graph is even.</a:t>
            </a:r>
          </a:p>
          <a:p>
            <a:pPr>
              <a:lnSpc>
                <a:spcPct val="90000"/>
              </a:lnSpc>
            </a:pPr>
            <a:r>
              <a:rPr lang="en-US" altLang="en-US" sz="2800" b="1"/>
              <a:t>Corollary 2:</a:t>
            </a:r>
            <a:r>
              <a:rPr lang="en-US" altLang="en-US" sz="2800"/>
              <a:t> In any graph there are an even number of vertices of odd degree.</a:t>
            </a:r>
          </a:p>
          <a:p>
            <a:pPr>
              <a:lnSpc>
                <a:spcPct val="90000"/>
              </a:lnSpc>
            </a:pPr>
            <a:endParaRPr lang="en-US" altLang="en-US" sz="2800"/>
          </a:p>
          <a:p>
            <a:pPr>
              <a:lnSpc>
                <a:spcPct val="90000"/>
              </a:lnSpc>
            </a:pPr>
            <a:r>
              <a:rPr lang="en-US" altLang="en-US" sz="2800" i="1"/>
              <a:t>Application to an Acquaintance Graph</a:t>
            </a:r>
            <a:r>
              <a:rPr lang="en-US" altLang="en-US" sz="2800"/>
              <a:t>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	Is it possible in a group of </a:t>
            </a:r>
            <a:r>
              <a:rPr lang="en-US" altLang="en-US" sz="2800" i="1"/>
              <a:t>five</a:t>
            </a:r>
            <a:r>
              <a:rPr lang="en-US" altLang="en-US" sz="2800"/>
              <a:t> people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/>
              <a:t>			for each to be friends with exactly </a:t>
            </a:r>
            <a:r>
              <a:rPr lang="en-US" altLang="en-US" sz="2800" i="1"/>
              <a:t>three</a:t>
            </a:r>
            <a:r>
              <a:rPr lang="en-US" altLang="en-US" sz="2800"/>
              <a:t> others?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87BC18DD-076B-4242-965A-30C3B71511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170862" cy="728663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Terminology of Graph: Paths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91280FFC-1FE2-BE47-9320-5DDC01BB5A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00100"/>
            <a:ext cx="9144000" cy="60579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/>
              <a:t>A </a:t>
            </a:r>
            <a:r>
              <a:rPr lang="en-US" altLang="en-US" b="1" i="1">
                <a:solidFill>
                  <a:schemeClr val="accent2"/>
                </a:solidFill>
              </a:rPr>
              <a:t>path</a:t>
            </a:r>
            <a:r>
              <a:rPr lang="en-US" altLang="en-US"/>
              <a:t> between two nodes is a </a:t>
            </a:r>
            <a:r>
              <a:rPr lang="en-US" altLang="en-US" i="1"/>
              <a:t>sequence of distinct nodes and edges</a:t>
            </a:r>
            <a:r>
              <a:rPr lang="en-US" altLang="en-US"/>
              <a:t> connecting these nodes.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	</a:t>
            </a:r>
            <a:r>
              <a:rPr lang="en-US" altLang="en-US" i="1"/>
              <a:t>Example</a:t>
            </a:r>
            <a:r>
              <a:rPr lang="en-US" altLang="en-US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Two nodes are called</a:t>
            </a:r>
            <a:r>
              <a:rPr lang="en-US" altLang="en-US" i="1">
                <a:solidFill>
                  <a:schemeClr val="accent2"/>
                </a:solidFill>
              </a:rPr>
              <a:t> </a:t>
            </a:r>
            <a:r>
              <a:rPr lang="en-US" altLang="en-US" b="1" i="1">
                <a:solidFill>
                  <a:schemeClr val="accent2"/>
                </a:solidFill>
              </a:rPr>
              <a:t>connected</a:t>
            </a:r>
            <a:r>
              <a:rPr lang="en-US" altLang="en-US"/>
              <a:t> if there is a path between them.</a:t>
            </a:r>
          </a:p>
          <a:p>
            <a:pPr>
              <a:lnSpc>
                <a:spcPct val="90000"/>
              </a:lnSpc>
            </a:pPr>
            <a:r>
              <a:rPr lang="en-US" altLang="en-US" i="1"/>
              <a:t>Fact:</a:t>
            </a:r>
            <a:r>
              <a:rPr lang="en-US" altLang="en-US"/>
              <a:t> For any two nodes </a:t>
            </a:r>
            <a:r>
              <a:rPr lang="en-US" altLang="en-US" b="1">
                <a:solidFill>
                  <a:schemeClr val="accent2"/>
                </a:solidFill>
              </a:rPr>
              <a:t>a</a:t>
            </a:r>
            <a:r>
              <a:rPr lang="en-US" altLang="en-US"/>
              <a:t> and </a:t>
            </a:r>
            <a:r>
              <a:rPr lang="en-US" altLang="en-US" b="1">
                <a:solidFill>
                  <a:schemeClr val="accent2"/>
                </a:solidFill>
              </a:rPr>
              <a:t>b</a:t>
            </a:r>
            <a:r>
              <a:rPr lang="en-US" altLang="en-US"/>
              <a:t> of a graph, there is an efficient way to determine whether </a:t>
            </a:r>
            <a:r>
              <a:rPr lang="en-US" altLang="en-US" b="1">
                <a:solidFill>
                  <a:schemeClr val="accent2"/>
                </a:solidFill>
              </a:rPr>
              <a:t>a</a:t>
            </a:r>
            <a:r>
              <a:rPr lang="en-US" altLang="en-US"/>
              <a:t> and </a:t>
            </a:r>
            <a:r>
              <a:rPr lang="en-US" altLang="en-US" b="1">
                <a:solidFill>
                  <a:schemeClr val="accent2"/>
                </a:solidFill>
              </a:rPr>
              <a:t>b</a:t>
            </a:r>
            <a:r>
              <a:rPr lang="en-US" altLang="en-US"/>
              <a:t> are connected or not.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</a:pPr>
            <a:endParaRPr lang="en-US" altLang="en-US" sz="2400"/>
          </a:p>
        </p:txBody>
      </p:sp>
      <p:sp>
        <p:nvSpPr>
          <p:cNvPr id="66564" name="Oval 4">
            <a:extLst>
              <a:ext uri="{FF2B5EF4-FFF2-40B4-BE49-F238E27FC236}">
                <a16:creationId xmlns:a16="http://schemas.microsoft.com/office/drawing/2014/main" id="{22666137-2CFF-DA4F-A708-57D39C8C0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7563" y="3321050"/>
            <a:ext cx="396875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5" name="Oval 5">
            <a:extLst>
              <a:ext uri="{FF2B5EF4-FFF2-40B4-BE49-F238E27FC236}">
                <a16:creationId xmlns:a16="http://schemas.microsoft.com/office/drawing/2014/main" id="{16F17059-53B3-EC48-8830-BFA064809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5" y="2997200"/>
            <a:ext cx="396875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6" name="Oval 6">
            <a:extLst>
              <a:ext uri="{FF2B5EF4-FFF2-40B4-BE49-F238E27FC236}">
                <a16:creationId xmlns:a16="http://schemas.microsoft.com/office/drawing/2014/main" id="{E69A4002-0184-B74E-A296-6A180CAC5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3860800"/>
            <a:ext cx="396875" cy="36036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7" name="Oval 7">
            <a:extLst>
              <a:ext uri="{FF2B5EF4-FFF2-40B4-BE49-F238E27FC236}">
                <a16:creationId xmlns:a16="http://schemas.microsoft.com/office/drawing/2014/main" id="{9F652143-C186-D746-9688-BF6FE28F6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8013" y="3284538"/>
            <a:ext cx="396875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8" name="Oval 8">
            <a:extLst>
              <a:ext uri="{FF2B5EF4-FFF2-40B4-BE49-F238E27FC236}">
                <a16:creationId xmlns:a16="http://schemas.microsoft.com/office/drawing/2014/main" id="{00EBAA33-7C92-3B4C-A81E-3817985EC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0538" y="3716338"/>
            <a:ext cx="396875" cy="36036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9" name="Line 9">
            <a:extLst>
              <a:ext uri="{FF2B5EF4-FFF2-40B4-BE49-F238E27FC236}">
                <a16:creationId xmlns:a16="http://schemas.microsoft.com/office/drawing/2014/main" id="{51863E7B-5A8F-A142-85A3-FF63E51334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84438" y="3213100"/>
            <a:ext cx="104298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0" name="Line 10">
            <a:extLst>
              <a:ext uri="{FF2B5EF4-FFF2-40B4-BE49-F238E27FC236}">
                <a16:creationId xmlns:a16="http://schemas.microsoft.com/office/drawing/2014/main" id="{BC11963A-D1EC-D24B-8DB4-4EF60001A6F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7788" y="3284538"/>
            <a:ext cx="6477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1" name="Line 11">
            <a:extLst>
              <a:ext uri="{FF2B5EF4-FFF2-40B4-BE49-F238E27FC236}">
                <a16:creationId xmlns:a16="http://schemas.microsoft.com/office/drawing/2014/main" id="{EBE720A1-B7DB-0A43-AE57-984A76F0C5C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87900" y="3500438"/>
            <a:ext cx="936625" cy="468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2" name="Line 12">
            <a:extLst>
              <a:ext uri="{FF2B5EF4-FFF2-40B4-BE49-F238E27FC236}">
                <a16:creationId xmlns:a16="http://schemas.microsoft.com/office/drawing/2014/main" id="{B1AA11F8-1FAD-684E-AC06-B090E51250D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3573463"/>
            <a:ext cx="755650" cy="250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73" name="Text Box 13">
            <a:extLst>
              <a:ext uri="{FF2B5EF4-FFF2-40B4-BE49-F238E27FC236}">
                <a16:creationId xmlns:a16="http://schemas.microsoft.com/office/drawing/2014/main" id="{3FC0735C-3E77-8A49-9807-A4BA7F72E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3249613"/>
            <a:ext cx="35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</a:t>
            </a:r>
          </a:p>
        </p:txBody>
      </p:sp>
      <p:sp>
        <p:nvSpPr>
          <p:cNvPr id="66574" name="Text Box 14">
            <a:extLst>
              <a:ext uri="{FF2B5EF4-FFF2-40B4-BE49-F238E27FC236}">
                <a16:creationId xmlns:a16="http://schemas.microsoft.com/office/drawing/2014/main" id="{193C0182-6CDD-7B42-AF00-3E166575D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7050" y="3681413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uiExpand="1" build="p"/>
      <p:bldP spid="66573" grpId="0"/>
      <p:bldP spid="665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CF2177AB-6FE5-E74E-BC88-A82CDF9066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An application of graphs </a:t>
            </a:r>
            <a:b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</a:br>
            <a:r>
              <a:rPr lang="en-US" altLang="en-US" sz="4000">
                <a:solidFill>
                  <a:srgbClr val="663300"/>
                </a:solidFill>
                <a:latin typeface="Comic Sans MS" panose="030F0902030302020204" pitchFamily="66" charset="0"/>
              </a:rPr>
              <a:t>in solving a puzzle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C3F3568F-08BA-4C4A-8D94-468CFBB119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558958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altLang="en-US"/>
              <a:t>From an initial position on the </a:t>
            </a:r>
            <a:r>
              <a:rPr lang="en-US" altLang="en-US">
                <a:solidFill>
                  <a:srgbClr val="663300"/>
                </a:solidFill>
              </a:rPr>
              <a:t>left bank</a:t>
            </a:r>
            <a:r>
              <a:rPr lang="en-US" altLang="en-US"/>
              <a:t> of a river, </a:t>
            </a:r>
          </a:p>
          <a:p>
            <a:pPr>
              <a:buFontTx/>
              <a:buNone/>
            </a:pPr>
            <a:r>
              <a:rPr lang="en-US" altLang="en-US"/>
              <a:t>	a </a:t>
            </a:r>
            <a:r>
              <a:rPr lang="en-US" altLang="en-US">
                <a:solidFill>
                  <a:schemeClr val="accent2"/>
                </a:solidFill>
              </a:rPr>
              <a:t>ferryman</a:t>
            </a:r>
            <a:r>
              <a:rPr lang="en-US" altLang="en-US"/>
              <a:t> wants to transport </a:t>
            </a:r>
          </a:p>
          <a:p>
            <a:pPr>
              <a:buFontTx/>
              <a:buNone/>
            </a:pPr>
            <a:r>
              <a:rPr lang="en-US" altLang="en-US"/>
              <a:t>		a </a:t>
            </a:r>
            <a:r>
              <a:rPr lang="en-US" altLang="en-US">
                <a:solidFill>
                  <a:schemeClr val="accent2"/>
                </a:solidFill>
              </a:rPr>
              <a:t>wolf, a goat, and a cabbage</a:t>
            </a:r>
            <a:r>
              <a:rPr lang="en-US" altLang="en-US"/>
              <a:t> to the </a:t>
            </a:r>
            <a:r>
              <a:rPr lang="en-US" altLang="en-US">
                <a:solidFill>
                  <a:srgbClr val="663300"/>
                </a:solidFill>
              </a:rPr>
              <a:t>right bank</a:t>
            </a:r>
            <a:r>
              <a:rPr lang="en-US" altLang="en-US"/>
              <a:t>.</a:t>
            </a:r>
          </a:p>
          <a:p>
            <a:pPr>
              <a:buFontTx/>
              <a:buNone/>
            </a:pPr>
            <a:r>
              <a:rPr lang="en-US" altLang="en-US"/>
              <a:t>Ferryman’s boat is only big enough </a:t>
            </a:r>
          </a:p>
          <a:p>
            <a:pPr>
              <a:buFontTx/>
              <a:buNone/>
            </a:pPr>
            <a:r>
              <a:rPr lang="en-US" altLang="en-US"/>
              <a:t>	to transport </a:t>
            </a:r>
            <a:r>
              <a:rPr lang="en-US" altLang="en-US">
                <a:solidFill>
                  <a:schemeClr val="accent2"/>
                </a:solidFill>
              </a:rPr>
              <a:t>one object at a time</a:t>
            </a:r>
            <a:r>
              <a:rPr lang="en-US" altLang="en-US"/>
              <a:t>, other than himself. </a:t>
            </a:r>
          </a:p>
          <a:p>
            <a:pPr>
              <a:buFontTx/>
              <a:buNone/>
            </a:pPr>
            <a:r>
              <a:rPr lang="en-US" altLang="en-US"/>
              <a:t>For obvious reasons, </a:t>
            </a:r>
          </a:p>
          <a:p>
            <a:r>
              <a:rPr lang="en-US" altLang="en-US"/>
              <a:t>the wolf cannot be left alone with the goat;</a:t>
            </a:r>
          </a:p>
          <a:p>
            <a:r>
              <a:rPr lang="en-US" altLang="en-US"/>
              <a:t>the goat cannot be left alone with the cabbage.</a:t>
            </a:r>
          </a:p>
          <a:p>
            <a:pPr>
              <a:buFont typeface="Wingdings" pitchFamily="2" charset="2"/>
              <a:buChar char="Ø"/>
            </a:pPr>
            <a:r>
              <a:rPr lang="en-US" altLang="en-US"/>
              <a:t>How should the ferryman proceed?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19676D03-6F0D-4640-AFEF-96F4B2D3D4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28663"/>
          </a:xfrm>
        </p:spPr>
        <p:txBody>
          <a:bodyPr/>
          <a:lstStyle/>
          <a:p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  <a:t>An application of graphs in solving a puzzle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60D5DEA8-FC52-D54B-A357-9637A1B7AB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800"/>
              <a:t>To solve the puzzle, create the following graph: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/>
              <a:t> Create a node for each allowable arrangement.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	</a:t>
            </a:r>
            <a:r>
              <a:rPr lang="en-US" altLang="en-US" sz="2400" i="1"/>
              <a:t>E.g.,</a:t>
            </a:r>
            <a:r>
              <a:rPr lang="en-US" altLang="en-US" sz="2400"/>
              <a:t> ( fg </a:t>
            </a:r>
            <a:r>
              <a:rPr lang="en-US" altLang="en-US" sz="2400">
                <a:solidFill>
                  <a:schemeClr val="accent2"/>
                </a:solidFill>
              </a:rPr>
              <a:t>|</a:t>
            </a:r>
            <a:r>
              <a:rPr lang="en-US" altLang="en-US" sz="2400"/>
              <a:t> wc ) is an allowable arrangement </a:t>
            </a:r>
          </a:p>
          <a:p>
            <a:pPr>
              <a:buFont typeface="Wingdings" pitchFamily="2" charset="2"/>
              <a:buNone/>
            </a:pPr>
            <a:r>
              <a:rPr lang="en-US" altLang="en-US" sz="2400"/>
              <a:t>		since the ferryman and the goat are on the left bank, </a:t>
            </a:r>
          </a:p>
          <a:p>
            <a:pPr>
              <a:buFont typeface="Wingdings" pitchFamily="2" charset="2"/>
              <a:buNone/>
            </a:pPr>
            <a:r>
              <a:rPr lang="en-US" altLang="en-US" sz="2400"/>
              <a:t>			and the wolf and the cabbage are on the right bank.</a:t>
            </a:r>
          </a:p>
          <a:p>
            <a:pPr>
              <a:buFont typeface="Wingdings" pitchFamily="2" charset="2"/>
              <a:buChar char="Ø"/>
            </a:pPr>
            <a:r>
              <a:rPr lang="en-US" altLang="en-US" sz="2800"/>
              <a:t>Create an edge between two nodes if it is possible to go from the arrangement of one node to the arrangement of the other node by a single ferry trip.</a:t>
            </a:r>
          </a:p>
          <a:p>
            <a:pPr>
              <a:buFont typeface="Wingdings" pitchFamily="2" charset="2"/>
              <a:buNone/>
            </a:pPr>
            <a:r>
              <a:rPr lang="en-US" altLang="en-US" sz="2400"/>
              <a:t>	</a:t>
            </a:r>
            <a:r>
              <a:rPr lang="en-US" altLang="en-US" sz="2400" i="1"/>
              <a:t>E.g.,</a:t>
            </a:r>
            <a:r>
              <a:rPr lang="en-US" altLang="en-US" sz="2400"/>
              <a:t> there is an arc between nodes ( fgw | c )  and  ( w | fgc ) because the transition from the first node to the second node can be realized </a:t>
            </a:r>
          </a:p>
          <a:p>
            <a:pPr>
              <a:buFont typeface="Wingdings" pitchFamily="2" charset="2"/>
              <a:buNone/>
            </a:pPr>
            <a:r>
              <a:rPr lang="en-US" altLang="en-US" sz="2400"/>
              <a:t>		by a single trip of the ferryman with the goat </a:t>
            </a:r>
          </a:p>
          <a:p>
            <a:pPr>
              <a:buFont typeface="Wingdings" pitchFamily="2" charset="2"/>
              <a:buNone/>
            </a:pPr>
            <a:r>
              <a:rPr lang="en-US" altLang="en-US" sz="2400"/>
              <a:t>				from the left bank to the right bank.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ECF4F672-7199-F647-A4E7-4A436FDF1C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28663"/>
          </a:xfrm>
        </p:spPr>
        <p:txBody>
          <a:bodyPr/>
          <a:lstStyle/>
          <a:p>
            <a:r>
              <a:rPr lang="en-US" altLang="en-US" sz="3200">
                <a:solidFill>
                  <a:srgbClr val="663300"/>
                </a:solidFill>
                <a:latin typeface="Comic Sans MS" panose="030F0902030302020204" pitchFamily="66" charset="0"/>
              </a:rPr>
              <a:t>An application of graphs in solving a puzzle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65E8D92C-E51D-054A-84AE-AABD18B2C7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800"/>
              <a:t>The resulting graph is:</a:t>
            </a:r>
          </a:p>
          <a:p>
            <a:pPr>
              <a:buFont typeface="Wingdings" pitchFamily="2" charset="2"/>
              <a:buNone/>
            </a:pPr>
            <a:endParaRPr lang="en-US" altLang="en-US" sz="2400"/>
          </a:p>
          <a:p>
            <a:pPr>
              <a:buFont typeface="Wingdings" pitchFamily="2" charset="2"/>
              <a:buNone/>
            </a:pPr>
            <a:endParaRPr lang="en-US" altLang="en-US" sz="2400"/>
          </a:p>
          <a:p>
            <a:pPr>
              <a:buFont typeface="Wingdings" pitchFamily="2" charset="2"/>
              <a:buNone/>
            </a:pPr>
            <a:endParaRPr lang="en-US" altLang="en-US" sz="2400"/>
          </a:p>
          <a:p>
            <a:pPr>
              <a:buFont typeface="Wingdings" pitchFamily="2" charset="2"/>
              <a:buNone/>
            </a:pPr>
            <a:endParaRPr lang="en-US" altLang="en-US" sz="2400"/>
          </a:p>
          <a:p>
            <a:pPr>
              <a:buFont typeface="Wingdings" pitchFamily="2" charset="2"/>
              <a:buNone/>
            </a:pPr>
            <a:endParaRPr lang="en-US" altLang="en-US" sz="2400"/>
          </a:p>
          <a:p>
            <a:pPr>
              <a:buFont typeface="Wingdings" pitchFamily="2" charset="2"/>
              <a:buNone/>
            </a:pPr>
            <a:endParaRPr lang="en-US" altLang="en-US" sz="2400"/>
          </a:p>
          <a:p>
            <a:pPr>
              <a:buFont typeface="Wingdings" pitchFamily="2" charset="2"/>
              <a:buNone/>
            </a:pPr>
            <a:endParaRPr lang="en-US" altLang="en-US" sz="2400"/>
          </a:p>
          <a:p>
            <a:pPr>
              <a:buFont typeface="Wingdings" pitchFamily="2" charset="2"/>
              <a:buNone/>
            </a:pPr>
            <a:r>
              <a:rPr lang="en-US" altLang="en-US" sz="2400"/>
              <a:t>To transport everything from the left bank to the right bank, we need to find a path from node ( fwgc | ) to node ( | fwgc ) in the graph.</a:t>
            </a:r>
          </a:p>
          <a:p>
            <a:pPr>
              <a:buFont typeface="Wingdings" pitchFamily="2" charset="2"/>
              <a:buNone/>
            </a:pPr>
            <a:r>
              <a:rPr lang="en-US" altLang="en-US" sz="2400"/>
              <a:t>There are two this kind of paths. One of them:</a:t>
            </a:r>
          </a:p>
          <a:p>
            <a:pPr>
              <a:buFont typeface="Wingdings" pitchFamily="2" charset="2"/>
              <a:buNone/>
            </a:pPr>
            <a:r>
              <a:rPr lang="en-US" altLang="en-US" sz="2800"/>
              <a:t>(fwgc </a:t>
            </a:r>
            <a:r>
              <a:rPr lang="en-US" altLang="en-US" sz="2800" b="1">
                <a:solidFill>
                  <a:schemeClr val="accent2"/>
                </a:solidFill>
              </a:rPr>
              <a:t>| </a:t>
            </a:r>
            <a:r>
              <a:rPr lang="en-US" altLang="en-US" sz="2800"/>
              <a:t>)  </a:t>
            </a:r>
            <a:r>
              <a:rPr lang="en-US" altLang="en-US" sz="2800">
                <a:sym typeface="Symbol" pitchFamily="2" charset="2"/>
              </a:rPr>
              <a:t> (</a:t>
            </a:r>
            <a:r>
              <a:rPr lang="en-US" altLang="en-US" sz="2800"/>
              <a:t>wc </a:t>
            </a:r>
            <a:r>
              <a:rPr lang="en-US" altLang="en-US" sz="2800" b="1">
                <a:solidFill>
                  <a:schemeClr val="accent2"/>
                </a:solidFill>
              </a:rPr>
              <a:t>| </a:t>
            </a:r>
            <a:r>
              <a:rPr lang="en-US" altLang="en-US" sz="2800"/>
              <a:t>fg</a:t>
            </a:r>
            <a:r>
              <a:rPr lang="en-US" altLang="en-US" sz="2800">
                <a:sym typeface="Symbol" pitchFamily="2" charset="2"/>
              </a:rPr>
              <a:t>)  (</a:t>
            </a:r>
            <a:r>
              <a:rPr lang="en-US" altLang="en-US" sz="2800"/>
              <a:t>fwc </a:t>
            </a:r>
            <a:r>
              <a:rPr lang="en-US" altLang="en-US" sz="2800" b="1">
                <a:solidFill>
                  <a:schemeClr val="accent2"/>
                </a:solidFill>
              </a:rPr>
              <a:t>| </a:t>
            </a:r>
            <a:r>
              <a:rPr lang="en-US" altLang="en-US" sz="2800"/>
              <a:t>g)  </a:t>
            </a:r>
            <a:r>
              <a:rPr lang="en-US" altLang="en-US" sz="2800">
                <a:sym typeface="Symbol" pitchFamily="2" charset="2"/>
              </a:rPr>
              <a:t> (</a:t>
            </a:r>
            <a:r>
              <a:rPr lang="en-US" altLang="en-US" sz="2800"/>
              <a:t>w </a:t>
            </a:r>
            <a:r>
              <a:rPr lang="en-US" altLang="en-US" sz="2800" b="1">
                <a:solidFill>
                  <a:schemeClr val="accent2"/>
                </a:solidFill>
              </a:rPr>
              <a:t>| </a:t>
            </a:r>
            <a:r>
              <a:rPr lang="en-US" altLang="en-US" sz="2800"/>
              <a:t>fgc) </a:t>
            </a:r>
            <a:r>
              <a:rPr lang="en-US" altLang="en-US" sz="2800">
                <a:sym typeface="Symbol" pitchFamily="2" charset="2"/>
              </a:rPr>
              <a:t></a:t>
            </a:r>
            <a:r>
              <a:rPr lang="en-US" altLang="en-US" sz="2800"/>
              <a:t> (fwg </a:t>
            </a:r>
            <a:r>
              <a:rPr lang="en-US" altLang="en-US" sz="2800" b="1">
                <a:solidFill>
                  <a:schemeClr val="accent2"/>
                </a:solidFill>
              </a:rPr>
              <a:t>| </a:t>
            </a:r>
            <a:r>
              <a:rPr lang="en-US" altLang="en-US" sz="2800"/>
              <a:t>c) </a:t>
            </a:r>
            <a:r>
              <a:rPr lang="en-US" altLang="en-US" sz="2800">
                <a:sym typeface="Symbol" pitchFamily="2" charset="2"/>
              </a:rPr>
              <a:t></a:t>
            </a:r>
          </a:p>
          <a:p>
            <a:pPr>
              <a:buFont typeface="Wingdings" pitchFamily="2" charset="2"/>
              <a:buNone/>
            </a:pPr>
            <a:r>
              <a:rPr lang="en-US" altLang="en-US" sz="2800">
                <a:sym typeface="Symbol" pitchFamily="2" charset="2"/>
              </a:rPr>
              <a:t>					</a:t>
            </a:r>
            <a:r>
              <a:rPr lang="en-US" altLang="en-US" sz="2800"/>
              <a:t>(g </a:t>
            </a:r>
            <a:r>
              <a:rPr lang="en-US" altLang="en-US" sz="2800" b="1">
                <a:solidFill>
                  <a:schemeClr val="accent2"/>
                </a:solidFill>
              </a:rPr>
              <a:t>| </a:t>
            </a:r>
            <a:r>
              <a:rPr lang="en-US" altLang="en-US" sz="2800"/>
              <a:t>fwc) </a:t>
            </a:r>
            <a:r>
              <a:rPr lang="en-US" altLang="en-US" sz="2800">
                <a:sym typeface="Symbol" pitchFamily="2" charset="2"/>
              </a:rPr>
              <a:t> </a:t>
            </a:r>
            <a:r>
              <a:rPr lang="en-US" altLang="en-US" sz="2800"/>
              <a:t>(fg </a:t>
            </a:r>
            <a:r>
              <a:rPr lang="en-US" altLang="en-US" sz="2800" b="1">
                <a:solidFill>
                  <a:schemeClr val="accent2"/>
                </a:solidFill>
              </a:rPr>
              <a:t>| </a:t>
            </a:r>
            <a:r>
              <a:rPr lang="en-US" altLang="en-US" sz="2800"/>
              <a:t>wc) </a:t>
            </a:r>
            <a:r>
              <a:rPr lang="en-US" altLang="en-US" sz="2800">
                <a:sym typeface="Symbol" pitchFamily="2" charset="2"/>
              </a:rPr>
              <a:t> </a:t>
            </a:r>
            <a:r>
              <a:rPr lang="en-US" altLang="en-US" sz="2800"/>
              <a:t>( </a:t>
            </a:r>
            <a:r>
              <a:rPr lang="en-US" altLang="en-US" sz="2800" b="1">
                <a:solidFill>
                  <a:schemeClr val="accent2"/>
                </a:solidFill>
              </a:rPr>
              <a:t>| </a:t>
            </a:r>
            <a:r>
              <a:rPr lang="en-US" altLang="en-US" sz="2800"/>
              <a:t>fwgc)</a:t>
            </a:r>
          </a:p>
        </p:txBody>
      </p:sp>
      <p:sp>
        <p:nvSpPr>
          <p:cNvPr id="71684" name="Oval 4">
            <a:extLst>
              <a:ext uri="{FF2B5EF4-FFF2-40B4-BE49-F238E27FC236}">
                <a16:creationId xmlns:a16="http://schemas.microsoft.com/office/drawing/2014/main" id="{A88FB8F6-9C5C-9340-BA20-AFB8B9B89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1628775"/>
            <a:ext cx="12239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fwgc </a:t>
            </a:r>
            <a:r>
              <a:rPr lang="en-US" altLang="en-US" b="1">
                <a:solidFill>
                  <a:schemeClr val="accent2"/>
                </a:solidFill>
              </a:rPr>
              <a:t>|</a:t>
            </a:r>
          </a:p>
        </p:txBody>
      </p:sp>
      <p:sp>
        <p:nvSpPr>
          <p:cNvPr id="71685" name="Oval 5">
            <a:extLst>
              <a:ext uri="{FF2B5EF4-FFF2-40B4-BE49-F238E27FC236}">
                <a16:creationId xmlns:a16="http://schemas.microsoft.com/office/drawing/2014/main" id="{B21FB72F-060C-9E44-ACBD-2B786D6CC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2025" y="1628775"/>
            <a:ext cx="1223963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fwg </a:t>
            </a:r>
            <a:r>
              <a:rPr lang="en-US" altLang="en-US" b="1">
                <a:solidFill>
                  <a:schemeClr val="accent2"/>
                </a:solidFill>
              </a:rPr>
              <a:t>| </a:t>
            </a:r>
            <a:r>
              <a:rPr lang="en-US" altLang="en-US"/>
              <a:t>c</a:t>
            </a:r>
          </a:p>
        </p:txBody>
      </p:sp>
      <p:sp>
        <p:nvSpPr>
          <p:cNvPr id="71686" name="Oval 6">
            <a:extLst>
              <a:ext uri="{FF2B5EF4-FFF2-40B4-BE49-F238E27FC236}">
                <a16:creationId xmlns:a16="http://schemas.microsoft.com/office/drawing/2014/main" id="{BFD9136A-BF5C-8D4C-A7A7-80A8199C0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628775"/>
            <a:ext cx="12239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fwc </a:t>
            </a:r>
            <a:r>
              <a:rPr lang="en-US" altLang="en-US" b="1">
                <a:solidFill>
                  <a:schemeClr val="accent2"/>
                </a:solidFill>
              </a:rPr>
              <a:t>| </a:t>
            </a:r>
            <a:r>
              <a:rPr lang="en-US" altLang="en-US"/>
              <a:t>g</a:t>
            </a:r>
          </a:p>
        </p:txBody>
      </p:sp>
      <p:sp>
        <p:nvSpPr>
          <p:cNvPr id="71687" name="Oval 7">
            <a:extLst>
              <a:ext uri="{FF2B5EF4-FFF2-40B4-BE49-F238E27FC236}">
                <a16:creationId xmlns:a16="http://schemas.microsoft.com/office/drawing/2014/main" id="{E9465537-2919-3D45-84E9-2F0DC2983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675" y="1665288"/>
            <a:ext cx="1223963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fgc </a:t>
            </a:r>
            <a:r>
              <a:rPr lang="en-US" altLang="en-US" b="1">
                <a:solidFill>
                  <a:schemeClr val="accent2"/>
                </a:solidFill>
              </a:rPr>
              <a:t>| </a:t>
            </a:r>
            <a:r>
              <a:rPr lang="en-US" altLang="en-US"/>
              <a:t>w</a:t>
            </a:r>
          </a:p>
        </p:txBody>
      </p:sp>
      <p:sp>
        <p:nvSpPr>
          <p:cNvPr id="71688" name="Oval 8">
            <a:extLst>
              <a:ext uri="{FF2B5EF4-FFF2-40B4-BE49-F238E27FC236}">
                <a16:creationId xmlns:a16="http://schemas.microsoft.com/office/drawing/2014/main" id="{94406693-B148-7B4C-8492-66D1D0FD1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7875" y="1665288"/>
            <a:ext cx="1223963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fg </a:t>
            </a:r>
            <a:r>
              <a:rPr lang="en-US" altLang="en-US" b="1">
                <a:solidFill>
                  <a:schemeClr val="accent2"/>
                </a:solidFill>
              </a:rPr>
              <a:t>| </a:t>
            </a:r>
            <a:r>
              <a:rPr lang="en-US" altLang="en-US"/>
              <a:t>wc</a:t>
            </a:r>
          </a:p>
        </p:txBody>
      </p:sp>
      <p:sp>
        <p:nvSpPr>
          <p:cNvPr id="71689" name="Oval 9">
            <a:extLst>
              <a:ext uri="{FF2B5EF4-FFF2-40B4-BE49-F238E27FC236}">
                <a16:creationId xmlns:a16="http://schemas.microsoft.com/office/drawing/2014/main" id="{EE988217-6932-7046-A0CC-4BEA2C9A8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321050"/>
            <a:ext cx="12239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wc </a:t>
            </a:r>
            <a:r>
              <a:rPr lang="en-US" altLang="en-US" b="1">
                <a:solidFill>
                  <a:schemeClr val="accent2"/>
                </a:solidFill>
              </a:rPr>
              <a:t>| </a:t>
            </a:r>
            <a:r>
              <a:rPr lang="en-US" altLang="en-US"/>
              <a:t>fg</a:t>
            </a:r>
          </a:p>
        </p:txBody>
      </p:sp>
      <p:sp>
        <p:nvSpPr>
          <p:cNvPr id="71690" name="Oval 10">
            <a:extLst>
              <a:ext uri="{FF2B5EF4-FFF2-40B4-BE49-F238E27FC236}">
                <a16:creationId xmlns:a16="http://schemas.microsoft.com/office/drawing/2014/main" id="{483D01DE-0AF4-634F-9C4E-A22E99218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3463" y="3321050"/>
            <a:ext cx="12239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w </a:t>
            </a:r>
            <a:r>
              <a:rPr lang="en-US" altLang="en-US" b="1">
                <a:solidFill>
                  <a:schemeClr val="accent2"/>
                </a:solidFill>
              </a:rPr>
              <a:t>| </a:t>
            </a:r>
            <a:r>
              <a:rPr lang="en-US" altLang="en-US"/>
              <a:t>fgc</a:t>
            </a:r>
          </a:p>
        </p:txBody>
      </p:sp>
      <p:sp>
        <p:nvSpPr>
          <p:cNvPr id="71691" name="Oval 11">
            <a:extLst>
              <a:ext uri="{FF2B5EF4-FFF2-40B4-BE49-F238E27FC236}">
                <a16:creationId xmlns:a16="http://schemas.microsoft.com/office/drawing/2014/main" id="{35BA46AF-7140-E245-BC66-AF999C38C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3321050"/>
            <a:ext cx="1223963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g </a:t>
            </a:r>
            <a:r>
              <a:rPr lang="en-US" altLang="en-US" b="1">
                <a:solidFill>
                  <a:schemeClr val="accent2"/>
                </a:solidFill>
              </a:rPr>
              <a:t>| </a:t>
            </a:r>
            <a:r>
              <a:rPr lang="en-US" altLang="en-US"/>
              <a:t>fwc</a:t>
            </a:r>
          </a:p>
        </p:txBody>
      </p:sp>
      <p:sp>
        <p:nvSpPr>
          <p:cNvPr id="71692" name="Oval 12">
            <a:extLst>
              <a:ext uri="{FF2B5EF4-FFF2-40B4-BE49-F238E27FC236}">
                <a16:creationId xmlns:a16="http://schemas.microsoft.com/office/drawing/2014/main" id="{B8D51106-BDDD-B647-99D3-A928ABF4C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3284538"/>
            <a:ext cx="1223963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c </a:t>
            </a:r>
            <a:r>
              <a:rPr lang="en-US" altLang="en-US" b="1">
                <a:solidFill>
                  <a:schemeClr val="accent2"/>
                </a:solidFill>
              </a:rPr>
              <a:t>| </a:t>
            </a:r>
            <a:r>
              <a:rPr lang="en-US" altLang="en-US"/>
              <a:t>fwg</a:t>
            </a:r>
          </a:p>
        </p:txBody>
      </p:sp>
      <p:sp>
        <p:nvSpPr>
          <p:cNvPr id="71693" name="Oval 13">
            <a:extLst>
              <a:ext uri="{FF2B5EF4-FFF2-40B4-BE49-F238E27FC236}">
                <a16:creationId xmlns:a16="http://schemas.microsoft.com/office/drawing/2014/main" id="{0207C357-CD5A-A149-83D9-8D54FEC4F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388" y="3284538"/>
            <a:ext cx="1223962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chemeClr val="accent2"/>
                </a:solidFill>
              </a:rPr>
              <a:t>| </a:t>
            </a:r>
            <a:r>
              <a:rPr lang="en-US" altLang="en-US"/>
              <a:t>fwgc</a:t>
            </a:r>
          </a:p>
        </p:txBody>
      </p:sp>
      <p:sp>
        <p:nvSpPr>
          <p:cNvPr id="71694" name="Line 14">
            <a:extLst>
              <a:ext uri="{FF2B5EF4-FFF2-40B4-BE49-F238E27FC236}">
                <a16:creationId xmlns:a16="http://schemas.microsoft.com/office/drawing/2014/main" id="{644C7F43-EFAC-6640-8F0F-7AEB25F378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6013" y="234950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95" name="Line 15">
            <a:extLst>
              <a:ext uri="{FF2B5EF4-FFF2-40B4-BE49-F238E27FC236}">
                <a16:creationId xmlns:a16="http://schemas.microsoft.com/office/drawing/2014/main" id="{F18AB356-4A33-6A46-927F-6241EA620ED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213" y="2349500"/>
            <a:ext cx="0" cy="971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96" name="Line 16">
            <a:extLst>
              <a:ext uri="{FF2B5EF4-FFF2-40B4-BE49-F238E27FC236}">
                <a16:creationId xmlns:a16="http://schemas.microsoft.com/office/drawing/2014/main" id="{19774DC7-1228-E645-BEFC-7B3316512A2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888" y="2384425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97" name="Line 17">
            <a:extLst>
              <a:ext uri="{FF2B5EF4-FFF2-40B4-BE49-F238E27FC236}">
                <a16:creationId xmlns:a16="http://schemas.microsoft.com/office/drawing/2014/main" id="{36D1B003-3A7D-0B4D-936E-248F84649E1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2088" y="2384425"/>
            <a:ext cx="0" cy="900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98" name="Line 18">
            <a:extLst>
              <a:ext uri="{FF2B5EF4-FFF2-40B4-BE49-F238E27FC236}">
                <a16:creationId xmlns:a16="http://schemas.microsoft.com/office/drawing/2014/main" id="{E6941D28-6BDC-BF47-B947-430E8E2CD6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276475"/>
            <a:ext cx="863600" cy="1116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0" name="Line 20">
            <a:extLst>
              <a:ext uri="{FF2B5EF4-FFF2-40B4-BE49-F238E27FC236}">
                <a16:creationId xmlns:a16="http://schemas.microsoft.com/office/drawing/2014/main" id="{0F053609-2D27-9C49-935C-4A0E3DEBEF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1388" y="2276475"/>
            <a:ext cx="936625" cy="1116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1" name="Line 21">
            <a:extLst>
              <a:ext uri="{FF2B5EF4-FFF2-40B4-BE49-F238E27FC236}">
                <a16:creationId xmlns:a16="http://schemas.microsoft.com/office/drawing/2014/main" id="{F317273A-2703-1B4D-8867-A6981BDEBD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2275" y="2205038"/>
            <a:ext cx="2195513" cy="1260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2" name="Line 22">
            <a:extLst>
              <a:ext uri="{FF2B5EF4-FFF2-40B4-BE49-F238E27FC236}">
                <a16:creationId xmlns:a16="http://schemas.microsoft.com/office/drawing/2014/main" id="{4807D24B-FC38-C047-89B0-B104903FAC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2312988"/>
            <a:ext cx="86360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3" name="Line 23">
            <a:extLst>
              <a:ext uri="{FF2B5EF4-FFF2-40B4-BE49-F238E27FC236}">
                <a16:creationId xmlns:a16="http://schemas.microsoft.com/office/drawing/2014/main" id="{53A0C4D3-2199-B442-9A98-2FC41871B91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24413" y="2312988"/>
            <a:ext cx="827087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4" name="Line 24">
            <a:extLst>
              <a:ext uri="{FF2B5EF4-FFF2-40B4-BE49-F238E27FC236}">
                <a16:creationId xmlns:a16="http://schemas.microsoft.com/office/drawing/2014/main" id="{5D1A7204-C82B-DC4A-AE66-00ABACAE5B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3800" y="2205038"/>
            <a:ext cx="2197100" cy="1331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5" name="Line 25">
            <a:extLst>
              <a:ext uri="{FF2B5EF4-FFF2-40B4-BE49-F238E27FC236}">
                <a16:creationId xmlns:a16="http://schemas.microsoft.com/office/drawing/2014/main" id="{376D17F3-153C-1846-9694-5304A1833F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6013" y="2312988"/>
            <a:ext cx="0" cy="100806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6" name="Line 26">
            <a:extLst>
              <a:ext uri="{FF2B5EF4-FFF2-40B4-BE49-F238E27FC236}">
                <a16:creationId xmlns:a16="http://schemas.microsoft.com/office/drawing/2014/main" id="{87D29882-83E4-274F-9CD6-A0638E9780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92275" y="2205038"/>
            <a:ext cx="2195513" cy="126047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7" name="Line 27">
            <a:extLst>
              <a:ext uri="{FF2B5EF4-FFF2-40B4-BE49-F238E27FC236}">
                <a16:creationId xmlns:a16="http://schemas.microsoft.com/office/drawing/2014/main" id="{DEED5D41-0D58-8D46-968B-D6389E3D20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6600" y="2312988"/>
            <a:ext cx="863600" cy="10795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8" name="Line 28">
            <a:extLst>
              <a:ext uri="{FF2B5EF4-FFF2-40B4-BE49-F238E27FC236}">
                <a16:creationId xmlns:a16="http://schemas.microsoft.com/office/drawing/2014/main" id="{E5069784-1CA3-B24E-9644-B7362B30FE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213" y="2349500"/>
            <a:ext cx="0" cy="9715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9" name="Line 29">
            <a:extLst>
              <a:ext uri="{FF2B5EF4-FFF2-40B4-BE49-F238E27FC236}">
                <a16:creationId xmlns:a16="http://schemas.microsoft.com/office/drawing/2014/main" id="{11B57722-F348-F548-B884-539BC07E545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276475"/>
            <a:ext cx="863600" cy="1116013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0" name="Line 30">
            <a:extLst>
              <a:ext uri="{FF2B5EF4-FFF2-40B4-BE49-F238E27FC236}">
                <a16:creationId xmlns:a16="http://schemas.microsoft.com/office/drawing/2014/main" id="{28337282-D454-B544-9E07-7CE233FC36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03800" y="2205038"/>
            <a:ext cx="2197100" cy="133191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1" name="Line 31">
            <a:extLst>
              <a:ext uri="{FF2B5EF4-FFF2-40B4-BE49-F238E27FC236}">
                <a16:creationId xmlns:a16="http://schemas.microsoft.com/office/drawing/2014/main" id="{1E35E13A-4154-AE47-943E-6614457E1C6D}"/>
              </a:ext>
            </a:extLst>
          </p:cNvPr>
          <p:cNvSpPr>
            <a:spLocks noChangeShapeType="1"/>
          </p:cNvSpPr>
          <p:nvPr/>
        </p:nvSpPr>
        <p:spPr bwMode="auto">
          <a:xfrm>
            <a:off x="7812088" y="2384425"/>
            <a:ext cx="0" cy="900113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1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1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1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1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1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8298</TotalTime>
  <Words>597</Words>
  <Application>Microsoft Macintosh PowerPoint</Application>
  <PresentationFormat>On-screen Show (4:3)</PresentationFormat>
  <Paragraphs>70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Times New Roman</vt:lpstr>
      <vt:lpstr>Comic Sans MS</vt:lpstr>
      <vt:lpstr>Wingdings</vt:lpstr>
      <vt:lpstr>Symbol</vt:lpstr>
      <vt:lpstr>Default Design</vt:lpstr>
      <vt:lpstr>Graphs and Trees</vt:lpstr>
      <vt:lpstr>Graph properties</vt:lpstr>
      <vt:lpstr>Terminology of Graph: Paths</vt:lpstr>
      <vt:lpstr>An application of graphs  in solving a puzzle</vt:lpstr>
      <vt:lpstr>An application of graphs in solving a puzzle</vt:lpstr>
      <vt:lpstr>An application of graphs in solving a puzzle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Melkonian, Vardges</cp:lastModifiedBy>
  <cp:revision>408</cp:revision>
  <dcterms:created xsi:type="dcterms:W3CDTF">1601-01-01T00:00:00Z</dcterms:created>
  <dcterms:modified xsi:type="dcterms:W3CDTF">2021-01-14T03:57:46Z</dcterms:modified>
</cp:coreProperties>
</file>