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handoutMasterIdLst>
    <p:handoutMasterId r:id="rId10"/>
  </p:handoutMasterIdLst>
  <p:sldIdLst>
    <p:sldId id="276" r:id="rId2"/>
    <p:sldId id="292" r:id="rId3"/>
    <p:sldId id="293" r:id="rId4"/>
    <p:sldId id="294" r:id="rId5"/>
    <p:sldId id="295" r:id="rId6"/>
    <p:sldId id="296" r:id="rId7"/>
    <p:sldId id="297" r:id="rId8"/>
    <p:sldId id="298" r:id="rId9"/>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5"/>
  </p:normalViewPr>
  <p:slideViewPr>
    <p:cSldViewPr>
      <p:cViewPr varScale="1">
        <p:scale>
          <a:sx n="99" d="100"/>
          <a:sy n="99" d="100"/>
        </p:scale>
        <p:origin x="146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948" y="-114"/>
      </p:cViewPr>
      <p:guideLst>
        <p:guide orient="horz" pos="2928"/>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F922C8C-20A9-584D-B10C-4688E2E96B2E}"/>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ea typeface="+mn-ea"/>
              </a:defRPr>
            </a:lvl1pPr>
          </a:lstStyle>
          <a:p>
            <a:pPr>
              <a:defRPr/>
            </a:pPr>
            <a:r>
              <a:rPr lang="en-US"/>
              <a:t>Math 306</a:t>
            </a:r>
          </a:p>
        </p:txBody>
      </p:sp>
      <p:sp>
        <p:nvSpPr>
          <p:cNvPr id="28675" name="Rectangle 3">
            <a:extLst>
              <a:ext uri="{FF2B5EF4-FFF2-40B4-BE49-F238E27FC236}">
                <a16:creationId xmlns:a16="http://schemas.microsoft.com/office/drawing/2014/main" id="{54BA3FD7-34B5-A54C-B7A5-EA846AC6AA0F}"/>
              </a:ext>
            </a:extLst>
          </p:cNvPr>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ea typeface="+mn-ea"/>
              </a:defRPr>
            </a:lvl1pPr>
          </a:lstStyle>
          <a:p>
            <a:pPr>
              <a:defRPr/>
            </a:pPr>
            <a:r>
              <a:rPr lang="en-US"/>
              <a:t>March 2</a:t>
            </a:r>
          </a:p>
        </p:txBody>
      </p:sp>
      <p:sp>
        <p:nvSpPr>
          <p:cNvPr id="28676" name="Rectangle 4">
            <a:extLst>
              <a:ext uri="{FF2B5EF4-FFF2-40B4-BE49-F238E27FC236}">
                <a16:creationId xmlns:a16="http://schemas.microsoft.com/office/drawing/2014/main" id="{3FAAAB16-245F-5646-A666-0CE4EE9B236E}"/>
              </a:ext>
            </a:extLst>
          </p:cNvPr>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ea typeface="+mn-ea"/>
              </a:defRPr>
            </a:lvl1pPr>
          </a:lstStyle>
          <a:p>
            <a:pPr>
              <a:defRPr/>
            </a:pPr>
            <a:endParaRPr lang="en-US"/>
          </a:p>
        </p:txBody>
      </p:sp>
      <p:sp>
        <p:nvSpPr>
          <p:cNvPr id="28677" name="Rectangle 5">
            <a:extLst>
              <a:ext uri="{FF2B5EF4-FFF2-40B4-BE49-F238E27FC236}">
                <a16:creationId xmlns:a16="http://schemas.microsoft.com/office/drawing/2014/main" id="{E1D34015-96B3-C141-855D-ABC0E8F2A14A}"/>
              </a:ext>
            </a:extLst>
          </p:cNvPr>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C37F0C1B-B272-4944-BA46-304D24AAA28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06CC326-1190-414E-A2E5-37E15AA0AF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6CEEFD3-FE1F-0540-961A-B5A70CDF3F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4C154F7-00C0-C545-B873-0EE3D495FB52}"/>
              </a:ext>
            </a:extLst>
          </p:cNvPr>
          <p:cNvSpPr>
            <a:spLocks noGrp="1" noChangeArrowheads="1"/>
          </p:cNvSpPr>
          <p:nvPr>
            <p:ph type="sldNum" sz="quarter" idx="12"/>
          </p:nvPr>
        </p:nvSpPr>
        <p:spPr>
          <a:ln/>
        </p:spPr>
        <p:txBody>
          <a:bodyPr/>
          <a:lstStyle>
            <a:lvl1pPr>
              <a:defRPr/>
            </a:lvl1pPr>
          </a:lstStyle>
          <a:p>
            <a:fld id="{526ABC43-33F9-B74B-A391-8F5B498B8244}" type="slidenum">
              <a:rPr lang="en-US" altLang="en-US"/>
              <a:pPr/>
              <a:t>‹#›</a:t>
            </a:fld>
            <a:endParaRPr lang="en-US" altLang="en-US"/>
          </a:p>
        </p:txBody>
      </p:sp>
    </p:spTree>
    <p:extLst>
      <p:ext uri="{BB962C8B-B14F-4D97-AF65-F5344CB8AC3E}">
        <p14:creationId xmlns:p14="http://schemas.microsoft.com/office/powerpoint/2010/main" val="1188556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CD94D0C-2ED2-EA4A-99C9-EBA64D45124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89509D7-5BE2-FF4A-BAFB-2A872FE811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75A2E9-3204-A440-BC43-A8106614B879}"/>
              </a:ext>
            </a:extLst>
          </p:cNvPr>
          <p:cNvSpPr>
            <a:spLocks noGrp="1" noChangeArrowheads="1"/>
          </p:cNvSpPr>
          <p:nvPr>
            <p:ph type="sldNum" sz="quarter" idx="12"/>
          </p:nvPr>
        </p:nvSpPr>
        <p:spPr>
          <a:ln/>
        </p:spPr>
        <p:txBody>
          <a:bodyPr/>
          <a:lstStyle>
            <a:lvl1pPr>
              <a:defRPr/>
            </a:lvl1pPr>
          </a:lstStyle>
          <a:p>
            <a:fld id="{FC383D92-DE4D-8D4B-B749-6A763AB14A84}" type="slidenum">
              <a:rPr lang="en-US" altLang="en-US"/>
              <a:pPr/>
              <a:t>‹#›</a:t>
            </a:fld>
            <a:endParaRPr lang="en-US" altLang="en-US"/>
          </a:p>
        </p:txBody>
      </p:sp>
    </p:spTree>
    <p:extLst>
      <p:ext uri="{BB962C8B-B14F-4D97-AF65-F5344CB8AC3E}">
        <p14:creationId xmlns:p14="http://schemas.microsoft.com/office/powerpoint/2010/main" val="2521402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FED11D4-5294-D941-B9EB-886B6C164D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BDEDCBE-5136-A148-8790-E4C3F710BD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636D7DE-FA2D-E24F-A4DD-E5AD9E38DE9B}"/>
              </a:ext>
            </a:extLst>
          </p:cNvPr>
          <p:cNvSpPr>
            <a:spLocks noGrp="1" noChangeArrowheads="1"/>
          </p:cNvSpPr>
          <p:nvPr>
            <p:ph type="sldNum" sz="quarter" idx="12"/>
          </p:nvPr>
        </p:nvSpPr>
        <p:spPr>
          <a:ln/>
        </p:spPr>
        <p:txBody>
          <a:bodyPr/>
          <a:lstStyle>
            <a:lvl1pPr>
              <a:defRPr/>
            </a:lvl1pPr>
          </a:lstStyle>
          <a:p>
            <a:fld id="{5D2434C0-D5E0-C241-9EC0-4075D3038458}" type="slidenum">
              <a:rPr lang="en-US" altLang="en-US"/>
              <a:pPr/>
              <a:t>‹#›</a:t>
            </a:fld>
            <a:endParaRPr lang="en-US" altLang="en-US"/>
          </a:p>
        </p:txBody>
      </p:sp>
    </p:spTree>
    <p:extLst>
      <p:ext uri="{BB962C8B-B14F-4D97-AF65-F5344CB8AC3E}">
        <p14:creationId xmlns:p14="http://schemas.microsoft.com/office/powerpoint/2010/main" val="3442253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9C8EB8F-7657-7B41-8BBB-4AF2821587F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3EDEF52-741A-954A-AE5E-301B36809A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8BC67A3-EB82-EA41-B43E-BAC46A045E36}"/>
              </a:ext>
            </a:extLst>
          </p:cNvPr>
          <p:cNvSpPr>
            <a:spLocks noGrp="1" noChangeArrowheads="1"/>
          </p:cNvSpPr>
          <p:nvPr>
            <p:ph type="sldNum" sz="quarter" idx="12"/>
          </p:nvPr>
        </p:nvSpPr>
        <p:spPr>
          <a:ln/>
        </p:spPr>
        <p:txBody>
          <a:bodyPr/>
          <a:lstStyle>
            <a:lvl1pPr>
              <a:defRPr/>
            </a:lvl1pPr>
          </a:lstStyle>
          <a:p>
            <a:fld id="{CB719904-BB19-AF44-B179-7D6987972340}" type="slidenum">
              <a:rPr lang="en-US" altLang="en-US"/>
              <a:pPr/>
              <a:t>‹#›</a:t>
            </a:fld>
            <a:endParaRPr lang="en-US" altLang="en-US"/>
          </a:p>
        </p:txBody>
      </p:sp>
    </p:spTree>
    <p:extLst>
      <p:ext uri="{BB962C8B-B14F-4D97-AF65-F5344CB8AC3E}">
        <p14:creationId xmlns:p14="http://schemas.microsoft.com/office/powerpoint/2010/main" val="75316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52C669A-93EF-1D49-AEC4-0AD04F0546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5226437-23F3-2D43-9781-ED473F4237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E69624A-94C6-E844-9CBF-BDC921E42806}"/>
              </a:ext>
            </a:extLst>
          </p:cNvPr>
          <p:cNvSpPr>
            <a:spLocks noGrp="1" noChangeArrowheads="1"/>
          </p:cNvSpPr>
          <p:nvPr>
            <p:ph type="sldNum" sz="quarter" idx="12"/>
          </p:nvPr>
        </p:nvSpPr>
        <p:spPr>
          <a:ln/>
        </p:spPr>
        <p:txBody>
          <a:bodyPr/>
          <a:lstStyle>
            <a:lvl1pPr>
              <a:defRPr/>
            </a:lvl1pPr>
          </a:lstStyle>
          <a:p>
            <a:fld id="{6CE2621E-D62E-954C-B656-9549CCAECD78}" type="slidenum">
              <a:rPr lang="en-US" altLang="en-US"/>
              <a:pPr/>
              <a:t>‹#›</a:t>
            </a:fld>
            <a:endParaRPr lang="en-US" altLang="en-US"/>
          </a:p>
        </p:txBody>
      </p:sp>
    </p:spTree>
    <p:extLst>
      <p:ext uri="{BB962C8B-B14F-4D97-AF65-F5344CB8AC3E}">
        <p14:creationId xmlns:p14="http://schemas.microsoft.com/office/powerpoint/2010/main" val="176339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7093578-8EC7-8543-977F-D40F9AB05B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4B6E8E8-B3C8-2D40-AB7F-A302D91190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D191A2A-D2AD-3841-A15C-94B62D5CD1F8}"/>
              </a:ext>
            </a:extLst>
          </p:cNvPr>
          <p:cNvSpPr>
            <a:spLocks noGrp="1" noChangeArrowheads="1"/>
          </p:cNvSpPr>
          <p:nvPr>
            <p:ph type="sldNum" sz="quarter" idx="12"/>
          </p:nvPr>
        </p:nvSpPr>
        <p:spPr>
          <a:ln/>
        </p:spPr>
        <p:txBody>
          <a:bodyPr/>
          <a:lstStyle>
            <a:lvl1pPr>
              <a:defRPr/>
            </a:lvl1pPr>
          </a:lstStyle>
          <a:p>
            <a:fld id="{170E8145-0575-144B-BBAF-E50F2D403F35}" type="slidenum">
              <a:rPr lang="en-US" altLang="en-US"/>
              <a:pPr/>
              <a:t>‹#›</a:t>
            </a:fld>
            <a:endParaRPr lang="en-US" altLang="en-US"/>
          </a:p>
        </p:txBody>
      </p:sp>
    </p:spTree>
    <p:extLst>
      <p:ext uri="{BB962C8B-B14F-4D97-AF65-F5344CB8AC3E}">
        <p14:creationId xmlns:p14="http://schemas.microsoft.com/office/powerpoint/2010/main" val="2719480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6E7E33D-F799-A64B-B703-6AA2C79F546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BE5976D-2C2A-7D49-A95C-07C9F2EAC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3167B9F-7D64-2B44-9967-612E831A8559}"/>
              </a:ext>
            </a:extLst>
          </p:cNvPr>
          <p:cNvSpPr>
            <a:spLocks noGrp="1" noChangeArrowheads="1"/>
          </p:cNvSpPr>
          <p:nvPr>
            <p:ph type="sldNum" sz="quarter" idx="12"/>
          </p:nvPr>
        </p:nvSpPr>
        <p:spPr>
          <a:ln/>
        </p:spPr>
        <p:txBody>
          <a:bodyPr/>
          <a:lstStyle>
            <a:lvl1pPr>
              <a:defRPr/>
            </a:lvl1pPr>
          </a:lstStyle>
          <a:p>
            <a:fld id="{0AA13CF8-5C09-C04D-987E-21F543930220}" type="slidenum">
              <a:rPr lang="en-US" altLang="en-US"/>
              <a:pPr/>
              <a:t>‹#›</a:t>
            </a:fld>
            <a:endParaRPr lang="en-US" altLang="en-US"/>
          </a:p>
        </p:txBody>
      </p:sp>
    </p:spTree>
    <p:extLst>
      <p:ext uri="{BB962C8B-B14F-4D97-AF65-F5344CB8AC3E}">
        <p14:creationId xmlns:p14="http://schemas.microsoft.com/office/powerpoint/2010/main" val="1985079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49107A-02CD-C842-9581-52B8F8AC358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2EA159A-E559-594C-96CE-F0809FCC1B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B5D049D-321A-D442-BDB3-A3F406E64CB6}"/>
              </a:ext>
            </a:extLst>
          </p:cNvPr>
          <p:cNvSpPr>
            <a:spLocks noGrp="1" noChangeArrowheads="1"/>
          </p:cNvSpPr>
          <p:nvPr>
            <p:ph type="sldNum" sz="quarter" idx="12"/>
          </p:nvPr>
        </p:nvSpPr>
        <p:spPr>
          <a:ln/>
        </p:spPr>
        <p:txBody>
          <a:bodyPr/>
          <a:lstStyle>
            <a:lvl1pPr>
              <a:defRPr/>
            </a:lvl1pPr>
          </a:lstStyle>
          <a:p>
            <a:fld id="{0E0E8011-9931-AB49-BEA6-2E442B889700}" type="slidenum">
              <a:rPr lang="en-US" altLang="en-US"/>
              <a:pPr/>
              <a:t>‹#›</a:t>
            </a:fld>
            <a:endParaRPr lang="en-US" altLang="en-US"/>
          </a:p>
        </p:txBody>
      </p:sp>
    </p:spTree>
    <p:extLst>
      <p:ext uri="{BB962C8B-B14F-4D97-AF65-F5344CB8AC3E}">
        <p14:creationId xmlns:p14="http://schemas.microsoft.com/office/powerpoint/2010/main" val="2362896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11D0A41-B3C5-B341-B8F4-563B6387A4F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E65BFD9-6469-B54C-ABEC-AB6D39B7E6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5303B63-8665-9244-A77A-20979055F822}"/>
              </a:ext>
            </a:extLst>
          </p:cNvPr>
          <p:cNvSpPr>
            <a:spLocks noGrp="1" noChangeArrowheads="1"/>
          </p:cNvSpPr>
          <p:nvPr>
            <p:ph type="sldNum" sz="quarter" idx="12"/>
          </p:nvPr>
        </p:nvSpPr>
        <p:spPr>
          <a:ln/>
        </p:spPr>
        <p:txBody>
          <a:bodyPr/>
          <a:lstStyle>
            <a:lvl1pPr>
              <a:defRPr/>
            </a:lvl1pPr>
          </a:lstStyle>
          <a:p>
            <a:fld id="{8A1FF95C-9126-F344-9BF9-60EB58FD1A50}" type="slidenum">
              <a:rPr lang="en-US" altLang="en-US"/>
              <a:pPr/>
              <a:t>‹#›</a:t>
            </a:fld>
            <a:endParaRPr lang="en-US" altLang="en-US"/>
          </a:p>
        </p:txBody>
      </p:sp>
    </p:spTree>
    <p:extLst>
      <p:ext uri="{BB962C8B-B14F-4D97-AF65-F5344CB8AC3E}">
        <p14:creationId xmlns:p14="http://schemas.microsoft.com/office/powerpoint/2010/main" val="291500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7470793-F09D-BD4A-8AFB-947541C31F8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1A63A68-E7B5-5D42-A452-97ADFEBF3A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55DD16-4352-284E-A47D-C46B0E66F759}"/>
              </a:ext>
            </a:extLst>
          </p:cNvPr>
          <p:cNvSpPr>
            <a:spLocks noGrp="1" noChangeArrowheads="1"/>
          </p:cNvSpPr>
          <p:nvPr>
            <p:ph type="sldNum" sz="quarter" idx="12"/>
          </p:nvPr>
        </p:nvSpPr>
        <p:spPr>
          <a:ln/>
        </p:spPr>
        <p:txBody>
          <a:bodyPr/>
          <a:lstStyle>
            <a:lvl1pPr>
              <a:defRPr/>
            </a:lvl1pPr>
          </a:lstStyle>
          <a:p>
            <a:fld id="{29BD08CA-097F-2F41-821F-599904C8C641}" type="slidenum">
              <a:rPr lang="en-US" altLang="en-US"/>
              <a:pPr/>
              <a:t>‹#›</a:t>
            </a:fld>
            <a:endParaRPr lang="en-US" altLang="en-US"/>
          </a:p>
        </p:txBody>
      </p:sp>
    </p:spTree>
    <p:extLst>
      <p:ext uri="{BB962C8B-B14F-4D97-AF65-F5344CB8AC3E}">
        <p14:creationId xmlns:p14="http://schemas.microsoft.com/office/powerpoint/2010/main" val="107250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94A3949-7A66-AD44-8700-F0FAEDE706D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97B63D3-3202-3146-B93A-105072357D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F28408A-932A-BE4D-8CD1-8334AA4B58D4}"/>
              </a:ext>
            </a:extLst>
          </p:cNvPr>
          <p:cNvSpPr>
            <a:spLocks noGrp="1" noChangeArrowheads="1"/>
          </p:cNvSpPr>
          <p:nvPr>
            <p:ph type="sldNum" sz="quarter" idx="12"/>
          </p:nvPr>
        </p:nvSpPr>
        <p:spPr>
          <a:ln/>
        </p:spPr>
        <p:txBody>
          <a:bodyPr/>
          <a:lstStyle>
            <a:lvl1pPr>
              <a:defRPr/>
            </a:lvl1pPr>
          </a:lstStyle>
          <a:p>
            <a:fld id="{FF3A370B-59D6-BB4D-A183-8D7E4F10EFE6}" type="slidenum">
              <a:rPr lang="en-US" altLang="en-US"/>
              <a:pPr/>
              <a:t>‹#›</a:t>
            </a:fld>
            <a:endParaRPr lang="en-US" altLang="en-US"/>
          </a:p>
        </p:txBody>
      </p:sp>
    </p:spTree>
    <p:extLst>
      <p:ext uri="{BB962C8B-B14F-4D97-AF65-F5344CB8AC3E}">
        <p14:creationId xmlns:p14="http://schemas.microsoft.com/office/powerpoint/2010/main" val="210140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FFCEC6F-F967-4049-8069-49F89B660AD6}"/>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9D49878-0ECB-154E-875A-89F15C0C4C8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A1CE0DD-1E5E-F94E-A9A8-D97154074880}"/>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mn-ea"/>
              </a:defRPr>
            </a:lvl1pPr>
          </a:lstStyle>
          <a:p>
            <a:pPr>
              <a:defRPr/>
            </a:pPr>
            <a:endParaRPr lang="en-US"/>
          </a:p>
        </p:txBody>
      </p:sp>
      <p:sp>
        <p:nvSpPr>
          <p:cNvPr id="1029" name="Rectangle 5">
            <a:extLst>
              <a:ext uri="{FF2B5EF4-FFF2-40B4-BE49-F238E27FC236}">
                <a16:creationId xmlns:a16="http://schemas.microsoft.com/office/drawing/2014/main" id="{F9E240E4-5579-D94A-8C2E-25BB105C7F52}"/>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ea typeface="+mn-ea"/>
              </a:defRPr>
            </a:lvl1pPr>
          </a:lstStyle>
          <a:p>
            <a:pPr>
              <a:defRPr/>
            </a:pPr>
            <a:endParaRPr lang="en-US"/>
          </a:p>
        </p:txBody>
      </p:sp>
      <p:sp>
        <p:nvSpPr>
          <p:cNvPr id="1030" name="Rectangle 6">
            <a:extLst>
              <a:ext uri="{FF2B5EF4-FFF2-40B4-BE49-F238E27FC236}">
                <a16:creationId xmlns:a16="http://schemas.microsoft.com/office/drawing/2014/main" id="{32BC9D6B-047E-374A-9A24-F429F69AD37B}"/>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0C1A99D-F958-C848-83DD-0CB6307EBAD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Times New Roman"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Times New Roman"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Times New Roman"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Times New Roman"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iwantoneofthose.com/images/product/rubcub/rubcub_lg.jpg&amp;imgrefurl=http://www.iwantoneofthose.com/search.do?productCode=RUBCUB&amp;h=238&amp;w=350&amp;sz=23&amp;tbnid=vvSb8-8npHttWM:&amp;tbnh=78&amp;tbnw=116&amp;hl=en&amp;start=7&amp;prev=/images?q=rubik%2527s+cube&amp;svnum=10&amp;hl=en&amp;lr=&amp;sa=N"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images.google.com/imgres?imgurl=http://www.thinkgeek.com/images/products/zoom/rubix_cube.jpg&amp;imgrefurl=http://www.thinkgeek.com/geektoys/games/69fe/zoom/&amp;h=410&amp;w=400&amp;sz=27&amp;tbnid=bKQTv-3L0htDyM:&amp;tbnh=121&amp;tbnw=118&amp;hl=en&amp;start=1&amp;prev=/images?q=rubik%2527s+cube&amp;svnum=10&amp;hl=en&amp;lr=&amp;sa=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A026A0C-0212-DF4B-B2BB-1E309FFC8ADA}"/>
              </a:ext>
            </a:extLst>
          </p:cNvPr>
          <p:cNvSpPr>
            <a:spLocks noGrp="1" noChangeArrowheads="1"/>
          </p:cNvSpPr>
          <p:nvPr>
            <p:ph type="title"/>
          </p:nvPr>
        </p:nvSpPr>
        <p:spPr>
          <a:xfrm>
            <a:off x="503238" y="1089025"/>
            <a:ext cx="8280400" cy="1268413"/>
          </a:xfrm>
        </p:spPr>
        <p:txBody>
          <a:bodyPr/>
          <a:lstStyle/>
          <a:p>
            <a:pPr eaLnBrk="1" hangingPunct="1"/>
            <a:r>
              <a:rPr lang="en-US" altLang="en-US" sz="4000">
                <a:solidFill>
                  <a:srgbClr val="663300"/>
                </a:solidFill>
                <a:latin typeface="Comic Sans MS" panose="030F0902030302020204" pitchFamily="66" charset="0"/>
              </a:rPr>
              <a:t>Graphs and Trees</a:t>
            </a:r>
          </a:p>
        </p:txBody>
      </p:sp>
      <p:sp>
        <p:nvSpPr>
          <p:cNvPr id="31747" name="Rectangle 3">
            <a:extLst>
              <a:ext uri="{FF2B5EF4-FFF2-40B4-BE49-F238E27FC236}">
                <a16:creationId xmlns:a16="http://schemas.microsoft.com/office/drawing/2014/main" id="{38109899-A95D-5747-A52C-683CD9074A56}"/>
              </a:ext>
            </a:extLst>
          </p:cNvPr>
          <p:cNvSpPr>
            <a:spLocks noGrp="1" noChangeArrowheads="1"/>
          </p:cNvSpPr>
          <p:nvPr>
            <p:ph type="body" idx="1"/>
          </p:nvPr>
        </p:nvSpPr>
        <p:spPr>
          <a:xfrm>
            <a:off x="0" y="3644900"/>
            <a:ext cx="9144000" cy="2879725"/>
          </a:xfrm>
        </p:spPr>
        <p:txBody>
          <a:bodyPr/>
          <a:lstStyle/>
          <a:p>
            <a:pPr eaLnBrk="1" hangingPunct="1">
              <a:buFont typeface="Wingdings" pitchFamily="2" charset="2"/>
              <a:buNone/>
            </a:pPr>
            <a:r>
              <a:rPr lang="en-US" altLang="en-US"/>
              <a:t>	</a:t>
            </a:r>
          </a:p>
        </p:txBody>
      </p:sp>
      <p:sp>
        <p:nvSpPr>
          <p:cNvPr id="14340" name="Text Box 4">
            <a:extLst>
              <a:ext uri="{FF2B5EF4-FFF2-40B4-BE49-F238E27FC236}">
                <a16:creationId xmlns:a16="http://schemas.microsoft.com/office/drawing/2014/main" id="{03E81CD6-EB5A-6D4E-BA08-7DCA58541418}"/>
              </a:ext>
            </a:extLst>
          </p:cNvPr>
          <p:cNvSpPr txBox="1">
            <a:spLocks noChangeArrowheads="1"/>
          </p:cNvSpPr>
          <p:nvPr/>
        </p:nvSpPr>
        <p:spPr bwMode="auto">
          <a:xfrm>
            <a:off x="431800" y="2816225"/>
            <a:ext cx="8424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endParaRPr lang="en-US" altLang="en-US"/>
          </a:p>
        </p:txBody>
      </p:sp>
      <p:sp>
        <p:nvSpPr>
          <p:cNvPr id="14341" name="Text Box 5">
            <a:extLst>
              <a:ext uri="{FF2B5EF4-FFF2-40B4-BE49-F238E27FC236}">
                <a16:creationId xmlns:a16="http://schemas.microsoft.com/office/drawing/2014/main" id="{BEB97B85-EB46-3044-8163-49DACF51ECC2}"/>
              </a:ext>
            </a:extLst>
          </p:cNvPr>
          <p:cNvSpPr txBox="1">
            <a:spLocks noChangeArrowheads="1"/>
          </p:cNvSpPr>
          <p:nvPr/>
        </p:nvSpPr>
        <p:spPr bwMode="auto">
          <a:xfrm>
            <a:off x="431800" y="2924175"/>
            <a:ext cx="838835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800"/>
              <a:t>More examples on</a:t>
            </a:r>
          </a:p>
          <a:p>
            <a:pPr eaLnBrk="1" hangingPunct="1">
              <a:spcBef>
                <a:spcPct val="50000"/>
              </a:spcBef>
              <a:buFontTx/>
              <a:buChar char="•"/>
            </a:pPr>
            <a:r>
              <a:rPr lang="en-US" altLang="en-US" sz="2800"/>
              <a:t> Total degree of a graph </a:t>
            </a:r>
          </a:p>
          <a:p>
            <a:pPr eaLnBrk="1" hangingPunct="1">
              <a:spcBef>
                <a:spcPct val="50000"/>
              </a:spcBef>
              <a:buFontTx/>
              <a:buChar char="•"/>
            </a:pPr>
            <a:r>
              <a:rPr lang="en-US" altLang="en-US" sz="2800"/>
              <a:t> Applications of Graphs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DB1CDA9-2125-B544-92D0-4B24D43C539E}"/>
              </a:ext>
            </a:extLst>
          </p:cNvPr>
          <p:cNvSpPr>
            <a:spLocks noGrp="1" noChangeArrowheads="1"/>
          </p:cNvSpPr>
          <p:nvPr>
            <p:ph type="title"/>
          </p:nvPr>
        </p:nvSpPr>
        <p:spPr>
          <a:xfrm>
            <a:off x="395288" y="0"/>
            <a:ext cx="8170862" cy="728663"/>
          </a:xfrm>
        </p:spPr>
        <p:txBody>
          <a:bodyPr/>
          <a:lstStyle/>
          <a:p>
            <a:pPr eaLnBrk="1" hangingPunct="1"/>
            <a:r>
              <a:rPr lang="en-US" altLang="en-US" sz="4000">
                <a:solidFill>
                  <a:srgbClr val="663300"/>
                </a:solidFill>
                <a:latin typeface="Comic Sans MS" panose="030F0902030302020204" pitchFamily="66" charset="0"/>
              </a:rPr>
              <a:t>Handshakes at a party</a:t>
            </a:r>
          </a:p>
        </p:txBody>
      </p:sp>
      <p:sp>
        <p:nvSpPr>
          <p:cNvPr id="68611" name="Rectangle 3">
            <a:extLst>
              <a:ext uri="{FF2B5EF4-FFF2-40B4-BE49-F238E27FC236}">
                <a16:creationId xmlns:a16="http://schemas.microsoft.com/office/drawing/2014/main" id="{E3E33E3C-E037-7646-AD9C-F21ABC01A243}"/>
              </a:ext>
            </a:extLst>
          </p:cNvPr>
          <p:cNvSpPr>
            <a:spLocks noGrp="1" noChangeArrowheads="1"/>
          </p:cNvSpPr>
          <p:nvPr>
            <p:ph type="body" idx="1"/>
          </p:nvPr>
        </p:nvSpPr>
        <p:spPr>
          <a:xfrm>
            <a:off x="0" y="800100"/>
            <a:ext cx="9144000" cy="6057900"/>
          </a:xfrm>
        </p:spPr>
        <p:txBody>
          <a:bodyPr/>
          <a:lstStyle/>
          <a:p>
            <a:pPr eaLnBrk="1" hangingPunct="1"/>
            <a:r>
              <a:rPr lang="en-US" altLang="en-US"/>
              <a:t>Mike and Katie go to a dinner party with four other couples; each person there shakes hands with everyone he or she doesn’t know. Later, Mike does a survey and discovers that every one of the nine other attendees shook hands with </a:t>
            </a:r>
            <a:r>
              <a:rPr lang="en-US" altLang="en-US" i="1"/>
              <a:t>different</a:t>
            </a:r>
            <a:r>
              <a:rPr lang="en-US" altLang="en-US"/>
              <a:t> number of people.</a:t>
            </a:r>
          </a:p>
          <a:p>
            <a:pPr eaLnBrk="1" hangingPunct="1"/>
            <a:r>
              <a:rPr lang="en-US" altLang="en-US"/>
              <a:t>How many people did Katie shake hands with?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C069F2A-A471-5B46-806F-EE46C19912C0}"/>
              </a:ext>
            </a:extLst>
          </p:cNvPr>
          <p:cNvSpPr>
            <a:spLocks noGrp="1" noChangeArrowheads="1"/>
          </p:cNvSpPr>
          <p:nvPr>
            <p:ph type="title"/>
          </p:nvPr>
        </p:nvSpPr>
        <p:spPr>
          <a:xfrm>
            <a:off x="395288" y="0"/>
            <a:ext cx="8170862" cy="728663"/>
          </a:xfrm>
        </p:spPr>
        <p:txBody>
          <a:bodyPr/>
          <a:lstStyle/>
          <a:p>
            <a:pPr eaLnBrk="1" hangingPunct="1"/>
            <a:r>
              <a:rPr lang="en-US" altLang="en-US" sz="4000">
                <a:solidFill>
                  <a:srgbClr val="663300"/>
                </a:solidFill>
                <a:latin typeface="Comic Sans MS" panose="030F0902030302020204" pitchFamily="66" charset="0"/>
              </a:rPr>
              <a:t>The whim of three girls</a:t>
            </a:r>
          </a:p>
        </p:txBody>
      </p:sp>
      <p:sp>
        <p:nvSpPr>
          <p:cNvPr id="84995" name="Rectangle 3">
            <a:extLst>
              <a:ext uri="{FF2B5EF4-FFF2-40B4-BE49-F238E27FC236}">
                <a16:creationId xmlns:a16="http://schemas.microsoft.com/office/drawing/2014/main" id="{6471A891-91F0-F043-9DFE-041581E1CAF8}"/>
              </a:ext>
            </a:extLst>
          </p:cNvPr>
          <p:cNvSpPr>
            <a:spLocks noGrp="1" noChangeArrowheads="1"/>
          </p:cNvSpPr>
          <p:nvPr>
            <p:ph type="body" idx="1"/>
          </p:nvPr>
        </p:nvSpPr>
        <p:spPr>
          <a:xfrm>
            <a:off x="0" y="800100"/>
            <a:ext cx="9144000" cy="6057900"/>
          </a:xfrm>
        </p:spPr>
        <p:txBody>
          <a:bodyPr/>
          <a:lstStyle/>
          <a:p>
            <a:pPr eaLnBrk="1" hangingPunct="1"/>
            <a:r>
              <a:rPr lang="en-US" altLang="en-US"/>
              <a:t>Three girls, each with her father, go hiking. They come to a river. One boat, able to carry two persons at a time, is at their disposal. Crossing would be simple, except for the girls’ whim: none is willing to be in the boat or ashore with one or two strange fathers unless her own father is present too.</a:t>
            </a:r>
          </a:p>
          <a:p>
            <a:pPr eaLnBrk="1" hangingPunct="1"/>
            <a:r>
              <a:rPr lang="en-US" altLang="en-US"/>
              <a:t>How do they all get across?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AF8B9FC-7867-EC4C-8169-DCBD2BEF3CE4}"/>
              </a:ext>
            </a:extLst>
          </p:cNvPr>
          <p:cNvSpPr>
            <a:spLocks noGrp="1" noChangeArrowheads="1"/>
          </p:cNvSpPr>
          <p:nvPr>
            <p:ph type="title"/>
          </p:nvPr>
        </p:nvSpPr>
        <p:spPr>
          <a:xfrm>
            <a:off x="395288" y="0"/>
            <a:ext cx="8170862" cy="728663"/>
          </a:xfrm>
        </p:spPr>
        <p:txBody>
          <a:bodyPr/>
          <a:lstStyle/>
          <a:p>
            <a:pPr eaLnBrk="1" hangingPunct="1"/>
            <a:r>
              <a:rPr lang="en-US" altLang="en-US" sz="4000">
                <a:solidFill>
                  <a:srgbClr val="663300"/>
                </a:solidFill>
                <a:latin typeface="Comic Sans MS" panose="030F0902030302020204" pitchFamily="66" charset="0"/>
              </a:rPr>
              <a:t>Jugs example</a:t>
            </a:r>
          </a:p>
        </p:txBody>
      </p:sp>
      <p:sp>
        <p:nvSpPr>
          <p:cNvPr id="86019" name="Rectangle 3">
            <a:extLst>
              <a:ext uri="{FF2B5EF4-FFF2-40B4-BE49-F238E27FC236}">
                <a16:creationId xmlns:a16="http://schemas.microsoft.com/office/drawing/2014/main" id="{7B7434D3-2640-5D49-926B-A881BF76BAE6}"/>
              </a:ext>
            </a:extLst>
          </p:cNvPr>
          <p:cNvSpPr>
            <a:spLocks noGrp="1" noChangeArrowheads="1"/>
          </p:cNvSpPr>
          <p:nvPr>
            <p:ph type="body" idx="1"/>
          </p:nvPr>
        </p:nvSpPr>
        <p:spPr>
          <a:xfrm>
            <a:off x="0" y="800100"/>
            <a:ext cx="9144000" cy="6057900"/>
          </a:xfrm>
        </p:spPr>
        <p:txBody>
          <a:bodyPr/>
          <a:lstStyle/>
          <a:p>
            <a:pPr eaLnBrk="1" hangingPunct="1"/>
            <a:r>
              <a:rPr lang="en-US" altLang="en-US"/>
              <a:t>Two jugs A and B have capacities of 3 quarts and 5 quarts, respectively. Can you use the jugs to measure out exactly 1 quart of water, while obeying the following restrictions:</a:t>
            </a:r>
          </a:p>
          <a:p>
            <a:pPr lvl="1" eaLnBrk="1" hangingPunct="1"/>
            <a:r>
              <a:rPr lang="en-US" altLang="en-US">
                <a:ea typeface="ＭＳ Ｐゴシック" panose="020B0600070205080204" pitchFamily="34" charset="-128"/>
              </a:rPr>
              <a:t>You may fill either jug to capacity from a water tap;</a:t>
            </a:r>
          </a:p>
          <a:p>
            <a:pPr lvl="1" eaLnBrk="1" hangingPunct="1"/>
            <a:r>
              <a:rPr lang="en-US" altLang="en-US">
                <a:ea typeface="ＭＳ Ｐゴシック" panose="020B0600070205080204" pitchFamily="34" charset="-128"/>
              </a:rPr>
              <a:t>You may empty the contents of either jug into a drain;</a:t>
            </a:r>
          </a:p>
          <a:p>
            <a:pPr lvl="1" eaLnBrk="1" hangingPunct="1"/>
            <a:r>
              <a:rPr lang="en-US" altLang="en-US">
                <a:ea typeface="ＭＳ Ｐゴシック" panose="020B0600070205080204" pitchFamily="34" charset="-128"/>
              </a:rPr>
              <a:t>You may pour water from either jug into the other.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60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4A8D9E9-9DB3-CF4F-8915-267AEA1C8F3C}"/>
              </a:ext>
            </a:extLst>
          </p:cNvPr>
          <p:cNvSpPr>
            <a:spLocks noGrp="1" noChangeArrowheads="1"/>
          </p:cNvSpPr>
          <p:nvPr>
            <p:ph type="title"/>
          </p:nvPr>
        </p:nvSpPr>
        <p:spPr>
          <a:xfrm>
            <a:off x="395288" y="0"/>
            <a:ext cx="8170862" cy="728663"/>
          </a:xfrm>
        </p:spPr>
        <p:txBody>
          <a:bodyPr/>
          <a:lstStyle/>
          <a:p>
            <a:pPr eaLnBrk="1" hangingPunct="1"/>
            <a:r>
              <a:rPr lang="en-US" altLang="en-US" sz="4000">
                <a:solidFill>
                  <a:srgbClr val="663300"/>
                </a:solidFill>
                <a:latin typeface="Comic Sans MS" panose="030F0902030302020204" pitchFamily="66" charset="0"/>
              </a:rPr>
              <a:t>Rubik’s cube</a:t>
            </a:r>
          </a:p>
        </p:txBody>
      </p:sp>
      <p:sp>
        <p:nvSpPr>
          <p:cNvPr id="87043" name="Rectangle 3">
            <a:extLst>
              <a:ext uri="{FF2B5EF4-FFF2-40B4-BE49-F238E27FC236}">
                <a16:creationId xmlns:a16="http://schemas.microsoft.com/office/drawing/2014/main" id="{8D3E176F-545B-8D42-9B33-A74C3A9152B2}"/>
              </a:ext>
            </a:extLst>
          </p:cNvPr>
          <p:cNvSpPr>
            <a:spLocks noGrp="1" noChangeArrowheads="1"/>
          </p:cNvSpPr>
          <p:nvPr>
            <p:ph type="body" idx="1"/>
          </p:nvPr>
        </p:nvSpPr>
        <p:spPr>
          <a:xfrm>
            <a:off x="0" y="800100"/>
            <a:ext cx="9144000" cy="6057900"/>
          </a:xfrm>
        </p:spPr>
        <p:txBody>
          <a:bodyPr/>
          <a:lstStyle/>
          <a:p>
            <a:pPr eaLnBrk="1" hangingPunct="1">
              <a:lnSpc>
                <a:spcPct val="90000"/>
              </a:lnSpc>
            </a:pPr>
            <a:r>
              <a:rPr lang="en-US" altLang="en-US"/>
              <a:t>Rubik's cube is a deceptively simple-looking puzzle. It is a cube with nine tiles on each face. In its solved state, each of the sides is made up of tiles of the same color, with a different color for each side. Each of the tiles is actually part of a small cube, called a "cubie." Each face of the cube (made up of nine cubies) can be rotated. The mechanical genius of the puzzle is that the same cubie can be rotated from multiple sides. A corner cubie can move with three sides; an edge cubie moves with two sides. </a:t>
            </a:r>
          </a:p>
          <a:p>
            <a:pPr eaLnBrk="1" hangingPunct="1">
              <a:lnSpc>
                <a:spcPct val="90000"/>
              </a:lnSpc>
            </a:pPr>
            <a:r>
              <a:rPr lang="en-US" altLang="en-US"/>
              <a:t>The basic goal is to take a cube whose sides have been randomly rotated and figure out how to get it back to the initial solved state.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F7E7617-1A74-2241-AC43-A1C08D1A0EA7}"/>
              </a:ext>
            </a:extLst>
          </p:cNvPr>
          <p:cNvSpPr>
            <a:spLocks noGrp="1" noChangeArrowheads="1"/>
          </p:cNvSpPr>
          <p:nvPr>
            <p:ph type="title"/>
          </p:nvPr>
        </p:nvSpPr>
        <p:spPr>
          <a:xfrm>
            <a:off x="395288" y="0"/>
            <a:ext cx="8170862" cy="728663"/>
          </a:xfrm>
        </p:spPr>
        <p:txBody>
          <a:bodyPr/>
          <a:lstStyle/>
          <a:p>
            <a:pPr eaLnBrk="1" hangingPunct="1"/>
            <a:r>
              <a:rPr lang="en-US" altLang="en-US" sz="4000">
                <a:solidFill>
                  <a:srgbClr val="663300"/>
                </a:solidFill>
                <a:latin typeface="Comic Sans MS" panose="030F0902030302020204" pitchFamily="66" charset="0"/>
              </a:rPr>
              <a:t>Rubik’s cube</a:t>
            </a:r>
          </a:p>
        </p:txBody>
      </p:sp>
      <p:sp>
        <p:nvSpPr>
          <p:cNvPr id="88067" name="Rectangle 3">
            <a:extLst>
              <a:ext uri="{FF2B5EF4-FFF2-40B4-BE49-F238E27FC236}">
                <a16:creationId xmlns:a16="http://schemas.microsoft.com/office/drawing/2014/main" id="{06A529D0-1F87-314D-8AC4-FFF80771C319}"/>
              </a:ext>
            </a:extLst>
          </p:cNvPr>
          <p:cNvSpPr>
            <a:spLocks noGrp="1" noChangeArrowheads="1"/>
          </p:cNvSpPr>
          <p:nvPr>
            <p:ph type="body" idx="1"/>
          </p:nvPr>
        </p:nvSpPr>
        <p:spPr>
          <a:xfrm>
            <a:off x="0" y="800100"/>
            <a:ext cx="9144000" cy="6057900"/>
          </a:xfrm>
        </p:spPr>
        <p:txBody>
          <a:bodyPr/>
          <a:lstStyle/>
          <a:p>
            <a:pPr eaLnBrk="1" hangingPunct="1"/>
            <a:endParaRPr lang="en-US" altLang="en-US"/>
          </a:p>
          <a:p>
            <a:pPr eaLnBrk="1" hangingPunct="1"/>
            <a:r>
              <a:rPr lang="en-US" altLang="en-US"/>
              <a:t>Rotations</a:t>
            </a:r>
          </a:p>
          <a:p>
            <a:pPr eaLnBrk="1" hangingPunct="1"/>
            <a:endParaRPr lang="en-US" altLang="en-US"/>
          </a:p>
          <a:p>
            <a:pPr eaLnBrk="1" hangingPunct="1"/>
            <a:endParaRPr lang="en-US" altLang="en-US"/>
          </a:p>
          <a:p>
            <a:pPr eaLnBrk="1" hangingPunct="1"/>
            <a:endParaRPr lang="en-US" altLang="en-US"/>
          </a:p>
          <a:p>
            <a:pPr eaLnBrk="1" hangingPunct="1"/>
            <a:r>
              <a:rPr lang="en-US" altLang="en-US"/>
              <a:t>Solved state</a:t>
            </a:r>
          </a:p>
        </p:txBody>
      </p:sp>
      <p:pic>
        <p:nvPicPr>
          <p:cNvPr id="19460" name="Picture 5" descr="rubcub_lg">
            <a:hlinkClick r:id="rId2"/>
            <a:extLst>
              <a:ext uri="{FF2B5EF4-FFF2-40B4-BE49-F238E27FC236}">
                <a16:creationId xmlns:a16="http://schemas.microsoft.com/office/drawing/2014/main" id="{8373E1E7-603A-5841-99FE-668872A5E5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1163" y="1052513"/>
            <a:ext cx="3348037" cy="225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7" descr="rubix_cube">
            <a:hlinkClick r:id="rId4"/>
            <a:extLst>
              <a:ext uri="{FF2B5EF4-FFF2-40B4-BE49-F238E27FC236}">
                <a16:creationId xmlns:a16="http://schemas.microsoft.com/office/drawing/2014/main" id="{EBA59413-F266-AA4D-97FC-A6F4309504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5438" y="3789363"/>
            <a:ext cx="2562225" cy="262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8067">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5028C5A-0301-A14D-8F49-D91F1F9D7BCD}"/>
              </a:ext>
            </a:extLst>
          </p:cNvPr>
          <p:cNvSpPr>
            <a:spLocks noGrp="1" noChangeArrowheads="1"/>
          </p:cNvSpPr>
          <p:nvPr>
            <p:ph type="title"/>
          </p:nvPr>
        </p:nvSpPr>
        <p:spPr>
          <a:xfrm>
            <a:off x="395288" y="0"/>
            <a:ext cx="8170862" cy="990600"/>
          </a:xfrm>
        </p:spPr>
        <p:txBody>
          <a:bodyPr/>
          <a:lstStyle/>
          <a:p>
            <a:pPr eaLnBrk="1" hangingPunct="1"/>
            <a:r>
              <a:rPr lang="en-US" altLang="en-US" sz="3600">
                <a:solidFill>
                  <a:srgbClr val="663300"/>
                </a:solidFill>
                <a:latin typeface="Comic Sans MS" panose="030F0902030302020204" pitchFamily="66" charset="0"/>
              </a:rPr>
              <a:t>Cash exchange problem</a:t>
            </a:r>
            <a:br>
              <a:rPr lang="en-US" altLang="en-US" sz="3600">
                <a:solidFill>
                  <a:srgbClr val="663300"/>
                </a:solidFill>
                <a:latin typeface="Comic Sans MS" panose="030F0902030302020204" pitchFamily="66" charset="0"/>
              </a:rPr>
            </a:br>
            <a:r>
              <a:rPr lang="en-US" altLang="en-US" sz="3600">
                <a:solidFill>
                  <a:srgbClr val="663300"/>
                </a:solidFill>
                <a:latin typeface="Comic Sans MS" panose="030F0902030302020204" pitchFamily="66" charset="0"/>
              </a:rPr>
              <a:t>(by Michael Baker)</a:t>
            </a:r>
          </a:p>
        </p:txBody>
      </p:sp>
      <p:sp>
        <p:nvSpPr>
          <p:cNvPr id="84995" name="Rectangle 3">
            <a:extLst>
              <a:ext uri="{FF2B5EF4-FFF2-40B4-BE49-F238E27FC236}">
                <a16:creationId xmlns:a16="http://schemas.microsoft.com/office/drawing/2014/main" id="{A04E237F-2A96-C249-B6BC-B2A90711F3E7}"/>
              </a:ext>
            </a:extLst>
          </p:cNvPr>
          <p:cNvSpPr>
            <a:spLocks noGrp="1" noChangeArrowheads="1"/>
          </p:cNvSpPr>
          <p:nvPr>
            <p:ph type="body" idx="1"/>
          </p:nvPr>
        </p:nvSpPr>
        <p:spPr>
          <a:xfrm>
            <a:off x="0" y="1295400"/>
            <a:ext cx="9144000" cy="5562600"/>
          </a:xfrm>
        </p:spPr>
        <p:txBody>
          <a:bodyPr/>
          <a:lstStyle/>
          <a:p>
            <a:pPr eaLnBrk="1" hangingPunct="1"/>
            <a:r>
              <a:rPr lang="en-US" altLang="en-US"/>
              <a:t> </a:t>
            </a:r>
            <a:r>
              <a:rPr lang="en-US" altLang="en-US" sz="2800"/>
              <a:t>Suppose a group of 6 people are going out to dinner at a restaurant. They all place their orders to the waitress but forget to tell her to put them all on separate checks.  However, they all want to pay for their bills individually and without causing the hassle for the waitress to go back and split the checks.  Unfortunately, they don’t all have exact change.  </a:t>
            </a:r>
          </a:p>
          <a:p>
            <a:pPr eaLnBrk="1" hangingPunct="1"/>
            <a:r>
              <a:rPr lang="en-US" altLang="en-US" sz="2800"/>
              <a:t>Is it possible for the 6 people to redistribute money among themselves so that they each pay exactly what they owe, without the waitress bringing back change?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43C985E-6B28-7F48-BCB8-8B9FA659E337}"/>
              </a:ext>
            </a:extLst>
          </p:cNvPr>
          <p:cNvSpPr>
            <a:spLocks noGrp="1" noChangeArrowheads="1"/>
          </p:cNvSpPr>
          <p:nvPr>
            <p:ph type="title"/>
          </p:nvPr>
        </p:nvSpPr>
        <p:spPr>
          <a:xfrm>
            <a:off x="395288" y="0"/>
            <a:ext cx="8170862" cy="914400"/>
          </a:xfrm>
        </p:spPr>
        <p:txBody>
          <a:bodyPr/>
          <a:lstStyle/>
          <a:p>
            <a:pPr eaLnBrk="1" hangingPunct="1"/>
            <a:r>
              <a:rPr lang="en-US" altLang="en-US" sz="3200">
                <a:solidFill>
                  <a:srgbClr val="663300"/>
                </a:solidFill>
                <a:latin typeface="Comic Sans MS" panose="030F0902030302020204" pitchFamily="66" charset="0"/>
              </a:rPr>
              <a:t>Cash exchange problem</a:t>
            </a:r>
            <a:br>
              <a:rPr lang="en-US" altLang="en-US" sz="3200">
                <a:solidFill>
                  <a:srgbClr val="663300"/>
                </a:solidFill>
                <a:latin typeface="Comic Sans MS" panose="030F0902030302020204" pitchFamily="66" charset="0"/>
              </a:rPr>
            </a:br>
            <a:r>
              <a:rPr lang="en-US" altLang="en-US" sz="3200">
                <a:solidFill>
                  <a:srgbClr val="663300"/>
                </a:solidFill>
                <a:latin typeface="Comic Sans MS" panose="030F0902030302020204" pitchFamily="66" charset="0"/>
              </a:rPr>
              <a:t>(cont.)</a:t>
            </a:r>
          </a:p>
        </p:txBody>
      </p:sp>
      <p:sp>
        <p:nvSpPr>
          <p:cNvPr id="84995" name="Rectangle 3">
            <a:extLst>
              <a:ext uri="{FF2B5EF4-FFF2-40B4-BE49-F238E27FC236}">
                <a16:creationId xmlns:a16="http://schemas.microsoft.com/office/drawing/2014/main" id="{082C6F70-2E54-0E49-974B-40692CA9677E}"/>
              </a:ext>
            </a:extLst>
          </p:cNvPr>
          <p:cNvSpPr>
            <a:spLocks noGrp="1" noChangeArrowheads="1"/>
          </p:cNvSpPr>
          <p:nvPr>
            <p:ph type="body" idx="1"/>
          </p:nvPr>
        </p:nvSpPr>
        <p:spPr>
          <a:xfrm>
            <a:off x="0" y="914400"/>
            <a:ext cx="9144000" cy="5943600"/>
          </a:xfrm>
        </p:spPr>
        <p:txBody>
          <a:bodyPr/>
          <a:lstStyle/>
          <a:p>
            <a:pPr eaLnBrk="1" hangingPunct="1">
              <a:buFontTx/>
              <a:buNone/>
            </a:pPr>
            <a:r>
              <a:rPr lang="en-US" altLang="en-US" sz="2800"/>
              <a:t>The following chart shows what their bill is and what type of money they have.                                                 </a:t>
            </a:r>
          </a:p>
          <a:p>
            <a:pPr eaLnBrk="1" hangingPunct="1"/>
            <a:endParaRPr lang="en-US" altLang="en-US" sz="2800"/>
          </a:p>
        </p:txBody>
      </p:sp>
      <p:graphicFrame>
        <p:nvGraphicFramePr>
          <p:cNvPr id="4" name="Table 3">
            <a:extLst>
              <a:ext uri="{FF2B5EF4-FFF2-40B4-BE49-F238E27FC236}">
                <a16:creationId xmlns:a16="http://schemas.microsoft.com/office/drawing/2014/main" id="{DF47D83D-A32D-C34B-AF21-4DFF072A5822}"/>
              </a:ext>
            </a:extLst>
          </p:cNvPr>
          <p:cNvGraphicFramePr>
            <a:graphicFrameLocks noGrp="1"/>
          </p:cNvGraphicFramePr>
          <p:nvPr/>
        </p:nvGraphicFramePr>
        <p:xfrm>
          <a:off x="304800" y="1981200"/>
          <a:ext cx="8686800" cy="4648200"/>
        </p:xfrm>
        <a:graphic>
          <a:graphicData uri="http://schemas.openxmlformats.org/drawingml/2006/table">
            <a:tbl>
              <a:tblPr firstRow="1" bandRow="1">
                <a:tableStyleId>{5940675A-B579-460E-94D1-54222C63F5DA}</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581025">
                <a:tc>
                  <a:txBody>
                    <a:bodyPr/>
                    <a:lstStyle/>
                    <a:p>
                      <a:pPr algn="ctr"/>
                      <a:endParaRPr lang="en-US" sz="2400" dirty="0"/>
                    </a:p>
                  </a:txBody>
                  <a:tcPr/>
                </a:tc>
                <a:tc>
                  <a:txBody>
                    <a:bodyPr/>
                    <a:lstStyle/>
                    <a:p>
                      <a:pPr algn="ctr"/>
                      <a:endParaRPr lang="en-US" sz="2400" dirty="0"/>
                    </a:p>
                  </a:txBody>
                  <a:tcPr/>
                </a:tc>
                <a:tc gridSpan="4">
                  <a:txBody>
                    <a:bodyPr/>
                    <a:lstStyle/>
                    <a:p>
                      <a:pPr algn="ctr"/>
                      <a:r>
                        <a:rPr lang="en-US" sz="2400" dirty="0"/>
                        <a:t>Number of bills of each type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581025">
                <a:tc>
                  <a:txBody>
                    <a:bodyPr/>
                    <a:lstStyle/>
                    <a:p>
                      <a:pPr algn="ctr"/>
                      <a:r>
                        <a:rPr lang="en-US" sz="2400" dirty="0"/>
                        <a:t>People</a:t>
                      </a:r>
                    </a:p>
                  </a:txBody>
                  <a:tcPr/>
                </a:tc>
                <a:tc>
                  <a:txBody>
                    <a:bodyPr/>
                    <a:lstStyle/>
                    <a:p>
                      <a:pPr algn="ctr"/>
                      <a:r>
                        <a:rPr lang="en-US" sz="2400" dirty="0"/>
                        <a:t>Due</a:t>
                      </a:r>
                    </a:p>
                  </a:txBody>
                  <a:tcPr/>
                </a:tc>
                <a:tc>
                  <a:txBody>
                    <a:bodyPr/>
                    <a:lstStyle/>
                    <a:p>
                      <a:pPr algn="ctr"/>
                      <a:r>
                        <a:rPr lang="en-US" sz="2400" dirty="0"/>
                        <a:t>$1</a:t>
                      </a:r>
                    </a:p>
                  </a:txBody>
                  <a:tcPr/>
                </a:tc>
                <a:tc>
                  <a:txBody>
                    <a:bodyPr/>
                    <a:lstStyle/>
                    <a:p>
                      <a:pPr algn="ctr"/>
                      <a:r>
                        <a:rPr lang="en-US" sz="2400" dirty="0"/>
                        <a:t>$5</a:t>
                      </a:r>
                    </a:p>
                  </a:txBody>
                  <a:tcPr/>
                </a:tc>
                <a:tc>
                  <a:txBody>
                    <a:bodyPr/>
                    <a:lstStyle/>
                    <a:p>
                      <a:pPr algn="ctr"/>
                      <a:r>
                        <a:rPr lang="en-US" sz="2400" dirty="0"/>
                        <a:t>$10</a:t>
                      </a:r>
                    </a:p>
                  </a:txBody>
                  <a:tcPr/>
                </a:tc>
                <a:tc>
                  <a:txBody>
                    <a:bodyPr/>
                    <a:lstStyle/>
                    <a:p>
                      <a:pPr algn="ctr"/>
                      <a:r>
                        <a:rPr lang="en-US" sz="2400" dirty="0"/>
                        <a:t>$20</a:t>
                      </a:r>
                    </a:p>
                  </a:txBody>
                  <a:tcPr/>
                </a:tc>
                <a:extLst>
                  <a:ext uri="{0D108BD9-81ED-4DB2-BD59-A6C34878D82A}">
                    <a16:rowId xmlns:a16="http://schemas.microsoft.com/office/drawing/2014/main" val="10001"/>
                  </a:ext>
                </a:extLst>
              </a:tr>
              <a:tr h="581025">
                <a:tc>
                  <a:txBody>
                    <a:bodyPr/>
                    <a:lstStyle/>
                    <a:p>
                      <a:pPr algn="ctr"/>
                      <a:r>
                        <a:rPr lang="en-US" sz="2400" dirty="0"/>
                        <a:t>1</a:t>
                      </a:r>
                    </a:p>
                  </a:txBody>
                  <a:tcPr/>
                </a:tc>
                <a:tc>
                  <a:txBody>
                    <a:bodyPr/>
                    <a:lstStyle/>
                    <a:p>
                      <a:pPr algn="ctr"/>
                      <a:r>
                        <a:rPr lang="en-US" sz="2400" dirty="0"/>
                        <a:t>$16</a:t>
                      </a:r>
                    </a:p>
                  </a:txBody>
                  <a:tcPr/>
                </a:tc>
                <a:tc>
                  <a:txBody>
                    <a:bodyPr/>
                    <a:lstStyle/>
                    <a:p>
                      <a:pPr algn="ctr"/>
                      <a:r>
                        <a:rPr lang="en-US" sz="2400" dirty="0"/>
                        <a:t>0</a:t>
                      </a:r>
                    </a:p>
                  </a:txBody>
                  <a:tcPr/>
                </a:tc>
                <a:tc>
                  <a:txBody>
                    <a:bodyPr/>
                    <a:lstStyle/>
                    <a:p>
                      <a:pPr algn="ctr"/>
                      <a:r>
                        <a:rPr lang="en-US" sz="2400" dirty="0"/>
                        <a:t>0</a:t>
                      </a:r>
                    </a:p>
                  </a:txBody>
                  <a:tcPr/>
                </a:tc>
                <a:tc>
                  <a:txBody>
                    <a:bodyPr/>
                    <a:lstStyle/>
                    <a:p>
                      <a:pPr algn="ctr"/>
                      <a:r>
                        <a:rPr lang="en-US" sz="2400" dirty="0"/>
                        <a:t>2</a:t>
                      </a:r>
                    </a:p>
                  </a:txBody>
                  <a:tcPr/>
                </a:tc>
                <a:tc>
                  <a:txBody>
                    <a:bodyPr/>
                    <a:lstStyle/>
                    <a:p>
                      <a:pPr algn="ctr"/>
                      <a:r>
                        <a:rPr lang="en-US" sz="2400" dirty="0"/>
                        <a:t>0</a:t>
                      </a:r>
                    </a:p>
                  </a:txBody>
                  <a:tcPr/>
                </a:tc>
                <a:extLst>
                  <a:ext uri="{0D108BD9-81ED-4DB2-BD59-A6C34878D82A}">
                    <a16:rowId xmlns:a16="http://schemas.microsoft.com/office/drawing/2014/main" val="10002"/>
                  </a:ext>
                </a:extLst>
              </a:tr>
              <a:tr h="581025">
                <a:tc>
                  <a:txBody>
                    <a:bodyPr/>
                    <a:lstStyle/>
                    <a:p>
                      <a:pPr algn="ctr"/>
                      <a:r>
                        <a:rPr lang="en-US" sz="2400" dirty="0"/>
                        <a:t>2</a:t>
                      </a:r>
                    </a:p>
                  </a:txBody>
                  <a:tcPr/>
                </a:tc>
                <a:tc>
                  <a:txBody>
                    <a:bodyPr/>
                    <a:lstStyle/>
                    <a:p>
                      <a:pPr algn="ctr"/>
                      <a:r>
                        <a:rPr lang="en-US" sz="2400" dirty="0"/>
                        <a:t>$12</a:t>
                      </a:r>
                    </a:p>
                  </a:txBody>
                  <a:tcPr/>
                </a:tc>
                <a:tc>
                  <a:txBody>
                    <a:bodyPr/>
                    <a:lstStyle/>
                    <a:p>
                      <a:pPr algn="ctr"/>
                      <a:r>
                        <a:rPr lang="en-US" sz="2400" dirty="0"/>
                        <a:t>5</a:t>
                      </a:r>
                    </a:p>
                  </a:txBody>
                  <a:tcPr/>
                </a:tc>
                <a:tc>
                  <a:txBody>
                    <a:bodyPr/>
                    <a:lstStyle/>
                    <a:p>
                      <a:pPr algn="ctr"/>
                      <a:r>
                        <a:rPr lang="en-US" sz="2400" dirty="0"/>
                        <a:t>1</a:t>
                      </a:r>
                    </a:p>
                  </a:txBody>
                  <a:tcPr/>
                </a:tc>
                <a:tc>
                  <a:txBody>
                    <a:bodyPr/>
                    <a:lstStyle/>
                    <a:p>
                      <a:pPr algn="ctr"/>
                      <a:r>
                        <a:rPr lang="en-US" sz="2400" dirty="0"/>
                        <a:t>0</a:t>
                      </a:r>
                    </a:p>
                  </a:txBody>
                  <a:tcPr/>
                </a:tc>
                <a:tc>
                  <a:txBody>
                    <a:bodyPr/>
                    <a:lstStyle/>
                    <a:p>
                      <a:pPr algn="ctr"/>
                      <a:r>
                        <a:rPr lang="en-US" sz="2400" dirty="0"/>
                        <a:t>1</a:t>
                      </a:r>
                    </a:p>
                  </a:txBody>
                  <a:tcPr/>
                </a:tc>
                <a:extLst>
                  <a:ext uri="{0D108BD9-81ED-4DB2-BD59-A6C34878D82A}">
                    <a16:rowId xmlns:a16="http://schemas.microsoft.com/office/drawing/2014/main" val="10003"/>
                  </a:ext>
                </a:extLst>
              </a:tr>
              <a:tr h="581025">
                <a:tc>
                  <a:txBody>
                    <a:bodyPr/>
                    <a:lstStyle/>
                    <a:p>
                      <a:pPr algn="ctr"/>
                      <a:r>
                        <a:rPr lang="en-US" sz="2400" dirty="0"/>
                        <a:t>3</a:t>
                      </a:r>
                    </a:p>
                  </a:txBody>
                  <a:tcPr/>
                </a:tc>
                <a:tc>
                  <a:txBody>
                    <a:bodyPr/>
                    <a:lstStyle/>
                    <a:p>
                      <a:pPr algn="ctr"/>
                      <a:r>
                        <a:rPr lang="en-US" sz="2400" dirty="0"/>
                        <a:t>$17</a:t>
                      </a:r>
                    </a:p>
                  </a:txBody>
                  <a:tcPr/>
                </a:tc>
                <a:tc>
                  <a:txBody>
                    <a:bodyPr/>
                    <a:lstStyle/>
                    <a:p>
                      <a:pPr algn="ctr"/>
                      <a:r>
                        <a:rPr lang="en-US" sz="2400" dirty="0"/>
                        <a:t>3</a:t>
                      </a:r>
                    </a:p>
                  </a:txBody>
                  <a:tcPr/>
                </a:tc>
                <a:tc>
                  <a:txBody>
                    <a:bodyPr/>
                    <a:lstStyle/>
                    <a:p>
                      <a:pPr algn="ctr"/>
                      <a:r>
                        <a:rPr lang="en-US" sz="2400" dirty="0"/>
                        <a:t>0</a:t>
                      </a:r>
                    </a:p>
                  </a:txBody>
                  <a:tcPr/>
                </a:tc>
                <a:tc>
                  <a:txBody>
                    <a:bodyPr/>
                    <a:lstStyle/>
                    <a:p>
                      <a:pPr algn="ctr"/>
                      <a:r>
                        <a:rPr lang="en-US" sz="2400" dirty="0"/>
                        <a:t>0</a:t>
                      </a:r>
                    </a:p>
                  </a:txBody>
                  <a:tcPr/>
                </a:tc>
                <a:tc>
                  <a:txBody>
                    <a:bodyPr/>
                    <a:lstStyle/>
                    <a:p>
                      <a:pPr algn="ctr"/>
                      <a:r>
                        <a:rPr lang="en-US" sz="2400" dirty="0"/>
                        <a:t>1</a:t>
                      </a:r>
                    </a:p>
                  </a:txBody>
                  <a:tcPr/>
                </a:tc>
                <a:extLst>
                  <a:ext uri="{0D108BD9-81ED-4DB2-BD59-A6C34878D82A}">
                    <a16:rowId xmlns:a16="http://schemas.microsoft.com/office/drawing/2014/main" val="10004"/>
                  </a:ext>
                </a:extLst>
              </a:tr>
              <a:tr h="581025">
                <a:tc>
                  <a:txBody>
                    <a:bodyPr/>
                    <a:lstStyle/>
                    <a:p>
                      <a:pPr algn="ctr"/>
                      <a:r>
                        <a:rPr lang="en-US" sz="2400" dirty="0"/>
                        <a:t>4</a:t>
                      </a:r>
                    </a:p>
                  </a:txBody>
                  <a:tcPr/>
                </a:tc>
                <a:tc>
                  <a:txBody>
                    <a:bodyPr/>
                    <a:lstStyle/>
                    <a:p>
                      <a:pPr algn="ctr"/>
                      <a:r>
                        <a:rPr lang="en-US" sz="2400" dirty="0"/>
                        <a:t>$17</a:t>
                      </a:r>
                    </a:p>
                  </a:txBody>
                  <a:tcPr/>
                </a:tc>
                <a:tc>
                  <a:txBody>
                    <a:bodyPr/>
                    <a:lstStyle/>
                    <a:p>
                      <a:pPr algn="ctr"/>
                      <a:r>
                        <a:rPr lang="en-US" sz="2400" dirty="0"/>
                        <a:t>0</a:t>
                      </a:r>
                    </a:p>
                  </a:txBody>
                  <a:tcPr/>
                </a:tc>
                <a:tc>
                  <a:txBody>
                    <a:bodyPr/>
                    <a:lstStyle/>
                    <a:p>
                      <a:pPr algn="ctr"/>
                      <a:r>
                        <a:rPr lang="en-US" sz="2400" dirty="0"/>
                        <a:t>2</a:t>
                      </a:r>
                    </a:p>
                  </a:txBody>
                  <a:tcPr/>
                </a:tc>
                <a:tc>
                  <a:txBody>
                    <a:bodyPr/>
                    <a:lstStyle/>
                    <a:p>
                      <a:pPr algn="ctr"/>
                      <a:r>
                        <a:rPr lang="en-US" sz="2400" dirty="0"/>
                        <a:t>1</a:t>
                      </a:r>
                    </a:p>
                  </a:txBody>
                  <a:tcPr/>
                </a:tc>
                <a:tc>
                  <a:txBody>
                    <a:bodyPr/>
                    <a:lstStyle/>
                    <a:p>
                      <a:pPr algn="ctr"/>
                      <a:r>
                        <a:rPr lang="en-US" sz="2400" dirty="0"/>
                        <a:t>0</a:t>
                      </a:r>
                    </a:p>
                  </a:txBody>
                  <a:tcPr/>
                </a:tc>
                <a:extLst>
                  <a:ext uri="{0D108BD9-81ED-4DB2-BD59-A6C34878D82A}">
                    <a16:rowId xmlns:a16="http://schemas.microsoft.com/office/drawing/2014/main" val="10005"/>
                  </a:ext>
                </a:extLst>
              </a:tr>
              <a:tr h="581025">
                <a:tc>
                  <a:txBody>
                    <a:bodyPr/>
                    <a:lstStyle/>
                    <a:p>
                      <a:pPr algn="ctr"/>
                      <a:r>
                        <a:rPr lang="en-US" sz="2400" dirty="0"/>
                        <a:t>5</a:t>
                      </a:r>
                    </a:p>
                  </a:txBody>
                  <a:tcPr/>
                </a:tc>
                <a:tc>
                  <a:txBody>
                    <a:bodyPr/>
                    <a:lstStyle/>
                    <a:p>
                      <a:pPr algn="ctr"/>
                      <a:r>
                        <a:rPr lang="en-US" sz="2400" dirty="0"/>
                        <a:t>$15</a:t>
                      </a:r>
                    </a:p>
                  </a:txBody>
                  <a:tcPr/>
                </a:tc>
                <a:tc>
                  <a:txBody>
                    <a:bodyPr/>
                    <a:lstStyle/>
                    <a:p>
                      <a:pPr algn="ctr"/>
                      <a:r>
                        <a:rPr lang="en-US" sz="2400" dirty="0"/>
                        <a:t>0</a:t>
                      </a:r>
                    </a:p>
                  </a:txBody>
                  <a:tcPr/>
                </a:tc>
                <a:tc>
                  <a:txBody>
                    <a:bodyPr/>
                    <a:lstStyle/>
                    <a:p>
                      <a:pPr algn="ctr"/>
                      <a:r>
                        <a:rPr lang="en-US" sz="2400" dirty="0"/>
                        <a:t>1</a:t>
                      </a:r>
                    </a:p>
                  </a:txBody>
                  <a:tcPr/>
                </a:tc>
                <a:tc>
                  <a:txBody>
                    <a:bodyPr/>
                    <a:lstStyle/>
                    <a:p>
                      <a:pPr algn="ctr"/>
                      <a:r>
                        <a:rPr lang="en-US" sz="2400" dirty="0"/>
                        <a:t>0</a:t>
                      </a:r>
                    </a:p>
                  </a:txBody>
                  <a:tcPr/>
                </a:tc>
                <a:tc>
                  <a:txBody>
                    <a:bodyPr/>
                    <a:lstStyle/>
                    <a:p>
                      <a:pPr algn="ctr"/>
                      <a:r>
                        <a:rPr lang="en-US" sz="2400" dirty="0"/>
                        <a:t>1</a:t>
                      </a:r>
                    </a:p>
                  </a:txBody>
                  <a:tcPr/>
                </a:tc>
                <a:extLst>
                  <a:ext uri="{0D108BD9-81ED-4DB2-BD59-A6C34878D82A}">
                    <a16:rowId xmlns:a16="http://schemas.microsoft.com/office/drawing/2014/main" val="10006"/>
                  </a:ext>
                </a:extLst>
              </a:tr>
              <a:tr h="581025">
                <a:tc>
                  <a:txBody>
                    <a:bodyPr/>
                    <a:lstStyle/>
                    <a:p>
                      <a:pPr algn="ctr"/>
                      <a:r>
                        <a:rPr lang="en-US" sz="2400" dirty="0"/>
                        <a:t>6</a:t>
                      </a:r>
                    </a:p>
                  </a:txBody>
                  <a:tcPr/>
                </a:tc>
                <a:tc>
                  <a:txBody>
                    <a:bodyPr/>
                    <a:lstStyle/>
                    <a:p>
                      <a:pPr algn="ctr"/>
                      <a:r>
                        <a:rPr lang="en-US" sz="2400" dirty="0"/>
                        <a:t>$13</a:t>
                      </a:r>
                    </a:p>
                  </a:txBody>
                  <a:tcPr/>
                </a:tc>
                <a:tc>
                  <a:txBody>
                    <a:bodyPr/>
                    <a:lstStyle/>
                    <a:p>
                      <a:pPr algn="ctr"/>
                      <a:r>
                        <a:rPr lang="en-US" sz="2400" dirty="0"/>
                        <a:t>4</a:t>
                      </a:r>
                    </a:p>
                  </a:txBody>
                  <a:tcPr/>
                </a:tc>
                <a:tc>
                  <a:txBody>
                    <a:bodyPr/>
                    <a:lstStyle/>
                    <a:p>
                      <a:pPr algn="ctr"/>
                      <a:r>
                        <a:rPr lang="en-US" sz="2400" dirty="0"/>
                        <a:t>0</a:t>
                      </a:r>
                    </a:p>
                  </a:txBody>
                  <a:tcPr/>
                </a:tc>
                <a:tc>
                  <a:txBody>
                    <a:bodyPr/>
                    <a:lstStyle/>
                    <a:p>
                      <a:pPr algn="ctr"/>
                      <a:r>
                        <a:rPr lang="en-US" sz="2400" dirty="0"/>
                        <a:t>1</a:t>
                      </a:r>
                    </a:p>
                  </a:txBody>
                  <a:tcPr/>
                </a:tc>
                <a:tc>
                  <a:txBody>
                    <a:bodyPr/>
                    <a:lstStyle/>
                    <a:p>
                      <a:pPr algn="ctr"/>
                      <a:r>
                        <a:rPr lang="en-US" sz="2400" dirty="0"/>
                        <a:t>0</a:t>
                      </a:r>
                    </a:p>
                  </a:txBody>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8365</TotalTime>
  <Words>576</Words>
  <Application>Microsoft Macintosh PowerPoint</Application>
  <PresentationFormat>On-screen Show (4:3)</PresentationFormat>
  <Paragraphs>74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Times New Roman</vt:lpstr>
      <vt:lpstr>ＭＳ Ｐゴシック</vt:lpstr>
      <vt:lpstr>Arial</vt:lpstr>
      <vt:lpstr>Calibri</vt:lpstr>
      <vt:lpstr>Comic Sans MS</vt:lpstr>
      <vt:lpstr>Wingdings</vt:lpstr>
      <vt:lpstr>Default Design</vt:lpstr>
      <vt:lpstr>Graphs and Trees</vt:lpstr>
      <vt:lpstr>Handshakes at a party</vt:lpstr>
      <vt:lpstr>The whim of three girls</vt:lpstr>
      <vt:lpstr>Jugs example</vt:lpstr>
      <vt:lpstr>Rubik’s cube</vt:lpstr>
      <vt:lpstr>Rubik’s cube</vt:lpstr>
      <vt:lpstr>Cash exchange problem (by Michael Baker)</vt:lpstr>
      <vt:lpstr>Cash exchange problem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Melkonian, Vardges</cp:lastModifiedBy>
  <cp:revision>417</cp:revision>
  <dcterms:created xsi:type="dcterms:W3CDTF">2013-03-25T14:36:29Z</dcterms:created>
  <dcterms:modified xsi:type="dcterms:W3CDTF">2021-01-14T03:58:05Z</dcterms:modified>
</cp:coreProperties>
</file>