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7" r:id="rId9"/>
    <p:sldId id="265" r:id="rId10"/>
    <p:sldId id="266" r:id="rId11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55"/>
  </p:normalViewPr>
  <p:slideViewPr>
    <p:cSldViewPr>
      <p:cViewPr varScale="1">
        <p:scale>
          <a:sx n="99" d="100"/>
          <a:sy n="99" d="100"/>
        </p:scale>
        <p:origin x="146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88" y="-84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565FDE48-4214-7147-BDEF-0DD682336E9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 altLang="en-US"/>
              <a:t>Math 308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A863190B-05B0-F043-BDEA-28AC2FD8892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r>
              <a:rPr lang="en-US" altLang="en-US"/>
              <a:t>March 28</a:t>
            </a:r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425CC446-64E4-F743-8D96-B5C78117A81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4341" name="Rectangle 5">
            <a:extLst>
              <a:ext uri="{FF2B5EF4-FFF2-40B4-BE49-F238E27FC236}">
                <a16:creationId xmlns:a16="http://schemas.microsoft.com/office/drawing/2014/main" id="{99DD6C4D-1842-4F49-86A9-BDE37E5826A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64BA2D7-E6BE-204C-B10B-49591CE7825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A1DBF362-B9BF-7F49-935A-B19BCC1E6C8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A8832EAA-0773-704F-8489-56CC97D6150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0AE720D5-AE8E-1C48-B5C0-F73CB55411C5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6CD310A3-A004-A143-9282-0E6C4D0BB3C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F763E96C-A6C0-B847-A2FF-8584E252254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9B06ED39-1E6F-9846-A9CA-6E32C6B217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A7B7FB9-6DEA-A24B-BD93-E5E8146416C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F695B-6018-FD4F-A23D-16224960E3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61A3AD-3613-9849-B172-BA9B03C5A8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0E0EC6-47B0-1547-8DE7-D30F761AA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6B4BB5-F2CA-3748-B36D-058FD0A50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D036E3-E756-344A-A2A6-8F9476735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92DAFD-E281-1941-AC41-47F9A7A018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5213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7730B-95F9-5F42-850A-F9A3FFB0E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23D060-8058-F74A-9C96-0EF64A78EC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B77ACD-2167-2B4C-A2B0-606CC1169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5EB88D-B1E8-224F-A1D4-8C1DAADD7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7804B7-2D25-2643-9F4E-F9BE9F859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7A2787-4DEB-4445-9D92-F27F1134B6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483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2260370-D10B-D64D-8EB4-ADD1AA389F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214EA3-8526-6442-9D8F-A436DDE0F5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D75D92-A5AF-B24A-A9C2-EF1A6860F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071712-EC60-3C4B-B7C2-649F89CAE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24BB9B-5D06-824E-A791-AA5ACE11B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814EE2-F46D-1F46-A305-679AFECDFA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4333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0B963-97DD-0147-AB27-EB41D4D7B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FB600D-5BA5-B944-9CB5-087081D115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80545E-9AC0-7E42-83CC-0BDFE60B8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7D6A5E-3E9C-994D-8C6E-86DF2A3A0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9B896B-DF47-9745-AE7F-D215C90C5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0B33CA-742E-314B-AF77-9C256D3E6A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9214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8202E-07D4-A14C-A779-8E04E4CF8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80CAD5-D2BE-1A41-BB71-17D2512B43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2E92C6-172F-1C4A-8C3B-B6644789A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08773F-E6D2-E147-9A67-97289AC65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E5EABC-4FC2-4645-A778-859DD47A0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B90078-3FC4-544E-BE9A-36754A907C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4233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4E39C-F132-B147-9C06-0C6011FE3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DB567-56E5-6540-AFBB-360163C868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6154FC-776C-C24C-98C3-801F152C6B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58F9F8-C3E0-4D49-B9A0-5C70FCF04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16F950-B57B-1945-A92F-0EC439AF8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43F3F6-A99B-684C-AA89-55680711B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A3455D-1A9C-F747-B8DE-125BC9E98C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8375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D3615-0DDE-274A-B32A-C7013241C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F374F0-4F6A-F640-9B5F-77F0CFB74D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5DB957-B1D3-2E41-86E6-93195C5CCB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76E43C-072D-4442-BA36-5D7EB21612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AF5CC6-6E95-ED4A-98EF-5593189B10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E4FFBD-ABAF-284F-8E2E-FCD0BF68E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30D7A6E-F2AD-FB4D-8B64-F43EC5A7F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B251DC3-DD4E-224E-8314-EF8B08703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89FB9F-16A9-5B40-AE97-1DE04C2EF9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2480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7F957-D661-C142-AD73-6B53D3B6D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A49E4D-A67D-1D4A-99B5-043AD52B3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79E3D0-83CC-CD4E-9E39-D24B07AE0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F6302E-4F6B-3A4F-BF8E-0CD174220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B9AD2A-D12D-604F-BB69-4F4FA63A3B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7879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B0DE76-CE24-CC4E-9988-B72832484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E30EA1-A6BC-E748-A310-7A5A7D67F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5AC0D5-D49D-6B40-9F56-1EC969547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EE7AA7-61D4-DA46-BEBC-EE0B3AA6A1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6381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D6BDC-AD8B-AE49-AC22-7655949DC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42C2E5-CB0E-B84E-A46A-61B5B2589A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C3D65F-1BF2-AC42-9627-E11C6C7875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15BCC5-C87C-5640-BC48-D351D190F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A71DE2-AA91-DB46-929A-D032AF3C3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45AA32-2DD1-8D4E-8EB0-524F6E323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59D54A-7394-0E4B-822F-4C5C68890A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2541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7DADE1-938D-464F-9224-F6FEBC8CE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E25D17E-A4B3-DE40-A477-FCD877B64E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25685E-BCC6-D14C-B6EA-F459245C70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09028F-732F-CB41-8D04-A8AD9AACF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C813FC-3D96-C44E-A469-4937CC575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2E4917-201B-FD46-ABB7-ECCB965C3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A4A978-6F95-0142-B7C6-798345BD8E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7893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CD8EF7D-483C-524D-A5EE-BF3BCE2F36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E12D218-2AFF-5745-8F9E-6196929250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27694E5-6B12-5D44-90DF-3C1ADC12B39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03C9F58-B1E7-D94B-A315-A96A9713BC3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79E6783-5A5C-194B-9B2D-BD21C176FCD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3D585B7-F926-4C44-87C2-DBC073C95D9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95C92EA-9A9B-514B-BBC8-612E4AE62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C593C-009A-1943-BD0F-D1AF70906563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32FAF41-9B7E-2E48-93B6-E37312E9302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33400" y="0"/>
            <a:ext cx="7772400" cy="1470025"/>
          </a:xfrm>
        </p:spPr>
        <p:txBody>
          <a:bodyPr anchor="ctr"/>
          <a:lstStyle/>
          <a:p>
            <a:r>
              <a:rPr lang="en-US" altLang="en-US" sz="44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  <a:t>Sequences and </a:t>
            </a:r>
            <a:br>
              <a:rPr lang="en-US" altLang="en-US" sz="44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</a:br>
            <a:r>
              <a:rPr lang="en-US" altLang="en-US" sz="44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  <a:t>Mathematical Induction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A1464ED-A0D2-4F4A-9A11-6DE824CA406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28600" y="1600200"/>
            <a:ext cx="8686800" cy="4800600"/>
          </a:xfrm>
        </p:spPr>
        <p:txBody>
          <a:bodyPr/>
          <a:lstStyle/>
          <a:p>
            <a:pPr algn="l"/>
            <a:r>
              <a:rPr lang="en-US" altLang="en-US" sz="2800"/>
              <a:t>An important task of mathematics is to discover and characterize regular patterns, such as those associated with repeated processes.</a:t>
            </a:r>
          </a:p>
          <a:p>
            <a:pPr algn="l"/>
            <a:endParaRPr lang="en-US" altLang="en-US" sz="2800"/>
          </a:p>
          <a:p>
            <a:pPr algn="l">
              <a:buFontTx/>
              <a:buChar char="•"/>
            </a:pPr>
            <a:r>
              <a:rPr lang="en-US" altLang="en-US" sz="2800"/>
              <a:t> The main mathematical structure to study repeated processes is the </a:t>
            </a:r>
            <a:r>
              <a:rPr lang="en-US" altLang="en-US" sz="2800" i="1">
                <a:solidFill>
                  <a:schemeClr val="accent2"/>
                </a:solidFill>
              </a:rPr>
              <a:t>sequence</a:t>
            </a:r>
            <a:r>
              <a:rPr lang="en-US" altLang="en-US" sz="2800"/>
              <a:t>.</a:t>
            </a:r>
          </a:p>
          <a:p>
            <a:pPr algn="l">
              <a:buFontTx/>
              <a:buChar char="•"/>
            </a:pPr>
            <a:endParaRPr lang="en-US" altLang="en-US" sz="2800"/>
          </a:p>
          <a:p>
            <a:pPr algn="l">
              <a:buFontTx/>
              <a:buChar char="•"/>
            </a:pPr>
            <a:r>
              <a:rPr lang="en-US" altLang="en-US" sz="2800"/>
              <a:t> The main mathematical tool to verify conjectures about patterns in sequences is </a:t>
            </a:r>
            <a:r>
              <a:rPr lang="en-US" altLang="en-US" sz="2800" i="1">
                <a:solidFill>
                  <a:schemeClr val="accent2"/>
                </a:solidFill>
              </a:rPr>
              <a:t>mathematical induction</a:t>
            </a:r>
            <a:r>
              <a:rPr lang="en-US" altLang="en-US" sz="2800"/>
              <a:t>.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895B1B1-52A7-034E-BE76-93042DF3E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3D32B-AE4A-7A40-A76C-1EEF18E050E7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313C3078-E891-144C-9AA9-64EE3CC758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686800" cy="1143000"/>
          </a:xfrm>
        </p:spPr>
        <p:txBody>
          <a:bodyPr/>
          <a:lstStyle/>
          <a:p>
            <a:r>
              <a:rPr lang="en-US" altLang="en-US" sz="40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  <a:t>Converting from base 10 to base</a:t>
            </a:r>
            <a:r>
              <a:rPr lang="en-US" altLang="en-US" sz="4000">
                <a:solidFill>
                  <a:srgbClr val="663300"/>
                </a:solidFill>
              </a:rPr>
              <a:t> 2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BC5F6577-7EA5-E94B-AF77-3459504E7D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686800" cy="51816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altLang="en-US"/>
              <a:t> </a:t>
            </a:r>
            <a:r>
              <a:rPr lang="en-US" altLang="en-US">
                <a:solidFill>
                  <a:srgbClr val="009900"/>
                </a:solidFill>
              </a:rPr>
              <a:t>14</a:t>
            </a:r>
            <a:r>
              <a:rPr lang="en-US" altLang="en-US"/>
              <a:t> </a:t>
            </a:r>
            <a:r>
              <a:rPr lang="en-US" altLang="en-US">
                <a:cs typeface="Arial" panose="020B0604020202020204" pitchFamily="34" charset="0"/>
              </a:rPr>
              <a:t>= </a:t>
            </a:r>
            <a:r>
              <a:rPr lang="en-US" altLang="en-US">
                <a:solidFill>
                  <a:srgbClr val="FF0066"/>
                </a:solidFill>
                <a:cs typeface="Arial" panose="020B0604020202020204" pitchFamily="34" charset="0"/>
              </a:rPr>
              <a:t>1</a:t>
            </a:r>
            <a:r>
              <a:rPr lang="en-US" altLang="en-US">
                <a:cs typeface="Arial" panose="020B0604020202020204" pitchFamily="34" charset="0"/>
              </a:rPr>
              <a:t> ·2</a:t>
            </a:r>
            <a:r>
              <a:rPr lang="en-US" altLang="en-US" baseline="30000">
                <a:cs typeface="Arial" panose="020B0604020202020204" pitchFamily="34" charset="0"/>
              </a:rPr>
              <a:t>3</a:t>
            </a:r>
            <a:r>
              <a:rPr lang="en-US" altLang="en-US">
                <a:cs typeface="Arial" panose="020B0604020202020204" pitchFamily="34" charset="0"/>
              </a:rPr>
              <a:t> + </a:t>
            </a:r>
            <a:r>
              <a:rPr lang="en-US" altLang="en-US">
                <a:solidFill>
                  <a:srgbClr val="FF0066"/>
                </a:solidFill>
                <a:cs typeface="Arial" panose="020B0604020202020204" pitchFamily="34" charset="0"/>
              </a:rPr>
              <a:t>1</a:t>
            </a:r>
            <a:r>
              <a:rPr lang="en-US" altLang="en-US">
                <a:cs typeface="Arial" panose="020B0604020202020204" pitchFamily="34" charset="0"/>
              </a:rPr>
              <a:t> · 2</a:t>
            </a:r>
            <a:r>
              <a:rPr lang="en-US" altLang="en-US" baseline="30000">
                <a:cs typeface="Arial" panose="020B0604020202020204" pitchFamily="34" charset="0"/>
              </a:rPr>
              <a:t>2 </a:t>
            </a:r>
            <a:r>
              <a:rPr lang="en-US" altLang="en-US">
                <a:cs typeface="Arial" panose="020B0604020202020204" pitchFamily="34" charset="0"/>
              </a:rPr>
              <a:t>+ </a:t>
            </a:r>
            <a:r>
              <a:rPr lang="en-US" altLang="en-US">
                <a:solidFill>
                  <a:srgbClr val="FF0066"/>
                </a:solidFill>
                <a:cs typeface="Arial" panose="020B0604020202020204" pitchFamily="34" charset="0"/>
              </a:rPr>
              <a:t>1 </a:t>
            </a:r>
            <a:r>
              <a:rPr lang="en-US" altLang="en-US">
                <a:cs typeface="Arial" panose="020B0604020202020204" pitchFamily="34" charset="0"/>
              </a:rPr>
              <a:t>·</a:t>
            </a:r>
            <a:r>
              <a:rPr lang="en-US" altLang="en-US">
                <a:solidFill>
                  <a:srgbClr val="FF0066"/>
                </a:solidFill>
                <a:cs typeface="Arial" panose="020B0604020202020204" pitchFamily="34" charset="0"/>
              </a:rPr>
              <a:t> </a:t>
            </a:r>
            <a:r>
              <a:rPr lang="en-US" altLang="en-US">
                <a:cs typeface="Arial" panose="020B0604020202020204" pitchFamily="34" charset="0"/>
              </a:rPr>
              <a:t>2</a:t>
            </a:r>
            <a:r>
              <a:rPr lang="en-US" altLang="en-US" baseline="30000">
                <a:cs typeface="Arial" panose="020B0604020202020204" pitchFamily="34" charset="0"/>
              </a:rPr>
              <a:t>1</a:t>
            </a:r>
            <a:r>
              <a:rPr lang="en-US" altLang="en-US">
                <a:cs typeface="Arial" panose="020B0604020202020204" pitchFamily="34" charset="0"/>
              </a:rPr>
              <a:t> + </a:t>
            </a:r>
            <a:r>
              <a:rPr lang="en-US" altLang="en-US">
                <a:solidFill>
                  <a:srgbClr val="FF0066"/>
                </a:solidFill>
                <a:cs typeface="Arial" panose="020B0604020202020204" pitchFamily="34" charset="0"/>
              </a:rPr>
              <a:t>0</a:t>
            </a:r>
            <a:r>
              <a:rPr lang="en-US" altLang="en-US">
                <a:cs typeface="Arial" panose="020B0604020202020204" pitchFamily="34" charset="0"/>
              </a:rPr>
              <a:t> · 2</a:t>
            </a:r>
            <a:r>
              <a:rPr lang="en-US" altLang="en-US" baseline="30000">
                <a:cs typeface="Arial" panose="020B0604020202020204" pitchFamily="34" charset="0"/>
              </a:rPr>
              <a:t>0 </a:t>
            </a:r>
            <a:endParaRPr lang="en-US" altLang="en-US">
              <a:cs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en-US" altLang="en-US"/>
              <a:t>	Thus, </a:t>
            </a:r>
            <a:r>
              <a:rPr lang="en-US" altLang="en-US">
                <a:solidFill>
                  <a:srgbClr val="009900"/>
                </a:solidFill>
              </a:rPr>
              <a:t>14</a:t>
            </a:r>
            <a:r>
              <a:rPr lang="en-US" altLang="en-US" baseline="-25000"/>
              <a:t>10 </a:t>
            </a:r>
            <a:r>
              <a:rPr lang="en-US" altLang="en-US"/>
              <a:t>= </a:t>
            </a:r>
            <a:r>
              <a:rPr lang="en-US" altLang="en-US">
                <a:solidFill>
                  <a:srgbClr val="FF0066"/>
                </a:solidFill>
              </a:rPr>
              <a:t>1110</a:t>
            </a:r>
            <a:r>
              <a:rPr lang="en-US" altLang="en-US" baseline="-25000"/>
              <a:t>2</a:t>
            </a:r>
          </a:p>
          <a:p>
            <a:pPr>
              <a:buFont typeface="Wingdings" pitchFamily="2" charset="2"/>
              <a:buChar char="Ø"/>
            </a:pPr>
            <a:r>
              <a:rPr lang="en-US" altLang="en-US" i="1">
                <a:solidFill>
                  <a:schemeClr val="accent2"/>
                </a:solidFill>
              </a:rPr>
              <a:t>Generally</a:t>
            </a:r>
            <a:r>
              <a:rPr lang="en-US" altLang="en-US"/>
              <a:t>, to get binary representation </a:t>
            </a:r>
          </a:p>
          <a:p>
            <a:pPr>
              <a:buFont typeface="Wingdings" pitchFamily="2" charset="2"/>
              <a:buNone/>
            </a:pPr>
            <a:r>
              <a:rPr lang="en-US" altLang="en-US"/>
              <a:t>				for nonnegative integer </a:t>
            </a:r>
            <a:r>
              <a:rPr lang="en-US" altLang="en-US">
                <a:solidFill>
                  <a:srgbClr val="009900"/>
                </a:solidFill>
              </a:rPr>
              <a:t>a</a:t>
            </a:r>
            <a:r>
              <a:rPr lang="en-US" altLang="en-US"/>
              <a:t>,</a:t>
            </a:r>
          </a:p>
          <a:p>
            <a:pPr>
              <a:buFontTx/>
              <a:buNone/>
            </a:pPr>
            <a:r>
              <a:rPr lang="en-US" altLang="en-US"/>
              <a:t>	  </a:t>
            </a:r>
            <a:r>
              <a:rPr lang="en-US" altLang="en-US">
                <a:sym typeface="Symbol" pitchFamily="2" charset="2"/>
              </a:rPr>
              <a:t> </a:t>
            </a:r>
            <a:r>
              <a:rPr lang="en-US" altLang="en-US"/>
              <a:t>Repeatedly divide by 2 </a:t>
            </a:r>
          </a:p>
          <a:p>
            <a:pPr>
              <a:buFontTx/>
              <a:buNone/>
            </a:pPr>
            <a:r>
              <a:rPr lang="en-US" altLang="en-US"/>
              <a:t>			</a:t>
            </a:r>
            <a:r>
              <a:rPr lang="en-US" altLang="en-US" i="1">
                <a:solidFill>
                  <a:schemeClr val="bg2"/>
                </a:solidFill>
              </a:rPr>
              <a:t>until</a:t>
            </a:r>
            <a:r>
              <a:rPr lang="en-US" altLang="en-US"/>
              <a:t> a quotient of zero is obtained.</a:t>
            </a:r>
          </a:p>
          <a:p>
            <a:pPr>
              <a:buFontTx/>
              <a:buNone/>
            </a:pPr>
            <a:r>
              <a:rPr lang="en-US" altLang="en-US"/>
              <a:t>	  </a:t>
            </a:r>
            <a:r>
              <a:rPr lang="en-US" altLang="en-US">
                <a:sym typeface="Symbol" pitchFamily="2" charset="2"/>
              </a:rPr>
              <a:t> </a:t>
            </a:r>
            <a:r>
              <a:rPr lang="en-US" altLang="en-US" i="1">
                <a:solidFill>
                  <a:schemeClr val="bg2"/>
                </a:solidFill>
              </a:rPr>
              <a:t>If</a:t>
            </a:r>
            <a:r>
              <a:rPr lang="en-US" altLang="en-US"/>
              <a:t> the remainders found are </a:t>
            </a:r>
            <a:r>
              <a:rPr lang="en-US" altLang="en-US">
                <a:solidFill>
                  <a:srgbClr val="FF0066"/>
                </a:solidFill>
              </a:rPr>
              <a:t>r[0],r[1],…,r[k]</a:t>
            </a:r>
            <a:r>
              <a:rPr lang="en-US" altLang="en-US"/>
              <a:t>, </a:t>
            </a:r>
          </a:p>
          <a:p>
            <a:pPr>
              <a:buFontTx/>
              <a:buNone/>
            </a:pPr>
            <a:r>
              <a:rPr lang="en-US" altLang="en-US"/>
              <a:t>			</a:t>
            </a:r>
            <a:r>
              <a:rPr lang="en-US" altLang="en-US" i="1">
                <a:solidFill>
                  <a:schemeClr val="bg2"/>
                </a:solidFill>
              </a:rPr>
              <a:t>then</a:t>
            </a:r>
            <a:r>
              <a:rPr lang="en-US" altLang="en-US"/>
              <a:t> </a:t>
            </a:r>
            <a:r>
              <a:rPr lang="en-US" altLang="en-US">
                <a:solidFill>
                  <a:srgbClr val="009900"/>
                </a:solidFill>
              </a:rPr>
              <a:t>a</a:t>
            </a:r>
            <a:r>
              <a:rPr lang="en-US" altLang="en-US" baseline="-25000"/>
              <a:t>10 </a:t>
            </a:r>
            <a:r>
              <a:rPr lang="en-US" altLang="en-US"/>
              <a:t>= ( </a:t>
            </a:r>
            <a:r>
              <a:rPr lang="en-US" altLang="en-US">
                <a:solidFill>
                  <a:srgbClr val="FF0066"/>
                </a:solidFill>
              </a:rPr>
              <a:t>r[k] r[k-1] … r[1] r[0]</a:t>
            </a:r>
            <a:r>
              <a:rPr lang="en-US" altLang="en-US"/>
              <a:t> )</a:t>
            </a:r>
            <a:r>
              <a:rPr lang="en-US" altLang="en-US" baseline="-25000"/>
              <a:t>2</a:t>
            </a:r>
            <a:r>
              <a:rPr lang="en-US" altLang="en-US"/>
              <a:t>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D935C3A-C0FE-714B-9823-EF3BB5F4B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8EA33-638A-7346-B827-6087EE41F1A2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3074" name="Rectangle 2">
            <a:extLst>
              <a:ext uri="{FF2B5EF4-FFF2-40B4-BE49-F238E27FC236}">
                <a16:creationId xmlns:a16="http://schemas.microsoft.com/office/drawing/2014/main" id="{A20C4B4C-AC7D-C34A-BCDA-3EAAF4FFC4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altLang="en-US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  <a:t>Sequences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0DDE878F-D7EC-4043-9218-7FE39D31BE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81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>
                <a:solidFill>
                  <a:srgbClr val="FF0066"/>
                </a:solidFill>
              </a:rPr>
              <a:t>Sequence </a:t>
            </a:r>
            <a:r>
              <a:rPr lang="en-US" altLang="en-US"/>
              <a:t>is a set of elements written in a row: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/>
              <a:t>			</a:t>
            </a:r>
            <a:r>
              <a:rPr lang="en-US" altLang="en-US">
                <a:solidFill>
                  <a:srgbClr val="FF0066"/>
                </a:solidFill>
              </a:rPr>
              <a:t>a</a:t>
            </a:r>
            <a:r>
              <a:rPr lang="en-US" altLang="en-US" baseline="-25000">
                <a:solidFill>
                  <a:srgbClr val="FF0066"/>
                </a:solidFill>
              </a:rPr>
              <a:t>m</a:t>
            </a:r>
            <a:r>
              <a:rPr lang="en-US" altLang="en-US">
                <a:solidFill>
                  <a:srgbClr val="FF0066"/>
                </a:solidFill>
              </a:rPr>
              <a:t>, a</a:t>
            </a:r>
            <a:r>
              <a:rPr lang="en-US" altLang="en-US" baseline="-25000">
                <a:solidFill>
                  <a:srgbClr val="FF0066"/>
                </a:solidFill>
              </a:rPr>
              <a:t>m+1</a:t>
            </a:r>
            <a:r>
              <a:rPr lang="en-US" altLang="en-US">
                <a:solidFill>
                  <a:srgbClr val="FF0066"/>
                </a:solidFill>
              </a:rPr>
              <a:t>, …, a</a:t>
            </a:r>
            <a:r>
              <a:rPr lang="en-US" altLang="en-US" baseline="-25000">
                <a:solidFill>
                  <a:srgbClr val="FF0066"/>
                </a:solidFill>
              </a:rPr>
              <a:t>n</a:t>
            </a:r>
            <a:r>
              <a:rPr lang="en-US" altLang="en-US"/>
              <a:t> .</a:t>
            </a:r>
          </a:p>
          <a:p>
            <a:pPr>
              <a:lnSpc>
                <a:spcPct val="125000"/>
              </a:lnSpc>
            </a:pPr>
            <a:r>
              <a:rPr lang="en-US" altLang="en-US"/>
              <a:t>The elements are called </a:t>
            </a:r>
            <a:r>
              <a:rPr lang="en-US" altLang="en-US">
                <a:solidFill>
                  <a:schemeClr val="accent2"/>
                </a:solidFill>
              </a:rPr>
              <a:t>terms</a:t>
            </a:r>
            <a:r>
              <a:rPr lang="en-US" altLang="en-US"/>
              <a:t>.</a:t>
            </a:r>
          </a:p>
          <a:p>
            <a:pPr>
              <a:lnSpc>
                <a:spcPct val="125000"/>
              </a:lnSpc>
            </a:pPr>
            <a:r>
              <a:rPr lang="en-US" altLang="en-US">
                <a:solidFill>
                  <a:schemeClr val="accent2"/>
                </a:solidFill>
              </a:rPr>
              <a:t>k</a:t>
            </a:r>
            <a:r>
              <a:rPr lang="en-US" altLang="en-US"/>
              <a:t> is called </a:t>
            </a:r>
            <a:r>
              <a:rPr lang="en-US" altLang="en-US">
                <a:solidFill>
                  <a:schemeClr val="accent2"/>
                </a:solidFill>
              </a:rPr>
              <a:t>subscript</a:t>
            </a:r>
            <a:r>
              <a:rPr lang="en-US" altLang="en-US"/>
              <a:t> or </a:t>
            </a:r>
            <a:r>
              <a:rPr lang="en-US" altLang="en-US">
                <a:solidFill>
                  <a:schemeClr val="accent2"/>
                </a:solidFill>
              </a:rPr>
              <a:t>index</a:t>
            </a:r>
            <a:r>
              <a:rPr lang="en-US" altLang="en-US"/>
              <a:t> of a</a:t>
            </a:r>
            <a:r>
              <a:rPr lang="en-US" altLang="en-US" baseline="-25000"/>
              <a:t>k </a:t>
            </a:r>
            <a:r>
              <a:rPr lang="en-US" altLang="en-US"/>
              <a:t>.</a:t>
            </a:r>
          </a:p>
          <a:p>
            <a:pPr>
              <a:lnSpc>
                <a:spcPct val="125000"/>
              </a:lnSpc>
            </a:pPr>
            <a:r>
              <a:rPr lang="en-US" altLang="en-US">
                <a:solidFill>
                  <a:schemeClr val="accent2"/>
                </a:solidFill>
              </a:rPr>
              <a:t>a</a:t>
            </a:r>
            <a:r>
              <a:rPr lang="en-US" altLang="en-US" baseline="-25000">
                <a:solidFill>
                  <a:schemeClr val="accent2"/>
                </a:solidFill>
              </a:rPr>
              <a:t>m</a:t>
            </a:r>
            <a:r>
              <a:rPr lang="en-US" altLang="en-US"/>
              <a:t> is the </a:t>
            </a:r>
            <a:r>
              <a:rPr lang="en-US" altLang="en-US">
                <a:solidFill>
                  <a:schemeClr val="accent2"/>
                </a:solidFill>
              </a:rPr>
              <a:t>initial term</a:t>
            </a:r>
            <a:r>
              <a:rPr lang="en-US" altLang="en-US"/>
              <a:t>; </a:t>
            </a:r>
            <a:r>
              <a:rPr lang="en-US" altLang="en-US">
                <a:solidFill>
                  <a:schemeClr val="accent2"/>
                </a:solidFill>
              </a:rPr>
              <a:t>a</a:t>
            </a:r>
            <a:r>
              <a:rPr lang="en-US" altLang="en-US" baseline="-25000">
                <a:solidFill>
                  <a:schemeClr val="accent2"/>
                </a:solidFill>
              </a:rPr>
              <a:t>n</a:t>
            </a:r>
            <a:r>
              <a:rPr lang="en-US" altLang="en-US"/>
              <a:t> is the </a:t>
            </a:r>
            <a:r>
              <a:rPr lang="en-US" altLang="en-US">
                <a:solidFill>
                  <a:schemeClr val="accent2"/>
                </a:solidFill>
              </a:rPr>
              <a:t>final term</a:t>
            </a:r>
            <a:r>
              <a:rPr lang="en-US" altLang="en-US"/>
              <a:t>.</a:t>
            </a:r>
          </a:p>
          <a:p>
            <a:pPr>
              <a:lnSpc>
                <a:spcPct val="125000"/>
              </a:lnSpc>
            </a:pPr>
            <a:r>
              <a:rPr lang="en-US" altLang="en-US"/>
              <a:t>a</a:t>
            </a:r>
            <a:r>
              <a:rPr lang="en-US" altLang="en-US" baseline="-25000"/>
              <a:t>m</a:t>
            </a:r>
            <a:r>
              <a:rPr lang="en-US" altLang="en-US"/>
              <a:t>, a</a:t>
            </a:r>
            <a:r>
              <a:rPr lang="en-US" altLang="en-US" baseline="-25000"/>
              <a:t>m+1</a:t>
            </a:r>
            <a:r>
              <a:rPr lang="en-US" altLang="en-US"/>
              <a:t>, a</a:t>
            </a:r>
            <a:r>
              <a:rPr lang="en-US" altLang="en-US" baseline="-25000"/>
              <a:t>m+2</a:t>
            </a:r>
            <a:r>
              <a:rPr lang="en-US" altLang="en-US"/>
              <a:t>, … is an </a:t>
            </a:r>
            <a:r>
              <a:rPr lang="en-US" altLang="en-US">
                <a:solidFill>
                  <a:schemeClr val="accent2"/>
                </a:solidFill>
              </a:rPr>
              <a:t>infinite</a:t>
            </a:r>
            <a:r>
              <a:rPr lang="en-US" altLang="en-US"/>
              <a:t> sequence.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008083F-B75D-6040-8BC7-8BB48E737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66EE4-5ECE-7C41-8E66-CE342206B9AC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B12382DA-C85F-2A48-A8C5-2643A2C99A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  <a:t>Sequences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A47E3BD9-52D7-8E46-9567-7641C0B506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chemeClr val="accent2"/>
                </a:solidFill>
              </a:rPr>
              <a:t>Sequences</a:t>
            </a:r>
            <a:endParaRPr lang="en-US" altLang="en-US"/>
          </a:p>
          <a:p>
            <a:pPr>
              <a:buFontTx/>
              <a:buNone/>
            </a:pPr>
            <a:r>
              <a:rPr lang="en-US" altLang="en-US"/>
              <a:t>			characterize regular patterns.</a:t>
            </a:r>
          </a:p>
          <a:p>
            <a:endParaRPr lang="en-US" altLang="en-US"/>
          </a:p>
          <a:p>
            <a:r>
              <a:rPr lang="en-US" altLang="en-US">
                <a:solidFill>
                  <a:schemeClr val="accent2"/>
                </a:solidFill>
              </a:rPr>
              <a:t>Examples:</a:t>
            </a:r>
            <a:r>
              <a:rPr lang="en-US" altLang="en-US"/>
              <a:t> </a:t>
            </a:r>
          </a:p>
          <a:p>
            <a:pPr>
              <a:buFontTx/>
              <a:buNone/>
            </a:pPr>
            <a:r>
              <a:rPr lang="en-US" altLang="en-US"/>
              <a:t>		</a:t>
            </a:r>
            <a:r>
              <a:rPr lang="en-US" altLang="en-US">
                <a:solidFill>
                  <a:schemeClr val="accent2"/>
                </a:solidFill>
              </a:rPr>
              <a:t>1)</a:t>
            </a:r>
            <a:r>
              <a:rPr lang="en-US" altLang="en-US"/>
              <a:t> 1, 8, 15, 22, 29 .</a:t>
            </a:r>
          </a:p>
          <a:p>
            <a:pPr>
              <a:buFontTx/>
              <a:buNone/>
            </a:pPr>
            <a:r>
              <a:rPr lang="en-US" altLang="en-US"/>
              <a:t>		</a:t>
            </a:r>
            <a:r>
              <a:rPr lang="en-US" altLang="en-US">
                <a:solidFill>
                  <a:schemeClr val="accent2"/>
                </a:solidFill>
              </a:rPr>
              <a:t>2)</a:t>
            </a:r>
            <a:r>
              <a:rPr lang="en-US" altLang="en-US"/>
              <a:t> 2, 4, 8, 16, 32, 64, …</a:t>
            </a:r>
          </a:p>
          <a:p>
            <a:pPr>
              <a:buFontTx/>
              <a:buNone/>
            </a:pPr>
            <a:r>
              <a:rPr lang="en-US" altLang="en-US"/>
              <a:t>		</a:t>
            </a:r>
            <a:r>
              <a:rPr lang="en-US" altLang="en-US">
                <a:solidFill>
                  <a:schemeClr val="accent2"/>
                </a:solidFill>
              </a:rPr>
              <a:t>3)</a:t>
            </a:r>
            <a:r>
              <a:rPr lang="en-US" altLang="en-US"/>
              <a:t> 2, 3, 5, 7, 11, 13, 17,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0729E04-87B7-7D4F-9C57-EF18E3E42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B6C1C-A60B-C245-B549-EAA2C28949B6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BAFD6AB0-977F-1146-8207-AF43B326E3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  <a:t>Explicit Formula for a sequence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DB61336A-3738-EE44-8288-AED2A84F37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i="1">
                <a:solidFill>
                  <a:schemeClr val="accent2"/>
                </a:solidFill>
              </a:rPr>
              <a:t>Explicit (general) formula</a:t>
            </a:r>
            <a:r>
              <a:rPr lang="en-US" altLang="en-US"/>
              <a:t> is a rule that shows how the values of a</a:t>
            </a:r>
            <a:r>
              <a:rPr lang="en-US" altLang="en-US" baseline="-25000"/>
              <a:t>k</a:t>
            </a:r>
            <a:r>
              <a:rPr lang="en-US" altLang="en-US"/>
              <a:t> depend on k.</a:t>
            </a:r>
          </a:p>
          <a:p>
            <a:pPr>
              <a:buFontTx/>
              <a:buNone/>
            </a:pPr>
            <a:endParaRPr lang="en-US" altLang="en-US"/>
          </a:p>
          <a:p>
            <a:r>
              <a:rPr lang="en-US" altLang="en-US">
                <a:solidFill>
                  <a:schemeClr val="accent2"/>
                </a:solidFill>
              </a:rPr>
              <a:t>Examples:</a:t>
            </a:r>
            <a:r>
              <a:rPr lang="en-US" altLang="en-US"/>
              <a:t> </a:t>
            </a:r>
          </a:p>
          <a:p>
            <a:pPr>
              <a:buFontTx/>
              <a:buNone/>
            </a:pPr>
            <a:r>
              <a:rPr lang="en-US" altLang="en-US"/>
              <a:t>		1) </a:t>
            </a:r>
            <a:r>
              <a:rPr lang="en-US" altLang="en-US">
                <a:solidFill>
                  <a:schemeClr val="accent2"/>
                </a:solidFill>
              </a:rPr>
              <a:t>a</a:t>
            </a:r>
            <a:r>
              <a:rPr lang="en-US" altLang="en-US" baseline="-25000">
                <a:solidFill>
                  <a:schemeClr val="accent2"/>
                </a:solidFill>
              </a:rPr>
              <a:t>k</a:t>
            </a:r>
            <a:r>
              <a:rPr lang="en-US" altLang="en-US">
                <a:solidFill>
                  <a:schemeClr val="accent2"/>
                </a:solidFill>
              </a:rPr>
              <a:t>=1+7k</a:t>
            </a:r>
            <a:r>
              <a:rPr lang="en-US" altLang="en-US"/>
              <a:t>   for  1, 8, 15, 22, 29 .</a:t>
            </a:r>
          </a:p>
          <a:p>
            <a:pPr>
              <a:buFontTx/>
              <a:buNone/>
            </a:pPr>
            <a:r>
              <a:rPr lang="en-US" altLang="en-US"/>
              <a:t>		2) </a:t>
            </a:r>
            <a:r>
              <a:rPr lang="en-US" altLang="en-US">
                <a:solidFill>
                  <a:schemeClr val="accent2"/>
                </a:solidFill>
              </a:rPr>
              <a:t>b</a:t>
            </a:r>
            <a:r>
              <a:rPr lang="en-US" altLang="en-US" baseline="-25000">
                <a:solidFill>
                  <a:schemeClr val="accent2"/>
                </a:solidFill>
              </a:rPr>
              <a:t>k</a:t>
            </a:r>
            <a:r>
              <a:rPr lang="en-US" altLang="en-US">
                <a:solidFill>
                  <a:schemeClr val="accent2"/>
                </a:solidFill>
              </a:rPr>
              <a:t>=2</a:t>
            </a:r>
            <a:r>
              <a:rPr lang="en-US" altLang="en-US" baseline="30000">
                <a:solidFill>
                  <a:schemeClr val="accent2"/>
                </a:solidFill>
              </a:rPr>
              <a:t>k</a:t>
            </a:r>
            <a:r>
              <a:rPr lang="en-US" altLang="en-US" baseline="30000"/>
              <a:t>    </a:t>
            </a:r>
            <a:r>
              <a:rPr lang="en-US" altLang="en-US"/>
              <a:t>for  2, 4, 8, 16, …</a:t>
            </a:r>
          </a:p>
          <a:p>
            <a:pPr>
              <a:buFontTx/>
              <a:buNone/>
            </a:pPr>
            <a:r>
              <a:rPr lang="en-US" altLang="en-US"/>
              <a:t>		3) </a:t>
            </a:r>
            <a:r>
              <a:rPr lang="en-US" altLang="en-US">
                <a:solidFill>
                  <a:schemeClr val="accent2"/>
                </a:solidFill>
              </a:rPr>
              <a:t>c</a:t>
            </a:r>
            <a:r>
              <a:rPr lang="en-US" altLang="en-US" baseline="-25000">
                <a:solidFill>
                  <a:schemeClr val="accent2"/>
                </a:solidFill>
              </a:rPr>
              <a:t>k</a:t>
            </a:r>
            <a:r>
              <a:rPr lang="en-US" altLang="en-US">
                <a:solidFill>
                  <a:schemeClr val="accent2"/>
                </a:solidFill>
              </a:rPr>
              <a:t>= (-1)</a:t>
            </a:r>
            <a:r>
              <a:rPr lang="en-US" altLang="en-US" baseline="30000">
                <a:solidFill>
                  <a:schemeClr val="accent2"/>
                </a:solidFill>
              </a:rPr>
              <a:t>k </a:t>
            </a:r>
            <a:r>
              <a:rPr lang="en-US" altLang="en-US">
                <a:solidFill>
                  <a:schemeClr val="accent2"/>
                </a:solidFill>
                <a:cs typeface="Arial" panose="020B0604020202020204" pitchFamily="34" charset="0"/>
              </a:rPr>
              <a:t>· </a:t>
            </a:r>
            <a:r>
              <a:rPr lang="en-US" altLang="en-US">
                <a:solidFill>
                  <a:schemeClr val="accent2"/>
                </a:solidFill>
              </a:rPr>
              <a:t>(2k+1)</a:t>
            </a:r>
            <a:r>
              <a:rPr lang="en-US" altLang="en-US"/>
              <a:t>   for   -3, 5, -7, 9, …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D66A0A-5A61-574A-9F9E-4F601C404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994CC-1D32-F94C-A5E0-B33204C29881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F5B8555A-CD53-7146-B550-B3048209A4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altLang="en-US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  <a:t>Summation Notation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7410E604-9B41-5943-A5A0-3F04E0E7D6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686800" cy="4906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altLang="en-US"/>
              <a:t>Let m and n be integers  </a:t>
            </a:r>
            <a:r>
              <a:rPr lang="en-US" altLang="en-US" i="1">
                <a:solidFill>
                  <a:schemeClr val="bg2"/>
                </a:solidFill>
              </a:rPr>
              <a:t>such that</a:t>
            </a:r>
            <a:r>
              <a:rPr lang="en-US" altLang="en-US"/>
              <a:t>  m </a:t>
            </a:r>
            <a:r>
              <a:rPr lang="en-US" altLang="en-US">
                <a:cs typeface="Arial" panose="020B0604020202020204" pitchFamily="34" charset="0"/>
              </a:rPr>
              <a:t>≤ n.</a:t>
            </a:r>
          </a:p>
          <a:p>
            <a:pPr>
              <a:buFontTx/>
              <a:buNone/>
            </a:pPr>
            <a:r>
              <a:rPr lang="en-US" altLang="en-US">
                <a:cs typeface="Arial" panose="020B0604020202020204" pitchFamily="34" charset="0"/>
              </a:rPr>
              <a:t>	</a:t>
            </a:r>
            <a:r>
              <a:rPr lang="en-US" altLang="en-US" i="1">
                <a:solidFill>
                  <a:schemeClr val="bg2"/>
                </a:solidFill>
                <a:cs typeface="Arial" panose="020B0604020202020204" pitchFamily="34" charset="0"/>
              </a:rPr>
              <a:t>Then </a:t>
            </a:r>
          </a:p>
          <a:p>
            <a:pPr>
              <a:buFontTx/>
              <a:buNone/>
            </a:pPr>
            <a:endParaRPr lang="en-US" altLang="en-US">
              <a:cs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en-US" altLang="en-US">
                <a:cs typeface="Arial" panose="020B0604020202020204" pitchFamily="34" charset="0"/>
              </a:rPr>
              <a:t>	We call k </a:t>
            </a:r>
            <a:r>
              <a:rPr lang="en-US" altLang="en-US">
                <a:solidFill>
                  <a:schemeClr val="accent2"/>
                </a:solidFill>
                <a:cs typeface="Arial" panose="020B0604020202020204" pitchFamily="34" charset="0"/>
              </a:rPr>
              <a:t>index</a:t>
            </a:r>
            <a:r>
              <a:rPr lang="en-US" altLang="en-US">
                <a:cs typeface="Arial" panose="020B0604020202020204" pitchFamily="34" charset="0"/>
              </a:rPr>
              <a:t> of the summation;</a:t>
            </a:r>
          </a:p>
          <a:p>
            <a:pPr>
              <a:buFontTx/>
              <a:buNone/>
            </a:pPr>
            <a:r>
              <a:rPr lang="en-US" altLang="en-US">
                <a:cs typeface="Arial" panose="020B0604020202020204" pitchFamily="34" charset="0"/>
              </a:rPr>
              <a:t>			m the </a:t>
            </a:r>
            <a:r>
              <a:rPr lang="en-US" altLang="en-US">
                <a:solidFill>
                  <a:schemeClr val="accent2"/>
                </a:solidFill>
                <a:cs typeface="Arial" panose="020B0604020202020204" pitchFamily="34" charset="0"/>
              </a:rPr>
              <a:t>lower limit</a:t>
            </a:r>
            <a:r>
              <a:rPr lang="en-US" altLang="en-US">
                <a:cs typeface="Arial" panose="020B0604020202020204" pitchFamily="34" charset="0"/>
              </a:rPr>
              <a:t> of the summation;</a:t>
            </a:r>
          </a:p>
          <a:p>
            <a:pPr>
              <a:buFontTx/>
              <a:buNone/>
            </a:pPr>
            <a:r>
              <a:rPr lang="en-US" altLang="en-US">
                <a:cs typeface="Arial" panose="020B0604020202020204" pitchFamily="34" charset="0"/>
              </a:rPr>
              <a:t>			n the </a:t>
            </a:r>
            <a:r>
              <a:rPr lang="en-US" altLang="en-US">
                <a:solidFill>
                  <a:schemeClr val="accent2"/>
                </a:solidFill>
                <a:cs typeface="Arial" panose="020B0604020202020204" pitchFamily="34" charset="0"/>
              </a:rPr>
              <a:t>upper limit</a:t>
            </a:r>
            <a:r>
              <a:rPr lang="en-US" altLang="en-US">
                <a:cs typeface="Arial" panose="020B0604020202020204" pitchFamily="34" charset="0"/>
              </a:rPr>
              <a:t> of the summation. </a:t>
            </a:r>
          </a:p>
          <a:p>
            <a:pPr>
              <a:buFont typeface="Wingdings" pitchFamily="2" charset="2"/>
              <a:buChar char="Ø"/>
            </a:pPr>
            <a:r>
              <a:rPr lang="en-US" altLang="en-US">
                <a:solidFill>
                  <a:schemeClr val="accent2"/>
                </a:solidFill>
                <a:cs typeface="Arial" panose="020B0604020202020204" pitchFamily="34" charset="0"/>
              </a:rPr>
              <a:t>Ex.:</a:t>
            </a:r>
            <a:r>
              <a:rPr lang="en-US" altLang="en-US">
                <a:cs typeface="Arial" panose="020B0604020202020204" pitchFamily="34" charset="0"/>
              </a:rPr>
              <a:t> </a:t>
            </a:r>
            <a:r>
              <a:rPr lang="en-US" altLang="en-US">
                <a:solidFill>
                  <a:schemeClr val="bg2"/>
                </a:solidFill>
                <a:cs typeface="Arial" panose="020B0604020202020204" pitchFamily="34" charset="0"/>
              </a:rPr>
              <a:t>Suppose</a:t>
            </a:r>
            <a:r>
              <a:rPr lang="en-US" altLang="en-US">
                <a:cs typeface="Arial" panose="020B0604020202020204" pitchFamily="34" charset="0"/>
              </a:rPr>
              <a:t> a</a:t>
            </a:r>
            <a:r>
              <a:rPr lang="en-US" altLang="en-US" baseline="-25000">
                <a:cs typeface="Arial" panose="020B0604020202020204" pitchFamily="34" charset="0"/>
              </a:rPr>
              <a:t>3</a:t>
            </a:r>
            <a:r>
              <a:rPr lang="en-US" altLang="en-US">
                <a:cs typeface="Arial" panose="020B0604020202020204" pitchFamily="34" charset="0"/>
              </a:rPr>
              <a:t>=2, a</a:t>
            </a:r>
            <a:r>
              <a:rPr lang="en-US" altLang="en-US" baseline="-25000">
                <a:cs typeface="Arial" panose="020B0604020202020204" pitchFamily="34" charset="0"/>
              </a:rPr>
              <a:t>4</a:t>
            </a:r>
            <a:r>
              <a:rPr lang="en-US" altLang="en-US">
                <a:cs typeface="Arial" panose="020B0604020202020204" pitchFamily="34" charset="0"/>
              </a:rPr>
              <a:t>=-4, a</a:t>
            </a:r>
            <a:r>
              <a:rPr lang="en-US" altLang="en-US" baseline="-25000">
                <a:cs typeface="Arial" panose="020B0604020202020204" pitchFamily="34" charset="0"/>
              </a:rPr>
              <a:t>5</a:t>
            </a:r>
            <a:r>
              <a:rPr lang="en-US" altLang="en-US">
                <a:cs typeface="Arial" panose="020B0604020202020204" pitchFamily="34" charset="0"/>
              </a:rPr>
              <a:t>=0, a</a:t>
            </a:r>
            <a:r>
              <a:rPr lang="en-US" altLang="en-US" baseline="-25000">
                <a:cs typeface="Arial" panose="020B0604020202020204" pitchFamily="34" charset="0"/>
              </a:rPr>
              <a:t>6</a:t>
            </a:r>
            <a:r>
              <a:rPr lang="en-US" altLang="en-US">
                <a:cs typeface="Arial" panose="020B0604020202020204" pitchFamily="34" charset="0"/>
              </a:rPr>
              <a:t>=7. </a:t>
            </a:r>
            <a:r>
              <a:rPr lang="en-US" altLang="en-US">
                <a:solidFill>
                  <a:schemeClr val="bg2"/>
                </a:solidFill>
                <a:cs typeface="Arial" panose="020B0604020202020204" pitchFamily="34" charset="0"/>
              </a:rPr>
              <a:t>Then </a:t>
            </a:r>
          </a:p>
        </p:txBody>
      </p:sp>
      <p:graphicFrame>
        <p:nvGraphicFramePr>
          <p:cNvPr id="7172" name="Object 4">
            <a:extLst>
              <a:ext uri="{FF2B5EF4-FFF2-40B4-BE49-F238E27FC236}">
                <a16:creationId xmlns:a16="http://schemas.microsoft.com/office/drawing/2014/main" id="{07AF5B24-9FB7-9643-AFC5-EDE076940AE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3600" y="1905000"/>
          <a:ext cx="4114800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tion" r:id="rId3" imgW="38620700" imgH="9944100" progId="Equation.3">
                  <p:embed/>
                </p:oleObj>
              </mc:Choice>
              <mc:Fallback>
                <p:oleObj name="Equation" r:id="rId3" imgW="38620700" imgH="99441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905000"/>
                        <a:ext cx="4114800" cy="1060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3" name="Object 5">
            <a:extLst>
              <a:ext uri="{FF2B5EF4-FFF2-40B4-BE49-F238E27FC236}">
                <a16:creationId xmlns:a16="http://schemas.microsoft.com/office/drawing/2014/main" id="{78DEEEC9-59EB-0840-BCA6-E62AC77A5F8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19200" y="5257800"/>
          <a:ext cx="7077075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Equation" r:id="rId5" imgW="66408300" imgH="9944100" progId="Equation.3">
                  <p:embed/>
                </p:oleObj>
              </mc:Choice>
              <mc:Fallback>
                <p:oleObj name="Equation" r:id="rId5" imgW="66408300" imgH="99441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5257800"/>
                        <a:ext cx="7077075" cy="1060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B9AE816-1D56-7848-8785-63FD13B67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54854-A84E-F748-9C3F-218212532732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39EF31D1-0F93-9C4B-850C-F8418C1041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  <a:t>Explicit formula for summation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25B348FE-7F04-FB4F-8903-DAA5C7E64F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>
                <a:solidFill>
                  <a:schemeClr val="accent2"/>
                </a:solidFill>
              </a:rPr>
              <a:t>Example:</a:t>
            </a:r>
            <a:r>
              <a:rPr lang="en-US" altLang="en-US"/>
              <a:t> </a:t>
            </a:r>
            <a:r>
              <a:rPr lang="en-US" altLang="en-US" i="1">
                <a:solidFill>
                  <a:schemeClr val="bg2"/>
                </a:solidFill>
              </a:rPr>
              <a:t>If</a:t>
            </a:r>
            <a:r>
              <a:rPr lang="en-US" altLang="en-US"/>
              <a:t>  a</a:t>
            </a:r>
            <a:r>
              <a:rPr lang="en-US" altLang="en-US" baseline="-25000"/>
              <a:t>k</a:t>
            </a:r>
            <a:r>
              <a:rPr lang="en-US" altLang="en-US"/>
              <a:t>=2</a:t>
            </a:r>
            <a:r>
              <a:rPr lang="en-US" altLang="en-US" baseline="30000"/>
              <a:t>k   </a:t>
            </a:r>
            <a:r>
              <a:rPr lang="en-US" altLang="en-US" i="1">
                <a:solidFill>
                  <a:schemeClr val="bg2"/>
                </a:solidFill>
              </a:rPr>
              <a:t>then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/>
              <a:t>		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>
                <a:solidFill>
                  <a:schemeClr val="accent2"/>
                </a:solidFill>
              </a:rPr>
              <a:t>Note </a:t>
            </a:r>
            <a:r>
              <a:rPr lang="en-US" altLang="en-US"/>
              <a:t>that the index of summation is a </a:t>
            </a:r>
            <a:r>
              <a:rPr lang="en-US" altLang="en-US" i="1">
                <a:solidFill>
                  <a:schemeClr val="accent2"/>
                </a:solidFill>
              </a:rPr>
              <a:t>dummy variable</a:t>
            </a:r>
            <a:r>
              <a:rPr lang="en-US" altLang="en-US"/>
              <a:t>, so can be replaced by any other symbol: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/>
              <a:t>   Ex: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/>
              <a:t>		</a:t>
            </a:r>
            <a:r>
              <a:rPr lang="en-US" altLang="en-US" i="1"/>
              <a:t>i=k+1</a:t>
            </a:r>
            <a:r>
              <a:rPr lang="en-US" altLang="en-US"/>
              <a:t> is called </a:t>
            </a:r>
            <a:r>
              <a:rPr lang="en-US" altLang="en-US">
                <a:solidFill>
                  <a:schemeClr val="accent2"/>
                </a:solidFill>
              </a:rPr>
              <a:t>change of variable</a:t>
            </a:r>
            <a:r>
              <a:rPr lang="en-US" altLang="en-US"/>
              <a:t>.</a:t>
            </a:r>
          </a:p>
        </p:txBody>
      </p:sp>
      <p:graphicFrame>
        <p:nvGraphicFramePr>
          <p:cNvPr id="8197" name="Object 5">
            <a:extLst>
              <a:ext uri="{FF2B5EF4-FFF2-40B4-BE49-F238E27FC236}">
                <a16:creationId xmlns:a16="http://schemas.microsoft.com/office/drawing/2014/main" id="{E7726E3F-28DB-D045-976D-FACC8862947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71600" y="2133600"/>
          <a:ext cx="7294563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Equation" r:id="rId3" imgW="68465700" imgH="9944100" progId="Equation.3">
                  <p:embed/>
                </p:oleObj>
              </mc:Choice>
              <mc:Fallback>
                <p:oleObj name="Equation" r:id="rId3" imgW="68465700" imgH="99441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133600"/>
                        <a:ext cx="7294563" cy="1060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8" name="Object 6">
            <a:extLst>
              <a:ext uri="{FF2B5EF4-FFF2-40B4-BE49-F238E27FC236}">
                <a16:creationId xmlns:a16="http://schemas.microsoft.com/office/drawing/2014/main" id="{248844DD-42C2-CA43-8093-5156E1B4F70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91000" y="4038600"/>
          <a:ext cx="18288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Equation" r:id="rId5" imgW="19900900" imgH="9944100" progId="Equation.3">
                  <p:embed/>
                </p:oleObj>
              </mc:Choice>
              <mc:Fallback>
                <p:oleObj name="Equation" r:id="rId5" imgW="19900900" imgH="99441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4038600"/>
                        <a:ext cx="18288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9" name="Object 7">
            <a:extLst>
              <a:ext uri="{FF2B5EF4-FFF2-40B4-BE49-F238E27FC236}">
                <a16:creationId xmlns:a16="http://schemas.microsoft.com/office/drawing/2014/main" id="{13232069-F94B-EF4F-A9F2-24373DBBF48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57400" y="4876800"/>
          <a:ext cx="4572000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Equation" r:id="rId7" imgW="46520100" imgH="9944100" progId="Equation.3">
                  <p:embed/>
                </p:oleObj>
              </mc:Choice>
              <mc:Fallback>
                <p:oleObj name="Equation" r:id="rId7" imgW="46520100" imgH="99441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4876800"/>
                        <a:ext cx="4572000" cy="97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2D97F11-C310-6240-BABB-5E39C0801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BD16-4378-D741-B89E-302C06D69754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40EE1192-8646-B84E-8CF9-8B1095035E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  <a:t>Product Notation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307A420E-22C0-C646-8429-5BA6280795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/>
              <a:t>Let m and n be integers </a:t>
            </a:r>
            <a:r>
              <a:rPr lang="en-US" altLang="en-US">
                <a:solidFill>
                  <a:schemeClr val="bg2"/>
                </a:solidFill>
              </a:rPr>
              <a:t>such that</a:t>
            </a:r>
            <a:r>
              <a:rPr lang="en-US" altLang="en-US"/>
              <a:t> m </a:t>
            </a:r>
            <a:r>
              <a:rPr lang="en-US" altLang="en-US">
                <a:cs typeface="Arial" panose="020B0604020202020204" pitchFamily="34" charset="0"/>
              </a:rPr>
              <a:t>≤ n.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>
                <a:cs typeface="Arial" panose="020B0604020202020204" pitchFamily="34" charset="0"/>
              </a:rPr>
              <a:t>	</a:t>
            </a:r>
            <a:r>
              <a:rPr lang="en-US" altLang="en-US">
                <a:solidFill>
                  <a:schemeClr val="bg2"/>
                </a:solidFill>
                <a:cs typeface="Arial" panose="020B0604020202020204" pitchFamily="34" charset="0"/>
              </a:rPr>
              <a:t>Then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 i="1">
                <a:cs typeface="Arial" panose="020B0604020202020204" pitchFamily="34" charset="0"/>
              </a:rPr>
              <a:t>Examples</a:t>
            </a:r>
            <a:r>
              <a:rPr lang="en-US" altLang="en-US">
                <a:cs typeface="Arial" panose="020B0604020202020204" pitchFamily="34" charset="0"/>
              </a:rPr>
              <a:t>: </a:t>
            </a:r>
            <a:r>
              <a:rPr lang="en-US" altLang="en-US">
                <a:cs typeface="Arial" panose="020B0604020202020204" pitchFamily="34" charset="0"/>
                <a:sym typeface="Symbol" pitchFamily="2" charset="2"/>
              </a:rPr>
              <a:t></a:t>
            </a:r>
          </a:p>
          <a:p>
            <a:pPr>
              <a:lnSpc>
                <a:spcPct val="90000"/>
              </a:lnSpc>
            </a:pPr>
            <a:endParaRPr lang="en-US" altLang="en-US"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>
                <a:cs typeface="Arial" panose="020B0604020202020204" pitchFamily="34" charset="0"/>
              </a:rPr>
              <a:t>		</a:t>
            </a:r>
            <a:r>
              <a:rPr lang="en-US" altLang="en-US">
                <a:cs typeface="Arial" panose="020B0604020202020204" pitchFamily="34" charset="0"/>
                <a:sym typeface="Symbol" pitchFamily="2" charset="2"/>
              </a:rPr>
              <a:t> For each n</a:t>
            </a:r>
            <a:r>
              <a:rPr lang="en-US" altLang="en-US" b="1">
                <a:cs typeface="Arial" panose="020B0604020202020204" pitchFamily="34" charset="0"/>
                <a:sym typeface="Symbol" pitchFamily="2" charset="2"/>
              </a:rPr>
              <a:t>Z</a:t>
            </a:r>
            <a:r>
              <a:rPr lang="en-US" altLang="en-US" baseline="30000">
                <a:cs typeface="Arial" panose="020B0604020202020204" pitchFamily="34" charset="0"/>
                <a:sym typeface="Symbol" pitchFamily="2" charset="2"/>
              </a:rPr>
              <a:t>+</a:t>
            </a:r>
            <a:r>
              <a:rPr lang="en-US" altLang="en-US">
                <a:cs typeface="Arial" panose="020B0604020202020204" pitchFamily="34" charset="0"/>
                <a:sym typeface="Symbol" pitchFamily="2" charset="2"/>
              </a:rPr>
              <a:t>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>
                <a:cs typeface="Arial" panose="020B0604020202020204" pitchFamily="34" charset="0"/>
                <a:sym typeface="Symbol" pitchFamily="2" charset="2"/>
              </a:rPr>
              <a:t>			is called </a:t>
            </a:r>
            <a:r>
              <a:rPr lang="en-US" altLang="en-US">
                <a:solidFill>
                  <a:schemeClr val="accent2"/>
                </a:solidFill>
                <a:cs typeface="Arial" panose="020B0604020202020204" pitchFamily="34" charset="0"/>
                <a:sym typeface="Symbol" pitchFamily="2" charset="2"/>
              </a:rPr>
              <a:t>n factorial</a:t>
            </a:r>
            <a:r>
              <a:rPr lang="en-US" altLang="en-US">
                <a:cs typeface="Arial" panose="020B0604020202020204" pitchFamily="34" charset="0"/>
                <a:sym typeface="Symbol" pitchFamily="2" charset="2"/>
              </a:rPr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>
                <a:cs typeface="Arial" panose="020B0604020202020204" pitchFamily="34" charset="0"/>
                <a:sym typeface="Symbol" pitchFamily="2" charset="2"/>
              </a:rPr>
              <a:t>		    </a:t>
            </a:r>
            <a:r>
              <a:rPr lang="en-US" altLang="en-US" i="1">
                <a:cs typeface="Arial" panose="020B0604020202020204" pitchFamily="34" charset="0"/>
                <a:sym typeface="Symbol" pitchFamily="2" charset="2"/>
              </a:rPr>
              <a:t>E.g.,</a:t>
            </a:r>
            <a:r>
              <a:rPr lang="en-US" altLang="en-US">
                <a:cs typeface="Arial" panose="020B0604020202020204" pitchFamily="34" charset="0"/>
                <a:sym typeface="Symbol" pitchFamily="2" charset="2"/>
              </a:rPr>
              <a:t> 4! = 1 </a:t>
            </a:r>
            <a:r>
              <a:rPr lang="en-US" altLang="en-US">
                <a:cs typeface="Arial" panose="020B0604020202020204" pitchFamily="34" charset="0"/>
              </a:rPr>
              <a:t>· 2 · 3 · 4 = 24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>
                <a:cs typeface="Arial" panose="020B0604020202020204" pitchFamily="34" charset="0"/>
              </a:rPr>
              <a:t>		    </a:t>
            </a:r>
            <a:r>
              <a:rPr lang="en-US" altLang="en-US" i="1">
                <a:cs typeface="Arial" panose="020B0604020202020204" pitchFamily="34" charset="0"/>
              </a:rPr>
              <a:t>Note:</a:t>
            </a:r>
            <a:r>
              <a:rPr lang="en-US" altLang="en-US">
                <a:cs typeface="Arial" panose="020B0604020202020204" pitchFamily="34" charset="0"/>
              </a:rPr>
              <a:t> 0! = 1		</a:t>
            </a:r>
          </a:p>
        </p:txBody>
      </p:sp>
      <p:graphicFrame>
        <p:nvGraphicFramePr>
          <p:cNvPr id="9220" name="Object 4">
            <a:extLst>
              <a:ext uri="{FF2B5EF4-FFF2-40B4-BE49-F238E27FC236}">
                <a16:creationId xmlns:a16="http://schemas.microsoft.com/office/drawing/2014/main" id="{F4AADCC6-751F-F14E-8C36-42FE28FC60E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27288" y="2057400"/>
          <a:ext cx="3678237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Equation" r:id="rId3" imgW="34518600" imgH="9944100" progId="Equation.3">
                  <p:embed/>
                </p:oleObj>
              </mc:Choice>
              <mc:Fallback>
                <p:oleObj name="Equation" r:id="rId3" imgW="34518600" imgH="99441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7288" y="2057400"/>
                        <a:ext cx="3678237" cy="1060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1" name="Object 5">
            <a:extLst>
              <a:ext uri="{FF2B5EF4-FFF2-40B4-BE49-F238E27FC236}">
                <a16:creationId xmlns:a16="http://schemas.microsoft.com/office/drawing/2014/main" id="{0F736E6D-E48D-7E46-ADC7-4EA4795C298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76600" y="2971800"/>
          <a:ext cx="3552825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name="Equation" r:id="rId5" imgW="33350200" imgH="9944100" progId="Equation.3">
                  <p:embed/>
                </p:oleObj>
              </mc:Choice>
              <mc:Fallback>
                <p:oleObj name="Equation" r:id="rId5" imgW="33350200" imgH="99441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971800"/>
                        <a:ext cx="3552825" cy="1060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2" name="Object 6">
            <a:extLst>
              <a:ext uri="{FF2B5EF4-FFF2-40B4-BE49-F238E27FC236}">
                <a16:creationId xmlns:a16="http://schemas.microsoft.com/office/drawing/2014/main" id="{E1D5EF8E-1899-4744-9786-AA5C4003EFA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76800" y="3886200"/>
          <a:ext cx="3273425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Equation" r:id="rId7" imgW="30721300" imgH="9944100" progId="Equation.3">
                  <p:embed/>
                </p:oleObj>
              </mc:Choice>
              <mc:Fallback>
                <p:oleObj name="Equation" r:id="rId7" imgW="30721300" imgH="99441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3886200"/>
                        <a:ext cx="3273425" cy="1060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FBCCE8C-FFC0-D04F-903C-B01E706A2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60DBD-C8F8-1A4D-9098-1485EA83AA44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ABDCB191-37A2-B147-98B0-971EB8F894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  <a:t>Binary representation of integers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B91386C1-4985-6D40-8572-A512A7D561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altLang="en-US"/>
              <a:t>Recall that </a:t>
            </a:r>
          </a:p>
          <a:p>
            <a:pPr>
              <a:buFontTx/>
              <a:buNone/>
            </a:pPr>
            <a:r>
              <a:rPr lang="en-US" altLang="en-US"/>
              <a:t> 	   </a:t>
            </a:r>
            <a:r>
              <a:rPr lang="en-US" altLang="en-US" i="1">
                <a:solidFill>
                  <a:schemeClr val="bg2"/>
                </a:solidFill>
              </a:rPr>
              <a:t>if	</a:t>
            </a:r>
            <a:r>
              <a:rPr lang="en-US" altLang="en-US"/>
              <a:t>   </a:t>
            </a:r>
            <a:r>
              <a:rPr lang="en-US" altLang="en-US">
                <a:solidFill>
                  <a:srgbClr val="009900"/>
                </a:solidFill>
              </a:rPr>
              <a:t>a</a:t>
            </a:r>
            <a:r>
              <a:rPr lang="en-US" altLang="en-US"/>
              <a:t> = </a:t>
            </a:r>
            <a:r>
              <a:rPr lang="en-US" altLang="en-US">
                <a:solidFill>
                  <a:srgbClr val="FF0066"/>
                </a:solidFill>
              </a:rPr>
              <a:t>p</a:t>
            </a:r>
            <a:r>
              <a:rPr lang="en-US" altLang="en-US" baseline="-25000">
                <a:solidFill>
                  <a:srgbClr val="FF0066"/>
                </a:solidFill>
              </a:rPr>
              <a:t>k</a:t>
            </a:r>
            <a:r>
              <a:rPr lang="en-US" altLang="en-US" baseline="-25000"/>
              <a:t> </a:t>
            </a:r>
            <a:r>
              <a:rPr lang="en-US" altLang="en-US">
                <a:cs typeface="Arial" panose="020B0604020202020204" pitchFamily="34" charset="0"/>
              </a:rPr>
              <a:t>· 2</a:t>
            </a:r>
            <a:r>
              <a:rPr lang="en-US" altLang="en-US" baseline="30000">
                <a:cs typeface="Arial" panose="020B0604020202020204" pitchFamily="34" charset="0"/>
              </a:rPr>
              <a:t>k</a:t>
            </a:r>
            <a:r>
              <a:rPr lang="en-US" altLang="en-US">
                <a:cs typeface="Arial" panose="020B0604020202020204" pitchFamily="34" charset="0"/>
              </a:rPr>
              <a:t> + </a:t>
            </a:r>
            <a:r>
              <a:rPr lang="en-US" altLang="en-US">
                <a:solidFill>
                  <a:srgbClr val="FF0066"/>
                </a:solidFill>
                <a:cs typeface="Arial" panose="020B0604020202020204" pitchFamily="34" charset="0"/>
              </a:rPr>
              <a:t>p</a:t>
            </a:r>
            <a:r>
              <a:rPr lang="en-US" altLang="en-US" baseline="-25000">
                <a:solidFill>
                  <a:srgbClr val="FF0066"/>
                </a:solidFill>
                <a:cs typeface="Arial" panose="020B0604020202020204" pitchFamily="34" charset="0"/>
              </a:rPr>
              <a:t>k-1</a:t>
            </a:r>
            <a:r>
              <a:rPr lang="en-US" altLang="en-US" baseline="-25000">
                <a:cs typeface="Arial" panose="020B0604020202020204" pitchFamily="34" charset="0"/>
              </a:rPr>
              <a:t> </a:t>
            </a:r>
            <a:r>
              <a:rPr lang="en-US" altLang="en-US">
                <a:cs typeface="Arial" panose="020B0604020202020204" pitchFamily="34" charset="0"/>
              </a:rPr>
              <a:t>· 2</a:t>
            </a:r>
            <a:r>
              <a:rPr lang="en-US" altLang="en-US" baseline="30000">
                <a:cs typeface="Arial" panose="020B0604020202020204" pitchFamily="34" charset="0"/>
              </a:rPr>
              <a:t>k-1</a:t>
            </a:r>
            <a:r>
              <a:rPr lang="en-US" altLang="en-US">
                <a:cs typeface="Arial" panose="020B0604020202020204" pitchFamily="34" charset="0"/>
              </a:rPr>
              <a:t> + … + </a:t>
            </a:r>
            <a:r>
              <a:rPr lang="en-US" altLang="en-US">
                <a:solidFill>
                  <a:srgbClr val="FF0066"/>
                </a:solidFill>
                <a:cs typeface="Arial" panose="020B0604020202020204" pitchFamily="34" charset="0"/>
              </a:rPr>
              <a:t>p</a:t>
            </a:r>
            <a:r>
              <a:rPr lang="en-US" altLang="en-US" baseline="-25000">
                <a:solidFill>
                  <a:srgbClr val="FF0066"/>
                </a:solidFill>
                <a:cs typeface="Arial" panose="020B0604020202020204" pitchFamily="34" charset="0"/>
              </a:rPr>
              <a:t>1</a:t>
            </a:r>
            <a:r>
              <a:rPr lang="en-US" altLang="en-US" baseline="-25000">
                <a:cs typeface="Arial" panose="020B0604020202020204" pitchFamily="34" charset="0"/>
              </a:rPr>
              <a:t> </a:t>
            </a:r>
            <a:r>
              <a:rPr lang="en-US" altLang="en-US">
                <a:cs typeface="Arial" panose="020B0604020202020204" pitchFamily="34" charset="0"/>
              </a:rPr>
              <a:t>· 2</a:t>
            </a:r>
            <a:r>
              <a:rPr lang="en-US" altLang="en-US" baseline="30000">
                <a:cs typeface="Arial" panose="020B0604020202020204" pitchFamily="34" charset="0"/>
              </a:rPr>
              <a:t>1</a:t>
            </a:r>
            <a:r>
              <a:rPr lang="en-US" altLang="en-US">
                <a:cs typeface="Arial" panose="020B0604020202020204" pitchFamily="34" charset="0"/>
              </a:rPr>
              <a:t> + </a:t>
            </a:r>
            <a:r>
              <a:rPr lang="en-US" altLang="en-US">
                <a:solidFill>
                  <a:srgbClr val="FF0066"/>
                </a:solidFill>
                <a:cs typeface="Arial" panose="020B0604020202020204" pitchFamily="34" charset="0"/>
              </a:rPr>
              <a:t>p</a:t>
            </a:r>
            <a:r>
              <a:rPr lang="en-US" altLang="en-US" baseline="-25000">
                <a:solidFill>
                  <a:srgbClr val="FF0066"/>
                </a:solidFill>
                <a:cs typeface="Arial" panose="020B0604020202020204" pitchFamily="34" charset="0"/>
              </a:rPr>
              <a:t>0</a:t>
            </a:r>
            <a:r>
              <a:rPr lang="en-US" altLang="en-US" baseline="-25000">
                <a:cs typeface="Arial" panose="020B0604020202020204" pitchFamily="34" charset="0"/>
              </a:rPr>
              <a:t> </a:t>
            </a:r>
            <a:r>
              <a:rPr lang="en-US" altLang="en-US">
                <a:cs typeface="Arial" panose="020B0604020202020204" pitchFamily="34" charset="0"/>
              </a:rPr>
              <a:t>· 2</a:t>
            </a:r>
            <a:r>
              <a:rPr lang="en-US" altLang="en-US" baseline="30000">
                <a:cs typeface="Arial" panose="020B0604020202020204" pitchFamily="34" charset="0"/>
              </a:rPr>
              <a:t>0</a:t>
            </a:r>
          </a:p>
          <a:p>
            <a:pPr>
              <a:buFontTx/>
              <a:buNone/>
            </a:pPr>
            <a:r>
              <a:rPr lang="en-US" altLang="en-US">
                <a:cs typeface="Arial" panose="020B0604020202020204" pitchFamily="34" charset="0"/>
              </a:rPr>
              <a:t>		 </a:t>
            </a:r>
            <a:r>
              <a:rPr lang="en-US" altLang="en-US" i="1">
                <a:solidFill>
                  <a:schemeClr val="bg2"/>
                </a:solidFill>
                <a:cs typeface="Arial" panose="020B0604020202020204" pitchFamily="34" charset="0"/>
              </a:rPr>
              <a:t>then	</a:t>
            </a:r>
            <a:r>
              <a:rPr lang="en-US" altLang="en-US">
                <a:cs typeface="Arial" panose="020B0604020202020204" pitchFamily="34" charset="0"/>
              </a:rPr>
              <a:t>	</a:t>
            </a:r>
            <a:r>
              <a:rPr lang="en-US" altLang="en-US">
                <a:solidFill>
                  <a:srgbClr val="009900"/>
                </a:solidFill>
                <a:cs typeface="Arial" panose="020B0604020202020204" pitchFamily="34" charset="0"/>
              </a:rPr>
              <a:t>a</a:t>
            </a:r>
            <a:r>
              <a:rPr lang="en-US" altLang="en-US" baseline="-25000">
                <a:cs typeface="Arial" panose="020B0604020202020204" pitchFamily="34" charset="0"/>
              </a:rPr>
              <a:t>10</a:t>
            </a:r>
            <a:r>
              <a:rPr lang="en-US" altLang="en-US">
                <a:cs typeface="Arial" panose="020B0604020202020204" pitchFamily="34" charset="0"/>
              </a:rPr>
              <a:t> = (</a:t>
            </a:r>
            <a:r>
              <a:rPr lang="en-US" altLang="en-US">
                <a:solidFill>
                  <a:srgbClr val="FF0066"/>
                </a:solidFill>
              </a:rPr>
              <a:t>p</a:t>
            </a:r>
            <a:r>
              <a:rPr lang="en-US" altLang="en-US" baseline="-25000">
                <a:solidFill>
                  <a:srgbClr val="FF0066"/>
                </a:solidFill>
              </a:rPr>
              <a:t>k </a:t>
            </a:r>
            <a:r>
              <a:rPr lang="en-US" altLang="en-US">
                <a:solidFill>
                  <a:srgbClr val="FF0066"/>
                </a:solidFill>
                <a:cs typeface="Arial" panose="020B0604020202020204" pitchFamily="34" charset="0"/>
              </a:rPr>
              <a:t>p</a:t>
            </a:r>
            <a:r>
              <a:rPr lang="en-US" altLang="en-US" baseline="-25000">
                <a:solidFill>
                  <a:srgbClr val="FF0066"/>
                </a:solidFill>
                <a:cs typeface="Arial" panose="020B0604020202020204" pitchFamily="34" charset="0"/>
              </a:rPr>
              <a:t>k-1</a:t>
            </a:r>
            <a:r>
              <a:rPr lang="en-US" altLang="en-US">
                <a:solidFill>
                  <a:srgbClr val="FF0066"/>
                </a:solidFill>
                <a:cs typeface="Arial" panose="020B0604020202020204" pitchFamily="34" charset="0"/>
              </a:rPr>
              <a:t> … p</a:t>
            </a:r>
            <a:r>
              <a:rPr lang="en-US" altLang="en-US" baseline="-25000">
                <a:solidFill>
                  <a:srgbClr val="FF0066"/>
                </a:solidFill>
                <a:cs typeface="Arial" panose="020B0604020202020204" pitchFamily="34" charset="0"/>
              </a:rPr>
              <a:t>1 </a:t>
            </a:r>
            <a:r>
              <a:rPr lang="en-US" altLang="en-US">
                <a:solidFill>
                  <a:srgbClr val="FF0066"/>
                </a:solidFill>
                <a:cs typeface="Arial" panose="020B0604020202020204" pitchFamily="34" charset="0"/>
              </a:rPr>
              <a:t>p</a:t>
            </a:r>
            <a:r>
              <a:rPr lang="en-US" altLang="en-US" baseline="-25000">
                <a:solidFill>
                  <a:srgbClr val="FF0066"/>
                </a:solidFill>
                <a:cs typeface="Arial" panose="020B0604020202020204" pitchFamily="34" charset="0"/>
              </a:rPr>
              <a:t>0</a:t>
            </a:r>
            <a:r>
              <a:rPr lang="en-US" altLang="en-US" baseline="-25000">
                <a:cs typeface="Arial" panose="020B0604020202020204" pitchFamily="34" charset="0"/>
              </a:rPr>
              <a:t> </a:t>
            </a:r>
            <a:r>
              <a:rPr lang="en-US" altLang="en-US">
                <a:cs typeface="Arial" panose="020B0604020202020204" pitchFamily="34" charset="0"/>
              </a:rPr>
              <a:t>)</a:t>
            </a:r>
            <a:r>
              <a:rPr lang="en-US" altLang="en-US" baseline="-25000">
                <a:cs typeface="Arial" panose="020B0604020202020204" pitchFamily="34" charset="0"/>
              </a:rPr>
              <a:t>2   </a:t>
            </a:r>
            <a:r>
              <a:rPr lang="en-US" altLang="en-US">
                <a:cs typeface="Arial" panose="020B0604020202020204" pitchFamily="34" charset="0"/>
              </a:rPr>
              <a:t>,</a:t>
            </a:r>
          </a:p>
          <a:p>
            <a:pPr>
              <a:buFontTx/>
              <a:buNone/>
            </a:pPr>
            <a:r>
              <a:rPr lang="en-US" altLang="en-US">
                <a:cs typeface="Arial" panose="020B0604020202020204" pitchFamily="34" charset="0"/>
              </a:rPr>
              <a:t>	</a:t>
            </a:r>
            <a:r>
              <a:rPr lang="en-US" altLang="en-US">
                <a:solidFill>
                  <a:schemeClr val="bg2"/>
                </a:solidFill>
                <a:cs typeface="Arial" panose="020B0604020202020204" pitchFamily="34" charset="0"/>
              </a:rPr>
              <a:t>where</a:t>
            </a:r>
            <a:r>
              <a:rPr lang="en-US" altLang="en-US">
                <a:cs typeface="Arial" panose="020B0604020202020204" pitchFamily="34" charset="0"/>
              </a:rPr>
              <a:t> </a:t>
            </a:r>
            <a:r>
              <a:rPr lang="en-US" altLang="en-US">
                <a:solidFill>
                  <a:srgbClr val="FF0066"/>
                </a:solidFill>
                <a:cs typeface="Arial" panose="020B0604020202020204" pitchFamily="34" charset="0"/>
              </a:rPr>
              <a:t>p</a:t>
            </a:r>
            <a:r>
              <a:rPr lang="en-US" altLang="en-US" baseline="-25000">
                <a:solidFill>
                  <a:srgbClr val="FF0066"/>
                </a:solidFill>
                <a:cs typeface="Arial" panose="020B0604020202020204" pitchFamily="34" charset="0"/>
              </a:rPr>
              <a:t>0</a:t>
            </a:r>
            <a:r>
              <a:rPr lang="en-US" altLang="en-US">
                <a:solidFill>
                  <a:srgbClr val="FF0066"/>
                </a:solidFill>
                <a:cs typeface="Arial" panose="020B0604020202020204" pitchFamily="34" charset="0"/>
              </a:rPr>
              <a:t>, p</a:t>
            </a:r>
            <a:r>
              <a:rPr lang="en-US" altLang="en-US" baseline="-25000">
                <a:solidFill>
                  <a:srgbClr val="FF0066"/>
                </a:solidFill>
                <a:cs typeface="Arial" panose="020B0604020202020204" pitchFamily="34" charset="0"/>
              </a:rPr>
              <a:t>1</a:t>
            </a:r>
            <a:r>
              <a:rPr lang="en-US" altLang="en-US">
                <a:solidFill>
                  <a:srgbClr val="FF0066"/>
                </a:solidFill>
                <a:cs typeface="Arial" panose="020B0604020202020204" pitchFamily="34" charset="0"/>
              </a:rPr>
              <a:t>, …, p</a:t>
            </a:r>
            <a:r>
              <a:rPr lang="en-US" altLang="en-US" baseline="-25000">
                <a:solidFill>
                  <a:srgbClr val="FF0066"/>
                </a:solidFill>
                <a:cs typeface="Arial" panose="020B0604020202020204" pitchFamily="34" charset="0"/>
              </a:rPr>
              <a:t>k-1</a:t>
            </a:r>
            <a:r>
              <a:rPr lang="en-US" altLang="en-US">
                <a:solidFill>
                  <a:srgbClr val="FF0066"/>
                </a:solidFill>
                <a:cs typeface="Arial" panose="020B0604020202020204" pitchFamily="34" charset="0"/>
              </a:rPr>
              <a:t>, p</a:t>
            </a:r>
            <a:r>
              <a:rPr lang="en-US" altLang="en-US" baseline="-25000">
                <a:solidFill>
                  <a:srgbClr val="FF0066"/>
                </a:solidFill>
                <a:cs typeface="Arial" panose="020B0604020202020204" pitchFamily="34" charset="0"/>
              </a:rPr>
              <a:t>k</a:t>
            </a:r>
            <a:r>
              <a:rPr lang="en-US" altLang="en-US" baseline="-25000">
                <a:cs typeface="Arial" panose="020B0604020202020204" pitchFamily="34" charset="0"/>
              </a:rPr>
              <a:t> </a:t>
            </a:r>
            <a:r>
              <a:rPr lang="en-US" altLang="en-US">
                <a:cs typeface="Arial" panose="020B0604020202020204" pitchFamily="34" charset="0"/>
              </a:rPr>
              <a:t>is a sequence </a:t>
            </a:r>
          </a:p>
          <a:p>
            <a:pPr>
              <a:buFontTx/>
              <a:buNone/>
            </a:pPr>
            <a:r>
              <a:rPr lang="en-US" altLang="en-US">
                <a:cs typeface="Arial" panose="020B0604020202020204" pitchFamily="34" charset="0"/>
              </a:rPr>
              <a:t>						of binary digits 0 and 1.</a:t>
            </a:r>
          </a:p>
          <a:p>
            <a:endParaRPr lang="en-US" altLang="en-US"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altLang="en-US">
                <a:solidFill>
                  <a:schemeClr val="accent2"/>
                </a:solidFill>
                <a:cs typeface="Arial" panose="020B0604020202020204" pitchFamily="34" charset="0"/>
              </a:rPr>
              <a:t>Question:</a:t>
            </a:r>
            <a:r>
              <a:rPr lang="en-US" altLang="en-US">
                <a:cs typeface="Arial" panose="020B0604020202020204" pitchFamily="34" charset="0"/>
              </a:rPr>
              <a:t> How to find </a:t>
            </a:r>
            <a:r>
              <a:rPr lang="en-US" altLang="en-US">
                <a:solidFill>
                  <a:srgbClr val="FF0066"/>
                </a:solidFill>
                <a:cs typeface="Arial" panose="020B0604020202020204" pitchFamily="34" charset="0"/>
              </a:rPr>
              <a:t>p</a:t>
            </a:r>
            <a:r>
              <a:rPr lang="en-US" altLang="en-US" baseline="-25000">
                <a:solidFill>
                  <a:srgbClr val="FF0066"/>
                </a:solidFill>
                <a:cs typeface="Arial" panose="020B0604020202020204" pitchFamily="34" charset="0"/>
              </a:rPr>
              <a:t>0</a:t>
            </a:r>
            <a:r>
              <a:rPr lang="en-US" altLang="en-US">
                <a:solidFill>
                  <a:srgbClr val="FF0066"/>
                </a:solidFill>
                <a:cs typeface="Arial" panose="020B0604020202020204" pitchFamily="34" charset="0"/>
              </a:rPr>
              <a:t>, p</a:t>
            </a:r>
            <a:r>
              <a:rPr lang="en-US" altLang="en-US" baseline="-25000">
                <a:solidFill>
                  <a:srgbClr val="FF0066"/>
                </a:solidFill>
                <a:cs typeface="Arial" panose="020B0604020202020204" pitchFamily="34" charset="0"/>
              </a:rPr>
              <a:t>1</a:t>
            </a:r>
            <a:r>
              <a:rPr lang="en-US" altLang="en-US">
                <a:solidFill>
                  <a:srgbClr val="FF0066"/>
                </a:solidFill>
                <a:cs typeface="Arial" panose="020B0604020202020204" pitchFamily="34" charset="0"/>
              </a:rPr>
              <a:t>, …, p</a:t>
            </a:r>
            <a:r>
              <a:rPr lang="en-US" altLang="en-US" baseline="-25000">
                <a:solidFill>
                  <a:srgbClr val="FF0066"/>
                </a:solidFill>
                <a:cs typeface="Arial" panose="020B0604020202020204" pitchFamily="34" charset="0"/>
              </a:rPr>
              <a:t>k-1</a:t>
            </a:r>
            <a:r>
              <a:rPr lang="en-US" altLang="en-US">
                <a:solidFill>
                  <a:srgbClr val="FF0066"/>
                </a:solidFill>
                <a:cs typeface="Arial" panose="020B0604020202020204" pitchFamily="34" charset="0"/>
              </a:rPr>
              <a:t>, p</a:t>
            </a:r>
            <a:r>
              <a:rPr lang="en-US" altLang="en-US" baseline="-25000">
                <a:solidFill>
                  <a:srgbClr val="FF0066"/>
                </a:solidFill>
                <a:cs typeface="Arial" panose="020B0604020202020204" pitchFamily="34" charset="0"/>
              </a:rPr>
              <a:t>k</a:t>
            </a:r>
            <a:r>
              <a:rPr lang="en-US" altLang="en-US" baseline="-25000">
                <a:cs typeface="Arial" panose="020B0604020202020204" pitchFamily="34" charset="0"/>
              </a:rPr>
              <a:t> </a:t>
            </a:r>
            <a:r>
              <a:rPr lang="en-US" altLang="en-US">
                <a:cs typeface="Arial" panose="020B0604020202020204" pitchFamily="34" charset="0"/>
              </a:rPr>
              <a:t>?</a:t>
            </a:r>
            <a:endParaRPr lang="en-US" altLang="en-US" baseline="-2500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A95DBBC-77BC-D346-BA06-3ACAA32C4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14782-616F-5445-B30D-FA16DD839B63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EEAC8F4B-2041-9045-82E0-988A1C4CC6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763000" cy="1143000"/>
          </a:xfrm>
        </p:spPr>
        <p:txBody>
          <a:bodyPr/>
          <a:lstStyle/>
          <a:p>
            <a:r>
              <a:rPr lang="en-US" altLang="en-US" sz="40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  <a:t>Converting from base 10 to base 2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0079D47F-AD58-6B41-82ED-5D03DC6B2F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800"/>
              <a:t>		</a:t>
            </a:r>
            <a:r>
              <a:rPr lang="en-US" altLang="en-US" sz="2800">
                <a:solidFill>
                  <a:srgbClr val="009900"/>
                </a:solidFill>
              </a:rPr>
              <a:t>14 </a:t>
            </a:r>
            <a:r>
              <a:rPr lang="en-US" altLang="en-US" sz="2800"/>
              <a:t>= </a:t>
            </a:r>
            <a:r>
              <a:rPr lang="en-US" altLang="en-US" sz="2800">
                <a:solidFill>
                  <a:schemeClr val="accent2"/>
                </a:solidFill>
              </a:rPr>
              <a:t>7</a:t>
            </a:r>
            <a:r>
              <a:rPr lang="en-US" altLang="en-US" sz="2800"/>
              <a:t> </a:t>
            </a:r>
            <a:r>
              <a:rPr lang="en-US" altLang="en-US" sz="2800">
                <a:cs typeface="Arial" panose="020B0604020202020204" pitchFamily="34" charset="0"/>
              </a:rPr>
              <a:t>· 2 + </a:t>
            </a:r>
            <a:r>
              <a:rPr lang="en-US" altLang="en-US" sz="2800">
                <a:solidFill>
                  <a:srgbClr val="FF0066"/>
                </a:solidFill>
                <a:cs typeface="Arial" panose="020B0604020202020204" pitchFamily="34" charset="0"/>
              </a:rPr>
              <a:t>0</a:t>
            </a:r>
            <a:r>
              <a:rPr lang="en-US" altLang="en-US" sz="2800">
                <a:cs typeface="Arial" panose="020B0604020202020204" pitchFamily="34" charset="0"/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>
                <a:cs typeface="Arial" panose="020B0604020202020204" pitchFamily="34" charset="0"/>
              </a:rPr>
              <a:t>		7 = </a:t>
            </a: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3</a:t>
            </a:r>
            <a:r>
              <a:rPr lang="en-US" altLang="en-US" sz="2800">
                <a:cs typeface="Arial" panose="020B0604020202020204" pitchFamily="34" charset="0"/>
              </a:rPr>
              <a:t> · 2 + </a:t>
            </a:r>
            <a:r>
              <a:rPr lang="en-US" altLang="en-US" sz="2800">
                <a:solidFill>
                  <a:srgbClr val="FF0066"/>
                </a:solidFill>
                <a:cs typeface="Arial" panose="020B0604020202020204" pitchFamily="34" charset="0"/>
              </a:rPr>
              <a:t>1</a:t>
            </a:r>
            <a:r>
              <a:rPr lang="en-US" altLang="en-US" sz="2800">
                <a:cs typeface="Arial" panose="020B0604020202020204" pitchFamily="34" charset="0"/>
              </a:rPr>
              <a:t> 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>
                <a:cs typeface="Arial" panose="020B0604020202020204" pitchFamily="34" charset="0"/>
              </a:rPr>
              <a:t>		3 = </a:t>
            </a: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1</a:t>
            </a:r>
            <a:r>
              <a:rPr lang="en-US" altLang="en-US" sz="2800">
                <a:cs typeface="Arial" panose="020B0604020202020204" pitchFamily="34" charset="0"/>
              </a:rPr>
              <a:t> · 2 + </a:t>
            </a:r>
            <a:r>
              <a:rPr lang="en-US" altLang="en-US" sz="2800">
                <a:solidFill>
                  <a:srgbClr val="FF0066"/>
                </a:solidFill>
                <a:cs typeface="Arial" panose="020B0604020202020204" pitchFamily="34" charset="0"/>
              </a:rPr>
              <a:t>1</a:t>
            </a:r>
            <a:r>
              <a:rPr lang="en-US" altLang="en-US" sz="2800">
                <a:cs typeface="Arial" panose="020B0604020202020204" pitchFamily="34" charset="0"/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>
                <a:cs typeface="Arial" panose="020B0604020202020204" pitchFamily="34" charset="0"/>
              </a:rPr>
              <a:t>		1 = </a:t>
            </a: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0</a:t>
            </a:r>
            <a:r>
              <a:rPr lang="en-US" altLang="en-US" sz="2800">
                <a:cs typeface="Arial" panose="020B0604020202020204" pitchFamily="34" charset="0"/>
              </a:rPr>
              <a:t> · 2 + </a:t>
            </a:r>
            <a:r>
              <a:rPr lang="en-US" altLang="en-US" sz="2800">
                <a:solidFill>
                  <a:srgbClr val="FF0066"/>
                </a:solidFill>
                <a:cs typeface="Arial" panose="020B0604020202020204" pitchFamily="34" charset="0"/>
              </a:rPr>
              <a:t>1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>
                <a:cs typeface="Arial" panose="020B0604020202020204" pitchFamily="34" charset="0"/>
              </a:rPr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>
                <a:cs typeface="Arial" panose="020B0604020202020204" pitchFamily="34" charset="0"/>
              </a:rPr>
              <a:t>	 </a:t>
            </a:r>
            <a:r>
              <a:rPr lang="en-US" altLang="en-US" sz="2800">
                <a:solidFill>
                  <a:srgbClr val="009900"/>
                </a:solidFill>
                <a:cs typeface="Arial" panose="020B0604020202020204" pitchFamily="34" charset="0"/>
              </a:rPr>
              <a:t>14</a:t>
            </a:r>
            <a:r>
              <a:rPr lang="en-US" altLang="en-US" sz="2800">
                <a:cs typeface="Arial" panose="020B0604020202020204" pitchFamily="34" charset="0"/>
              </a:rPr>
              <a:t> = 7 · 2</a:t>
            </a:r>
            <a:r>
              <a:rPr lang="en-US" altLang="en-US" sz="2800" baseline="30000">
                <a:cs typeface="Arial" panose="020B0604020202020204" pitchFamily="34" charset="0"/>
              </a:rPr>
              <a:t>1</a:t>
            </a:r>
            <a:r>
              <a:rPr lang="en-US" altLang="en-US" sz="2800">
                <a:cs typeface="Arial" panose="020B0604020202020204" pitchFamily="34" charset="0"/>
              </a:rPr>
              <a:t> + </a:t>
            </a:r>
            <a:r>
              <a:rPr lang="en-US" altLang="en-US" sz="2800">
                <a:solidFill>
                  <a:srgbClr val="FF0066"/>
                </a:solidFill>
                <a:cs typeface="Arial" panose="020B0604020202020204" pitchFamily="34" charset="0"/>
              </a:rPr>
              <a:t>0</a:t>
            </a:r>
            <a:r>
              <a:rPr lang="en-US" altLang="en-US" sz="2800">
                <a:cs typeface="Arial" panose="020B0604020202020204" pitchFamily="34" charset="0"/>
              </a:rPr>
              <a:t> · 2</a:t>
            </a:r>
            <a:r>
              <a:rPr lang="en-US" altLang="en-US" sz="2800" baseline="30000">
                <a:cs typeface="Arial" panose="020B0604020202020204" pitchFamily="34" charset="0"/>
              </a:rPr>
              <a:t>0 </a:t>
            </a:r>
            <a:endParaRPr lang="en-US" altLang="en-US" sz="2800"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>
                <a:cs typeface="Arial" panose="020B0604020202020204" pitchFamily="34" charset="0"/>
              </a:rPr>
              <a:t>	= ( 3·2 + </a:t>
            </a:r>
            <a:r>
              <a:rPr lang="en-US" altLang="en-US" sz="2800">
                <a:solidFill>
                  <a:srgbClr val="FF0066"/>
                </a:solidFill>
                <a:cs typeface="Arial" panose="020B0604020202020204" pitchFamily="34" charset="0"/>
              </a:rPr>
              <a:t>1</a:t>
            </a:r>
            <a:r>
              <a:rPr lang="en-US" altLang="en-US" sz="2800">
                <a:cs typeface="Arial" panose="020B0604020202020204" pitchFamily="34" charset="0"/>
              </a:rPr>
              <a:t> ) · 2</a:t>
            </a:r>
            <a:r>
              <a:rPr lang="en-US" altLang="en-US" sz="2800" baseline="30000">
                <a:cs typeface="Arial" panose="020B0604020202020204" pitchFamily="34" charset="0"/>
              </a:rPr>
              <a:t>1</a:t>
            </a:r>
            <a:r>
              <a:rPr lang="en-US" altLang="en-US" sz="2800">
                <a:cs typeface="Arial" panose="020B0604020202020204" pitchFamily="34" charset="0"/>
              </a:rPr>
              <a:t> + </a:t>
            </a:r>
            <a:r>
              <a:rPr lang="en-US" altLang="en-US" sz="2800">
                <a:solidFill>
                  <a:srgbClr val="FF0066"/>
                </a:solidFill>
                <a:cs typeface="Arial" panose="020B0604020202020204" pitchFamily="34" charset="0"/>
              </a:rPr>
              <a:t>0</a:t>
            </a:r>
            <a:r>
              <a:rPr lang="en-US" altLang="en-US" sz="2800">
                <a:cs typeface="Arial" panose="020B0604020202020204" pitchFamily="34" charset="0"/>
              </a:rPr>
              <a:t> · 2</a:t>
            </a:r>
            <a:r>
              <a:rPr lang="en-US" altLang="en-US" sz="2800" baseline="30000">
                <a:cs typeface="Arial" panose="020B0604020202020204" pitchFamily="34" charset="0"/>
              </a:rPr>
              <a:t>0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>
                <a:cs typeface="Arial" panose="020B0604020202020204" pitchFamily="34" charset="0"/>
              </a:rPr>
              <a:t>	= 3 · 2</a:t>
            </a:r>
            <a:r>
              <a:rPr lang="en-US" altLang="en-US" sz="2800" baseline="30000">
                <a:cs typeface="Arial" panose="020B0604020202020204" pitchFamily="34" charset="0"/>
              </a:rPr>
              <a:t>2 </a:t>
            </a:r>
            <a:r>
              <a:rPr lang="en-US" altLang="en-US" sz="2800">
                <a:cs typeface="Arial" panose="020B0604020202020204" pitchFamily="34" charset="0"/>
              </a:rPr>
              <a:t>+ </a:t>
            </a:r>
            <a:r>
              <a:rPr lang="en-US" altLang="en-US" sz="2800">
                <a:solidFill>
                  <a:srgbClr val="FF0066"/>
                </a:solidFill>
                <a:cs typeface="Arial" panose="020B0604020202020204" pitchFamily="34" charset="0"/>
              </a:rPr>
              <a:t>1 </a:t>
            </a:r>
            <a:r>
              <a:rPr lang="en-US" altLang="en-US" sz="2800">
                <a:cs typeface="Arial" panose="020B0604020202020204" pitchFamily="34" charset="0"/>
              </a:rPr>
              <a:t>·</a:t>
            </a:r>
            <a:r>
              <a:rPr lang="en-US" altLang="en-US" sz="2800">
                <a:solidFill>
                  <a:srgbClr val="FF0066"/>
                </a:solidFill>
                <a:cs typeface="Arial" panose="020B0604020202020204" pitchFamily="34" charset="0"/>
              </a:rPr>
              <a:t> </a:t>
            </a:r>
            <a:r>
              <a:rPr lang="en-US" altLang="en-US" sz="2800">
                <a:cs typeface="Arial" panose="020B0604020202020204" pitchFamily="34" charset="0"/>
              </a:rPr>
              <a:t>2</a:t>
            </a:r>
            <a:r>
              <a:rPr lang="en-US" altLang="en-US" sz="2800" baseline="30000">
                <a:cs typeface="Arial" panose="020B0604020202020204" pitchFamily="34" charset="0"/>
              </a:rPr>
              <a:t>1</a:t>
            </a:r>
            <a:r>
              <a:rPr lang="en-US" altLang="en-US" sz="2800">
                <a:cs typeface="Arial" panose="020B0604020202020204" pitchFamily="34" charset="0"/>
              </a:rPr>
              <a:t> + </a:t>
            </a:r>
            <a:r>
              <a:rPr lang="en-US" altLang="en-US" sz="2800">
                <a:solidFill>
                  <a:srgbClr val="FF0066"/>
                </a:solidFill>
                <a:cs typeface="Arial" panose="020B0604020202020204" pitchFamily="34" charset="0"/>
              </a:rPr>
              <a:t>0</a:t>
            </a:r>
            <a:r>
              <a:rPr lang="en-US" altLang="en-US" sz="2800">
                <a:cs typeface="Arial" panose="020B0604020202020204" pitchFamily="34" charset="0"/>
              </a:rPr>
              <a:t> · 2</a:t>
            </a:r>
            <a:r>
              <a:rPr lang="en-US" altLang="en-US" sz="2800" baseline="30000">
                <a:cs typeface="Arial" panose="020B0604020202020204" pitchFamily="34" charset="0"/>
              </a:rPr>
              <a:t>0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>
                <a:cs typeface="Arial" panose="020B0604020202020204" pitchFamily="34" charset="0"/>
              </a:rPr>
              <a:t>	= ( 1·2 + </a:t>
            </a:r>
            <a:r>
              <a:rPr lang="en-US" altLang="en-US" sz="2800">
                <a:solidFill>
                  <a:srgbClr val="FF0066"/>
                </a:solidFill>
                <a:cs typeface="Arial" panose="020B0604020202020204" pitchFamily="34" charset="0"/>
              </a:rPr>
              <a:t>1</a:t>
            </a:r>
            <a:r>
              <a:rPr lang="en-US" altLang="en-US" sz="2800">
                <a:cs typeface="Arial" panose="020B0604020202020204" pitchFamily="34" charset="0"/>
              </a:rPr>
              <a:t> ) · 2</a:t>
            </a:r>
            <a:r>
              <a:rPr lang="en-US" altLang="en-US" sz="2800" baseline="30000">
                <a:cs typeface="Arial" panose="020B0604020202020204" pitchFamily="34" charset="0"/>
              </a:rPr>
              <a:t>2 </a:t>
            </a:r>
            <a:r>
              <a:rPr lang="en-US" altLang="en-US" sz="2800">
                <a:cs typeface="Arial" panose="020B0604020202020204" pitchFamily="34" charset="0"/>
              </a:rPr>
              <a:t>+ </a:t>
            </a:r>
            <a:r>
              <a:rPr lang="en-US" altLang="en-US" sz="2800">
                <a:solidFill>
                  <a:srgbClr val="FF0066"/>
                </a:solidFill>
                <a:cs typeface="Arial" panose="020B0604020202020204" pitchFamily="34" charset="0"/>
              </a:rPr>
              <a:t>1 </a:t>
            </a:r>
            <a:r>
              <a:rPr lang="en-US" altLang="en-US" sz="2800">
                <a:cs typeface="Arial" panose="020B0604020202020204" pitchFamily="34" charset="0"/>
              </a:rPr>
              <a:t>·</a:t>
            </a:r>
            <a:r>
              <a:rPr lang="en-US" altLang="en-US" sz="2800">
                <a:solidFill>
                  <a:srgbClr val="FF0066"/>
                </a:solidFill>
                <a:cs typeface="Arial" panose="020B0604020202020204" pitchFamily="34" charset="0"/>
              </a:rPr>
              <a:t> </a:t>
            </a:r>
            <a:r>
              <a:rPr lang="en-US" altLang="en-US" sz="2800">
                <a:cs typeface="Arial" panose="020B0604020202020204" pitchFamily="34" charset="0"/>
              </a:rPr>
              <a:t>2</a:t>
            </a:r>
            <a:r>
              <a:rPr lang="en-US" altLang="en-US" sz="2800" baseline="30000">
                <a:cs typeface="Arial" panose="020B0604020202020204" pitchFamily="34" charset="0"/>
              </a:rPr>
              <a:t>1</a:t>
            </a:r>
            <a:r>
              <a:rPr lang="en-US" altLang="en-US" sz="2800">
                <a:cs typeface="Arial" panose="020B0604020202020204" pitchFamily="34" charset="0"/>
              </a:rPr>
              <a:t> + </a:t>
            </a:r>
            <a:r>
              <a:rPr lang="en-US" altLang="en-US" sz="2800">
                <a:solidFill>
                  <a:srgbClr val="FF0066"/>
                </a:solidFill>
                <a:cs typeface="Arial" panose="020B0604020202020204" pitchFamily="34" charset="0"/>
              </a:rPr>
              <a:t>0</a:t>
            </a:r>
            <a:r>
              <a:rPr lang="en-US" altLang="en-US" sz="2800">
                <a:cs typeface="Arial" panose="020B0604020202020204" pitchFamily="34" charset="0"/>
              </a:rPr>
              <a:t> · 2</a:t>
            </a:r>
            <a:r>
              <a:rPr lang="en-US" altLang="en-US" sz="2800" baseline="30000">
                <a:cs typeface="Arial" panose="020B0604020202020204" pitchFamily="34" charset="0"/>
              </a:rPr>
              <a:t>0 </a:t>
            </a:r>
            <a:r>
              <a:rPr lang="en-US" altLang="en-US" sz="2800">
                <a:cs typeface="Arial" panose="020B0604020202020204" pitchFamily="34" charset="0"/>
              </a:rPr>
              <a:t>		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>
                <a:cs typeface="Arial" panose="020B0604020202020204" pitchFamily="34" charset="0"/>
              </a:rPr>
              <a:t>	= </a:t>
            </a:r>
            <a:r>
              <a:rPr lang="en-US" altLang="en-US" sz="2800">
                <a:solidFill>
                  <a:srgbClr val="FF0066"/>
                </a:solidFill>
                <a:cs typeface="Arial" panose="020B0604020202020204" pitchFamily="34" charset="0"/>
              </a:rPr>
              <a:t>1</a:t>
            </a:r>
            <a:r>
              <a:rPr lang="en-US" altLang="en-US" sz="2800">
                <a:cs typeface="Arial" panose="020B0604020202020204" pitchFamily="34" charset="0"/>
              </a:rPr>
              <a:t> ·2</a:t>
            </a:r>
            <a:r>
              <a:rPr lang="en-US" altLang="en-US" sz="2800" baseline="30000">
                <a:cs typeface="Arial" panose="020B0604020202020204" pitchFamily="34" charset="0"/>
              </a:rPr>
              <a:t>3</a:t>
            </a:r>
            <a:r>
              <a:rPr lang="en-US" altLang="en-US" sz="2800">
                <a:cs typeface="Arial" panose="020B0604020202020204" pitchFamily="34" charset="0"/>
              </a:rPr>
              <a:t> + </a:t>
            </a:r>
            <a:r>
              <a:rPr lang="en-US" altLang="en-US" sz="2800">
                <a:solidFill>
                  <a:srgbClr val="FF0066"/>
                </a:solidFill>
                <a:cs typeface="Arial" panose="020B0604020202020204" pitchFamily="34" charset="0"/>
              </a:rPr>
              <a:t>1</a:t>
            </a:r>
            <a:r>
              <a:rPr lang="en-US" altLang="en-US" sz="2800">
                <a:cs typeface="Arial" panose="020B0604020202020204" pitchFamily="34" charset="0"/>
              </a:rPr>
              <a:t> · 2</a:t>
            </a:r>
            <a:r>
              <a:rPr lang="en-US" altLang="en-US" sz="2800" baseline="30000">
                <a:cs typeface="Arial" panose="020B0604020202020204" pitchFamily="34" charset="0"/>
              </a:rPr>
              <a:t>2 </a:t>
            </a:r>
            <a:r>
              <a:rPr lang="en-US" altLang="en-US" sz="2800">
                <a:cs typeface="Arial" panose="020B0604020202020204" pitchFamily="34" charset="0"/>
              </a:rPr>
              <a:t>+ </a:t>
            </a:r>
            <a:r>
              <a:rPr lang="en-US" altLang="en-US" sz="2800">
                <a:solidFill>
                  <a:srgbClr val="FF0066"/>
                </a:solidFill>
                <a:cs typeface="Arial" panose="020B0604020202020204" pitchFamily="34" charset="0"/>
              </a:rPr>
              <a:t>1 </a:t>
            </a:r>
            <a:r>
              <a:rPr lang="en-US" altLang="en-US" sz="2800">
                <a:cs typeface="Arial" panose="020B0604020202020204" pitchFamily="34" charset="0"/>
              </a:rPr>
              <a:t>·</a:t>
            </a:r>
            <a:r>
              <a:rPr lang="en-US" altLang="en-US" sz="2800">
                <a:solidFill>
                  <a:srgbClr val="FF0066"/>
                </a:solidFill>
                <a:cs typeface="Arial" panose="020B0604020202020204" pitchFamily="34" charset="0"/>
              </a:rPr>
              <a:t> </a:t>
            </a:r>
            <a:r>
              <a:rPr lang="en-US" altLang="en-US" sz="2800">
                <a:cs typeface="Arial" panose="020B0604020202020204" pitchFamily="34" charset="0"/>
              </a:rPr>
              <a:t>2</a:t>
            </a:r>
            <a:r>
              <a:rPr lang="en-US" altLang="en-US" sz="2800" baseline="30000">
                <a:cs typeface="Arial" panose="020B0604020202020204" pitchFamily="34" charset="0"/>
              </a:rPr>
              <a:t>1</a:t>
            </a:r>
            <a:r>
              <a:rPr lang="en-US" altLang="en-US" sz="2800">
                <a:cs typeface="Arial" panose="020B0604020202020204" pitchFamily="34" charset="0"/>
              </a:rPr>
              <a:t> + </a:t>
            </a:r>
            <a:r>
              <a:rPr lang="en-US" altLang="en-US" sz="2800">
                <a:solidFill>
                  <a:srgbClr val="FF0066"/>
                </a:solidFill>
                <a:cs typeface="Arial" panose="020B0604020202020204" pitchFamily="34" charset="0"/>
              </a:rPr>
              <a:t>0</a:t>
            </a:r>
            <a:r>
              <a:rPr lang="en-US" altLang="en-US" sz="2800">
                <a:cs typeface="Arial" panose="020B0604020202020204" pitchFamily="34" charset="0"/>
              </a:rPr>
              <a:t> · 2</a:t>
            </a:r>
            <a:r>
              <a:rPr lang="en-US" altLang="en-US" sz="2800" baseline="30000">
                <a:cs typeface="Arial" panose="020B0604020202020204" pitchFamily="34" charset="0"/>
              </a:rPr>
              <a:t>0 </a:t>
            </a:r>
            <a:endParaRPr lang="en-US" altLang="en-US" sz="2800">
              <a:solidFill>
                <a:srgbClr val="FF0066"/>
              </a:solidFill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>
                <a:cs typeface="Arial" panose="020B0604020202020204" pitchFamily="34" charset="0"/>
              </a:rPr>
              <a:t>		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</TotalTime>
  <Words>778</Words>
  <Application>Microsoft Macintosh PowerPoint</Application>
  <PresentationFormat>On-screen Show (4:3)</PresentationFormat>
  <Paragraphs>93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Comic Sans MS</vt:lpstr>
      <vt:lpstr>Wingdings</vt:lpstr>
      <vt:lpstr>Symbol</vt:lpstr>
      <vt:lpstr>Default Design</vt:lpstr>
      <vt:lpstr>Microsoft Equation 3.0</vt:lpstr>
      <vt:lpstr>Sequences and  Mathematical Induction</vt:lpstr>
      <vt:lpstr>Sequences</vt:lpstr>
      <vt:lpstr>Sequences</vt:lpstr>
      <vt:lpstr>Explicit Formula for a sequence</vt:lpstr>
      <vt:lpstr>Summation Notation</vt:lpstr>
      <vt:lpstr>Explicit formula for summation</vt:lpstr>
      <vt:lpstr>Product Notation</vt:lpstr>
      <vt:lpstr>Binary representation of integers</vt:lpstr>
      <vt:lpstr>Converting from base 10 to base 2</vt:lpstr>
      <vt:lpstr>Converting from base 10 to base 2</vt:lpstr>
    </vt:vector>
  </TitlesOfParts>
  <Company>Ohio University Math Department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Sequences</dc:title>
  <dc:creator>vardges</dc:creator>
  <cp:lastModifiedBy>Melkonian, Vardges</cp:lastModifiedBy>
  <cp:revision>48</cp:revision>
  <dcterms:created xsi:type="dcterms:W3CDTF">2002-09-30T18:49:55Z</dcterms:created>
  <dcterms:modified xsi:type="dcterms:W3CDTF">2021-01-14T03:31:08Z</dcterms:modified>
</cp:coreProperties>
</file>