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4" r:id="rId2"/>
    <p:sldId id="265" r:id="rId3"/>
    <p:sldId id="266" r:id="rId4"/>
    <p:sldId id="267" r:id="rId5"/>
    <p:sldId id="268" r:id="rId6"/>
  </p:sldIdLst>
  <p:sldSz cx="9144000" cy="6858000" type="screen4x3"/>
  <p:notesSz cx="68580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5"/>
  </p:normalViewPr>
  <p:slideViewPr>
    <p:cSldViewPr>
      <p:cViewPr varScale="1">
        <p:scale>
          <a:sx n="99" d="100"/>
          <a:sy n="99" d="100"/>
        </p:scale>
        <p:origin x="1464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856" y="-12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1282CDE-76AD-FC46-822F-E02F7FACF4F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 altLang="en-US"/>
              <a:t>Math 3050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BC9304D-876C-A54E-9413-7D0789AE304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657600" y="6350"/>
            <a:ext cx="29718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Sept. 5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812C47D9-FA65-A04C-B01E-7D38EFB9FC2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4D5804A4-D09C-2948-BD1D-661F65EC26C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D4C41F1-E1F3-B94B-8F1F-709DB97A13A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516991E-8641-634D-9DF7-25716BEFD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11163"/>
            <a:ext cx="3810000" cy="465137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/>
              <a:t>Mathematical Induction (cont.)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35D1274-D352-4E40-9645-6DE14729D45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84B8E88-C5FA-B14D-83F8-EB8A7CCB6F8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8EA5A44A-28B9-3F4F-A2A9-71128790821F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84B9ED15-B671-4448-A3CA-8AF9653C0B5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E6513ACF-7D06-B942-A3AC-CAF71AC9EE6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412E45AF-B3C3-F34E-AA64-23A8B9DED1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A6E70E-DD65-124C-A7AB-371763525D2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C64650-5CEA-1748-A46C-6A462D173C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3D4071-CAB4-2E46-9C20-5511414D1A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820882-D099-1940-AB74-193A5A73F8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2DD89B-126B-6D4C-85A8-7FBE77BF7F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7299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5ABCC2-95BC-F94B-9484-CF1E21C1AC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7B40E3-B8C0-AA43-BDB4-633D9BEC15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E01D27-4158-A34E-A53C-81C1B0763D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161511-7CB6-074C-A663-F4AB852327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601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E700E66-8D33-734C-B0E4-A9D68A4BA0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688277-F686-5449-94F5-FC7CCA4D85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797A12-2B02-E34C-80DC-C21E5DD396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25DBB5-14AE-4D46-914C-0FCD71D641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877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AB67C4-0575-9F43-8A86-FEC190F81A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F3E750-BC13-5745-BA88-44E66A6EB6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9B6D060-01B7-F74B-91F4-B792A57A99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2B0D49-431A-6448-A1B7-A0AF524F49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1126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35BBEB-5060-C74E-BF2A-528D94218B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57CEBF-3482-C046-8AC2-594C8D2619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D49106-9CD9-E541-A542-2C0FF7D0DB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8EA26-1575-5345-A46F-B584DBD88D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8768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F562E2-04B5-B940-93DD-E13CEFAB3C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645646-ED96-AA4B-8E4F-8C9F47ED70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312397-BE92-974D-8C5C-EEED5D5218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CD246A-2517-C743-903C-51FF94C52D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363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B026118-9DA1-164E-B207-8BF5E2E35B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989FB2E-0AF1-5041-ABFE-4284B23D26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4EC368C-0C6E-4645-9B50-2F23345305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8105DC-22B3-3C44-ABD2-3A17503AFA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027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BE99B02-784C-5745-81BB-C8521FA7CC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FE4B5B4-B601-5A4A-B02F-218685F384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16F4082-B0CB-AF40-B4F2-6CA042D944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6C4629-7226-8046-80DC-FDB500A60C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6788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6D6BD56-5C0F-E24D-9C9E-4EE80E3428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EA572D6-99C9-824E-8C39-4AD6A994F5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E78130A-9A97-F848-8724-AD39B30979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0F1466-3491-4C42-9888-F64285808D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7488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6F6A17-3FC4-9841-8BB6-1EE9D1C161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BF5D14-8455-E74A-97A9-BB4586A83D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A634D0-4EF3-9940-A8CC-1EDD283154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CE0523-986B-F748-B9B4-3AA39C87FD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1529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48D65C-0470-AD4D-BF73-F5F62E536F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28FF1F-D45D-8A43-B401-B77B1A086B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2BB4FF-6CBB-114F-877C-29D35CA35D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B5868F-E9D5-884A-8642-DD7C943A98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156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7592D81-D842-4D41-B29A-64880C0A49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F5889C2-737D-3D40-ACAF-3BDD6EEEE3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328FD9D-28EA-B440-A4FB-CE9F8FD3378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F2BB1D4-7AEF-EE41-BC8E-DE2EFD7B844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CA78E5A-41BD-064B-A38F-C2AFA1A6502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A9628A4-89BB-DE40-8CCE-F6783A2233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25D30AD-8A82-204B-9F45-9AE58BD213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pPr>
              <a:defRPr/>
            </a:pPr>
            <a:r>
              <a:rPr 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+mj-ea"/>
              </a:rPr>
              <a:t>Principle of </a:t>
            </a:r>
            <a:br>
              <a:rPr 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+mj-ea"/>
              </a:rPr>
            </a:br>
            <a:r>
              <a:rPr 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+mj-ea"/>
              </a:rPr>
              <a:t>Strong Mathematical Induction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2556CBE-CE56-DA4B-9EB6-0438601763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altLang="en-US"/>
              <a:t>Let </a:t>
            </a:r>
            <a:r>
              <a:rPr lang="en-US" altLang="en-US">
                <a:solidFill>
                  <a:srgbClr val="009900"/>
                </a:solidFill>
              </a:rPr>
              <a:t>P(n)</a:t>
            </a:r>
            <a:r>
              <a:rPr lang="en-US" altLang="en-US"/>
              <a:t> be a statement defined for integers n;</a:t>
            </a:r>
          </a:p>
          <a:p>
            <a:pPr>
              <a:buFontTx/>
              <a:buNone/>
            </a:pPr>
            <a:r>
              <a:rPr lang="en-US" altLang="en-US"/>
              <a:t>		 </a:t>
            </a:r>
            <a:r>
              <a:rPr lang="en-US" altLang="en-US" i="1">
                <a:solidFill>
                  <a:srgbClr val="009900"/>
                </a:solidFill>
              </a:rPr>
              <a:t>a</a:t>
            </a:r>
            <a:r>
              <a:rPr lang="en-US" altLang="en-US"/>
              <a:t> and </a:t>
            </a:r>
            <a:r>
              <a:rPr lang="en-US" altLang="en-US" i="1">
                <a:solidFill>
                  <a:srgbClr val="009900"/>
                </a:solidFill>
              </a:rPr>
              <a:t>b</a:t>
            </a:r>
            <a:r>
              <a:rPr lang="en-US" altLang="en-US"/>
              <a:t> be fixed integers with </a:t>
            </a:r>
            <a:r>
              <a:rPr lang="en-US" altLang="en-US" i="1">
                <a:solidFill>
                  <a:srgbClr val="009900"/>
                </a:solidFill>
              </a:rPr>
              <a:t>a</a:t>
            </a:r>
            <a:r>
              <a:rPr lang="en-US" altLang="en-US" i="1">
                <a:solidFill>
                  <a:srgbClr val="009900"/>
                </a:solidFill>
                <a:cs typeface="Arial" panose="020B0604020202020204" pitchFamily="34" charset="0"/>
              </a:rPr>
              <a:t>≤b</a:t>
            </a:r>
            <a:r>
              <a:rPr lang="en-US" altLang="en-US">
                <a:cs typeface="Arial" panose="020B0604020202020204" pitchFamily="34" charset="0"/>
              </a:rPr>
              <a:t>.</a:t>
            </a:r>
          </a:p>
          <a:p>
            <a:r>
              <a:rPr lang="en-US" altLang="en-US">
                <a:cs typeface="Arial" panose="020B0604020202020204" pitchFamily="34" charset="0"/>
              </a:rPr>
              <a:t>Suppose the following statements are true:</a:t>
            </a:r>
          </a:p>
          <a:p>
            <a:pPr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1.</a:t>
            </a:r>
            <a:r>
              <a:rPr lang="en-US" altLang="en-US">
                <a:cs typeface="Arial" panose="020B0604020202020204" pitchFamily="34" charset="0"/>
              </a:rPr>
              <a:t> P(a), P(a+1), … , P(b) are all true </a:t>
            </a:r>
          </a:p>
          <a:p>
            <a:pPr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						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(basis step)</a:t>
            </a:r>
          </a:p>
          <a:p>
            <a:pPr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2.</a:t>
            </a:r>
            <a:r>
              <a:rPr lang="en-US" altLang="en-US">
                <a:cs typeface="Arial" panose="020B0604020202020204" pitchFamily="34" charset="0"/>
              </a:rPr>
              <a:t> For any integer k&gt;b, </a:t>
            </a:r>
          </a:p>
          <a:p>
            <a:pPr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	  </a:t>
            </a:r>
            <a:r>
              <a:rPr lang="en-US" altLang="en-US" b="1">
                <a:cs typeface="Arial" panose="020B0604020202020204" pitchFamily="34" charset="0"/>
              </a:rPr>
              <a:t>if</a:t>
            </a:r>
            <a:r>
              <a:rPr lang="en-US" altLang="en-US">
                <a:cs typeface="Arial" panose="020B0604020202020204" pitchFamily="34" charset="0"/>
              </a:rPr>
              <a:t> P(i) is true for all integers i with a≤i&lt;k,</a:t>
            </a:r>
          </a:p>
          <a:p>
            <a:pPr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		</a:t>
            </a:r>
            <a:r>
              <a:rPr lang="en-US" altLang="en-US" b="1">
                <a:cs typeface="Arial" panose="020B0604020202020204" pitchFamily="34" charset="0"/>
              </a:rPr>
              <a:t>then</a:t>
            </a:r>
            <a:r>
              <a:rPr lang="en-US" altLang="en-US">
                <a:cs typeface="Arial" panose="020B0604020202020204" pitchFamily="34" charset="0"/>
              </a:rPr>
              <a:t> P(k) is true.   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(inductive step)</a:t>
            </a:r>
          </a:p>
          <a:p>
            <a:r>
              <a:rPr lang="en-US" altLang="en-US">
                <a:cs typeface="Arial" panose="020B0604020202020204" pitchFamily="34" charset="0"/>
              </a:rPr>
              <a:t>Then </a:t>
            </a:r>
            <a:r>
              <a:rPr lang="en-US" altLang="en-US">
                <a:solidFill>
                  <a:srgbClr val="FF0066"/>
                </a:solidFill>
                <a:cs typeface="Arial" panose="020B0604020202020204" pitchFamily="34" charset="0"/>
              </a:rPr>
              <a:t>P(n) is true for all integers n≥a.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>
            <a:extLst>
              <a:ext uri="{FF2B5EF4-FFF2-40B4-BE49-F238E27FC236}">
                <a16:creationId xmlns:a16="http://schemas.microsoft.com/office/drawing/2014/main" id="{85367019-9585-024E-B57C-4DCEC8530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23AE185-47D0-3C4F-8F48-A1FCE3FD7764}" type="slidenum">
              <a:rPr lang="en-US" altLang="en-US" sz="1400"/>
              <a:pPr eaLnBrk="1" hangingPunct="1"/>
              <a:t>2</a:t>
            </a:fld>
            <a:endParaRPr lang="en-US" altLang="en-US" sz="1400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A1A878F8-C752-EB43-BF91-9550569860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+mj-ea"/>
              </a:rPr>
              <a:t>Example: Divisibility by a Prime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B597F3F-9E01-7541-951B-5F53A72D48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/>
              <a:t>Theorem:</a:t>
            </a:r>
            <a:r>
              <a:rPr lang="en-US" altLang="en-US" sz="2800"/>
              <a:t> For any integer n</a:t>
            </a:r>
            <a:r>
              <a:rPr lang="en-US" altLang="en-US" sz="2800">
                <a:cs typeface="Arial" panose="020B0604020202020204" pitchFamily="34" charset="0"/>
              </a:rPr>
              <a:t>≥2,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				n is divisible by a prime.	         </a:t>
            </a:r>
            <a:r>
              <a:rPr lang="en-US" altLang="en-US" sz="2800">
                <a:solidFill>
                  <a:srgbClr val="FF0066"/>
                </a:solidFill>
              </a:rPr>
              <a:t>P(n)</a:t>
            </a:r>
          </a:p>
          <a:p>
            <a:pPr>
              <a:lnSpc>
                <a:spcPct val="90000"/>
              </a:lnSpc>
            </a:pPr>
            <a:r>
              <a:rPr lang="en-US" altLang="en-US" sz="2800" b="1"/>
              <a:t>Proof</a:t>
            </a:r>
            <a:r>
              <a:rPr lang="en-US" altLang="en-US" sz="2800"/>
              <a:t> (</a:t>
            </a:r>
            <a:r>
              <a:rPr lang="en-US" altLang="en-US" sz="2800" i="1"/>
              <a:t>by strong mathematical induction</a:t>
            </a:r>
            <a:r>
              <a:rPr lang="en-US" altLang="en-US" sz="2800"/>
              <a:t>):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	</a:t>
            </a:r>
            <a:r>
              <a:rPr lang="en-US" altLang="en-US" sz="2800">
                <a:solidFill>
                  <a:schemeClr val="accent2"/>
                </a:solidFill>
              </a:rPr>
              <a:t>1) Basis step: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accent2"/>
                </a:solidFill>
              </a:rPr>
              <a:t>		</a:t>
            </a:r>
            <a:r>
              <a:rPr lang="en-US" altLang="en-US" sz="2800"/>
              <a:t>The statement is true</a:t>
            </a:r>
            <a:r>
              <a:rPr lang="en-US" altLang="en-US" sz="2800">
                <a:solidFill>
                  <a:schemeClr val="accent2"/>
                </a:solidFill>
              </a:rPr>
              <a:t> </a:t>
            </a:r>
            <a:r>
              <a:rPr lang="en-US" altLang="en-US" sz="2800"/>
              <a:t>for </a:t>
            </a:r>
            <a:r>
              <a:rPr lang="en-US" altLang="en-US" sz="2800">
                <a:solidFill>
                  <a:schemeClr val="accent2"/>
                </a:solidFill>
              </a:rPr>
              <a:t>n=2 </a:t>
            </a:r>
            <a:r>
              <a:rPr lang="en-US" altLang="en-US" sz="2800"/>
              <a:t>		         </a:t>
            </a:r>
            <a:r>
              <a:rPr lang="en-US" altLang="en-US" sz="2800">
                <a:solidFill>
                  <a:srgbClr val="FF0066"/>
                </a:solidFill>
              </a:rPr>
              <a:t>P(2)</a:t>
            </a:r>
            <a:endParaRPr lang="en-US" alt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			</a:t>
            </a:r>
            <a:r>
              <a:rPr lang="en-US" altLang="en-US" sz="2800">
                <a:cs typeface="Arial" panose="020B0604020202020204" pitchFamily="34" charset="0"/>
              </a:rPr>
              <a:t>because</a:t>
            </a:r>
            <a:r>
              <a:rPr lang="en-US" altLang="en-US" sz="2800" i="1">
                <a:cs typeface="Arial" panose="020B0604020202020204" pitchFamily="34" charset="0"/>
              </a:rPr>
              <a:t>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i="1">
                <a:cs typeface="Arial" panose="020B0604020202020204" pitchFamily="34" charset="0"/>
              </a:rPr>
              <a:t>2 | 2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  </a:t>
            </a:r>
            <a:r>
              <a:rPr lang="en-US" altLang="en-US" sz="2800">
                <a:cs typeface="Arial" panose="020B0604020202020204" pitchFamily="34" charset="0"/>
              </a:rPr>
              <a:t>and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i="1">
                <a:cs typeface="Arial" panose="020B0604020202020204" pitchFamily="34" charset="0"/>
              </a:rPr>
              <a:t>2 is a prime number</a:t>
            </a:r>
            <a:r>
              <a:rPr lang="en-US" altLang="en-US" sz="280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	</a:t>
            </a:r>
            <a:r>
              <a:rPr lang="en-US" altLang="en-US" sz="2800">
                <a:solidFill>
                  <a:schemeClr val="accent2"/>
                </a:solidFill>
              </a:rPr>
              <a:t>2) Inductive step: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accent2"/>
                </a:solidFill>
              </a:rPr>
              <a:t>	</a:t>
            </a:r>
            <a:r>
              <a:rPr lang="en-US" altLang="en-US" sz="2800"/>
              <a:t>Assume the statement is true for all i with 2</a:t>
            </a:r>
            <a:r>
              <a:rPr lang="en-US" altLang="en-US" sz="2800">
                <a:cs typeface="Arial" panose="020B0604020202020204" pitchFamily="34" charset="0"/>
              </a:rPr>
              <a:t>≤i&lt;k    </a:t>
            </a:r>
            <a:r>
              <a:rPr lang="en-US" altLang="en-US" sz="2800">
                <a:solidFill>
                  <a:srgbClr val="FF0066"/>
                </a:solidFill>
                <a:cs typeface="Arial" panose="020B0604020202020204" pitchFamily="34" charset="0"/>
              </a:rPr>
              <a:t>P(i)</a:t>
            </a:r>
            <a:endParaRPr lang="en-US" altLang="en-US" sz="280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				</a:t>
            </a:r>
            <a:r>
              <a:rPr lang="en-US" altLang="en-US" sz="2800" i="1">
                <a:solidFill>
                  <a:srgbClr val="009900"/>
                </a:solidFill>
                <a:cs typeface="Arial" panose="020B0604020202020204" pitchFamily="34" charset="0"/>
              </a:rPr>
              <a:t>(inductive hypothesis) </a:t>
            </a:r>
            <a:r>
              <a:rPr lang="en-US" altLang="en-US" sz="2800">
                <a:cs typeface="Arial" panose="020B0604020202020204" pitchFamily="34" charset="0"/>
              </a:rPr>
              <a:t>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show that it is true for k</a:t>
            </a:r>
            <a:r>
              <a:rPr lang="en-US" altLang="en-US" sz="2800"/>
              <a:t> .		       			</a:t>
            </a:r>
            <a:r>
              <a:rPr lang="en-US" altLang="en-US" sz="2800">
                <a:solidFill>
                  <a:srgbClr val="FF0066"/>
                </a:solidFill>
              </a:rPr>
              <a:t>P(k)</a:t>
            </a: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C1472C1-82AC-F949-8B0F-F80B6AFDD4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>
              <a:defRPr/>
            </a:pPr>
            <a:r>
              <a:rPr 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+mj-ea"/>
              </a:rPr>
              <a:t>Example: Divisibility by a Prime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5BE28B9-6D59-A641-AD66-7E70621832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/>
              <a:t>Proof </a:t>
            </a:r>
            <a:r>
              <a:rPr lang="en-US" altLang="en-US" sz="2800"/>
              <a:t>(</a:t>
            </a:r>
            <a:r>
              <a:rPr lang="en-US" altLang="en-US" sz="2800" i="1"/>
              <a:t>cont</a:t>
            </a:r>
            <a:r>
              <a:rPr lang="en-US" altLang="en-US" sz="2800"/>
              <a:t>.):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	We have that for all i</a:t>
            </a:r>
            <a:r>
              <a:rPr lang="en-US" altLang="en-US" sz="2800">
                <a:sym typeface="Symbol" pitchFamily="2" charset="2"/>
              </a:rPr>
              <a:t></a:t>
            </a:r>
            <a:r>
              <a:rPr lang="en-US" altLang="en-US" sz="2800" b="1">
                <a:sym typeface="Symbol" pitchFamily="2" charset="2"/>
              </a:rPr>
              <a:t>Z</a:t>
            </a:r>
            <a:r>
              <a:rPr lang="en-US" altLang="en-US" sz="2800"/>
              <a:t> with 2</a:t>
            </a:r>
            <a:r>
              <a:rPr lang="en-US" altLang="en-US" sz="2800">
                <a:cs typeface="Arial" panose="020B0604020202020204" pitchFamily="34" charset="0"/>
              </a:rPr>
              <a:t>≤i&lt;k,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rgbClr val="FF0066"/>
                </a:solidFill>
                <a:cs typeface="Arial" panose="020B0604020202020204" pitchFamily="34" charset="0"/>
              </a:rPr>
              <a:t>P(i)</a:t>
            </a:r>
            <a:r>
              <a:rPr lang="en-US" altLang="en-US" sz="2800">
                <a:cs typeface="Arial" panose="020B0604020202020204" pitchFamily="34" charset="0"/>
              </a:rPr>
              <a:t>	   i is divisible by a prime number.			</a:t>
            </a:r>
            <a:r>
              <a:rPr lang="en-US" altLang="en-US" sz="2800" b="1">
                <a:cs typeface="Arial" panose="020B0604020202020204" pitchFamily="34" charset="0"/>
              </a:rPr>
              <a:t>(1)</a:t>
            </a:r>
            <a:r>
              <a:rPr lang="en-US" altLang="en-US" sz="280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	 We must show: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rgbClr val="FF0066"/>
                </a:solidFill>
              </a:rPr>
              <a:t>P(k)</a:t>
            </a:r>
            <a:r>
              <a:rPr lang="en-US" altLang="en-US" sz="2800"/>
              <a:t>		k is also divisible by a prime.			</a:t>
            </a:r>
            <a:r>
              <a:rPr lang="en-US" altLang="en-US" sz="2800" b="1"/>
              <a:t>(2)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	Consider 2 cases: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		</a:t>
            </a:r>
            <a:r>
              <a:rPr lang="en-US" altLang="en-US" sz="2800">
                <a:solidFill>
                  <a:schemeClr val="accent2"/>
                </a:solidFill>
              </a:rPr>
              <a:t>a) k is prime</a:t>
            </a:r>
            <a:r>
              <a:rPr lang="en-US" altLang="en-US" sz="2800"/>
              <a:t>. Then k is divisible by itself.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		</a:t>
            </a:r>
            <a:r>
              <a:rPr lang="en-US" altLang="en-US" sz="2800">
                <a:solidFill>
                  <a:schemeClr val="accent2"/>
                </a:solidFill>
              </a:rPr>
              <a:t>b) k is composite</a:t>
            </a:r>
            <a:r>
              <a:rPr lang="en-US" altLang="en-US" sz="2800"/>
              <a:t>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		     </a:t>
            </a:r>
            <a:r>
              <a:rPr lang="en-US" altLang="en-US" sz="2800" i="1"/>
              <a:t>Then</a:t>
            </a:r>
            <a:r>
              <a:rPr lang="en-US" altLang="en-US" sz="2800"/>
              <a:t> k=a</a:t>
            </a:r>
            <a:r>
              <a:rPr lang="en-US" altLang="en-US" sz="2800">
                <a:cs typeface="Arial" panose="020B0604020202020204" pitchFamily="34" charset="0"/>
              </a:rPr>
              <a:t>·b </a:t>
            </a:r>
            <a:r>
              <a:rPr lang="en-US" altLang="en-US" sz="2800" i="1">
                <a:cs typeface="Arial" panose="020B0604020202020204" pitchFamily="34" charset="0"/>
              </a:rPr>
              <a:t>where</a:t>
            </a:r>
            <a:r>
              <a:rPr lang="en-US" altLang="en-US" sz="2800">
                <a:cs typeface="Arial" panose="020B0604020202020204" pitchFamily="34" charset="0"/>
              </a:rPr>
              <a:t> </a:t>
            </a:r>
            <a:r>
              <a:rPr lang="en-US" altLang="en-US" sz="2800"/>
              <a:t>2</a:t>
            </a:r>
            <a:r>
              <a:rPr lang="en-US" altLang="en-US" sz="2800">
                <a:cs typeface="Arial" panose="020B0604020202020204" pitchFamily="34" charset="0"/>
              </a:rPr>
              <a:t>≤a&lt;k and </a:t>
            </a:r>
            <a:r>
              <a:rPr lang="en-US" altLang="en-US" sz="2800"/>
              <a:t>2</a:t>
            </a:r>
            <a:r>
              <a:rPr lang="en-US" altLang="en-US" sz="2800">
                <a:cs typeface="Arial" panose="020B0604020202020204" pitchFamily="34" charset="0"/>
              </a:rPr>
              <a:t>≤b&lt;k.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	     </a:t>
            </a:r>
            <a:r>
              <a:rPr lang="en-US" altLang="en-US" sz="2800" i="1">
                <a:solidFill>
                  <a:srgbClr val="009900"/>
                </a:solidFill>
                <a:cs typeface="Arial" panose="020B0604020202020204" pitchFamily="34" charset="0"/>
              </a:rPr>
              <a:t>Based on (1),</a:t>
            </a:r>
            <a:r>
              <a:rPr lang="en-US" altLang="en-US" sz="2800">
                <a:cs typeface="Arial" panose="020B0604020202020204" pitchFamily="34" charset="0"/>
              </a:rPr>
              <a:t> </a:t>
            </a:r>
            <a:r>
              <a:rPr lang="en-US" altLang="en-US" sz="2800">
                <a:solidFill>
                  <a:srgbClr val="663300"/>
                </a:solidFill>
                <a:cs typeface="Arial" panose="020B0604020202020204" pitchFamily="34" charset="0"/>
              </a:rPr>
              <a:t>p|a</a:t>
            </a:r>
            <a:r>
              <a:rPr lang="en-US" altLang="en-US" sz="2800">
                <a:cs typeface="Arial" panose="020B0604020202020204" pitchFamily="34" charset="0"/>
              </a:rPr>
              <a:t> for some prime p.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	     </a:t>
            </a:r>
            <a:r>
              <a:rPr lang="en-US" altLang="en-US" sz="2800">
                <a:solidFill>
                  <a:srgbClr val="663300"/>
                </a:solidFill>
                <a:cs typeface="Arial" panose="020B0604020202020204" pitchFamily="34" charset="0"/>
              </a:rPr>
              <a:t>p|a</a:t>
            </a:r>
            <a:r>
              <a:rPr lang="en-US" altLang="en-US" sz="2800">
                <a:cs typeface="Arial" panose="020B0604020202020204" pitchFamily="34" charset="0"/>
              </a:rPr>
              <a:t> and </a:t>
            </a:r>
            <a:r>
              <a:rPr lang="en-US" altLang="en-US" sz="2800">
                <a:solidFill>
                  <a:srgbClr val="663300"/>
                </a:solidFill>
                <a:cs typeface="Arial" panose="020B0604020202020204" pitchFamily="34" charset="0"/>
              </a:rPr>
              <a:t>a|k</a:t>
            </a:r>
            <a:r>
              <a:rPr lang="en-US" altLang="en-US" sz="2800">
                <a:cs typeface="Arial" panose="020B0604020202020204" pitchFamily="34" charset="0"/>
              </a:rPr>
              <a:t> imply that </a:t>
            </a:r>
            <a:r>
              <a:rPr lang="en-US" altLang="en-US" sz="2800">
                <a:solidFill>
                  <a:srgbClr val="663300"/>
                </a:solidFill>
                <a:cs typeface="Arial" panose="020B0604020202020204" pitchFamily="34" charset="0"/>
              </a:rPr>
              <a:t>p|k</a:t>
            </a:r>
            <a:r>
              <a:rPr lang="en-US" altLang="en-US" sz="2800">
                <a:cs typeface="Arial" panose="020B0604020202020204" pitchFamily="34" charset="0"/>
              </a:rPr>
              <a:t> </a:t>
            </a:r>
            <a:r>
              <a:rPr lang="en-US" altLang="en-US" sz="2800" i="1">
                <a:solidFill>
                  <a:srgbClr val="009900"/>
                </a:solidFill>
                <a:cs typeface="Arial" panose="020B0604020202020204" pitchFamily="34" charset="0"/>
              </a:rPr>
              <a:t>(by transitivity).</a:t>
            </a:r>
            <a:r>
              <a:rPr lang="en-US" altLang="en-US" sz="280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Thus, </a:t>
            </a:r>
            <a:r>
              <a:rPr lang="en-US" altLang="en-US">
                <a:solidFill>
                  <a:srgbClr val="FF0066"/>
                </a:solidFill>
                <a:cs typeface="Arial" panose="020B0604020202020204" pitchFamily="34" charset="0"/>
              </a:rPr>
              <a:t>P(n) </a:t>
            </a:r>
            <a:r>
              <a:rPr lang="en-US" altLang="en-US">
                <a:cs typeface="Arial" panose="020B0604020202020204" pitchFamily="34" charset="0"/>
              </a:rPr>
              <a:t>is true by strong induction.		</a:t>
            </a:r>
            <a:r>
              <a:rPr lang="en-US" altLang="en-US"/>
              <a:t>■</a:t>
            </a:r>
            <a:endParaRPr lang="en-US" altLang="en-US" sz="2800" b="1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717AF30-DF21-844A-8863-C798150E5F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>
              <a:defRPr/>
            </a:pPr>
            <a:r>
              <a:rPr 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+mj-ea"/>
              </a:rPr>
              <a:t>Proving a Property of a Sequence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2207728-6780-494B-84B0-9293D36727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410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b="1"/>
              <a:t>Proposition:</a:t>
            </a:r>
            <a:r>
              <a:rPr lang="en-US" altLang="en-US"/>
              <a:t>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/>
              <a:t>	Suppose </a:t>
            </a:r>
            <a:r>
              <a:rPr lang="en-US" altLang="en-US">
                <a:solidFill>
                  <a:srgbClr val="009900"/>
                </a:solidFill>
              </a:rPr>
              <a:t>a</a:t>
            </a:r>
            <a:r>
              <a:rPr lang="en-US" altLang="en-US" baseline="-25000">
                <a:solidFill>
                  <a:srgbClr val="009900"/>
                </a:solidFill>
              </a:rPr>
              <a:t>0</a:t>
            </a:r>
            <a:r>
              <a:rPr lang="en-US" altLang="en-US">
                <a:solidFill>
                  <a:srgbClr val="009900"/>
                </a:solidFill>
              </a:rPr>
              <a:t>, a</a:t>
            </a:r>
            <a:r>
              <a:rPr lang="en-US" altLang="en-US" baseline="-25000">
                <a:solidFill>
                  <a:srgbClr val="009900"/>
                </a:solidFill>
              </a:rPr>
              <a:t>1</a:t>
            </a:r>
            <a:r>
              <a:rPr lang="en-US" altLang="en-US">
                <a:solidFill>
                  <a:srgbClr val="009900"/>
                </a:solidFill>
              </a:rPr>
              <a:t>, a</a:t>
            </a:r>
            <a:r>
              <a:rPr lang="en-US" altLang="en-US" baseline="-25000">
                <a:solidFill>
                  <a:srgbClr val="009900"/>
                </a:solidFill>
              </a:rPr>
              <a:t>2</a:t>
            </a:r>
            <a:r>
              <a:rPr lang="en-US" altLang="en-US">
                <a:solidFill>
                  <a:srgbClr val="009900"/>
                </a:solidFill>
              </a:rPr>
              <a:t>, …</a:t>
            </a:r>
            <a:r>
              <a:rPr lang="en-US" altLang="en-US"/>
              <a:t> is defined as follows: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/>
              <a:t>		 </a:t>
            </a:r>
            <a:r>
              <a:rPr lang="en-US" altLang="en-US">
                <a:solidFill>
                  <a:srgbClr val="009900"/>
                </a:solidFill>
              </a:rPr>
              <a:t>a</a:t>
            </a:r>
            <a:r>
              <a:rPr lang="en-US" altLang="en-US" baseline="-25000">
                <a:solidFill>
                  <a:srgbClr val="009900"/>
                </a:solidFill>
              </a:rPr>
              <a:t>0</a:t>
            </a:r>
            <a:r>
              <a:rPr lang="en-US" altLang="en-US">
                <a:solidFill>
                  <a:srgbClr val="009900"/>
                </a:solidFill>
              </a:rPr>
              <a:t>=1, a</a:t>
            </a:r>
            <a:r>
              <a:rPr lang="en-US" altLang="en-US" baseline="-25000">
                <a:solidFill>
                  <a:srgbClr val="009900"/>
                </a:solidFill>
              </a:rPr>
              <a:t>1</a:t>
            </a:r>
            <a:r>
              <a:rPr lang="en-US" altLang="en-US">
                <a:solidFill>
                  <a:srgbClr val="009900"/>
                </a:solidFill>
              </a:rPr>
              <a:t>=2, a</a:t>
            </a:r>
            <a:r>
              <a:rPr lang="en-US" altLang="en-US" baseline="-25000">
                <a:solidFill>
                  <a:srgbClr val="009900"/>
                </a:solidFill>
              </a:rPr>
              <a:t>2</a:t>
            </a:r>
            <a:r>
              <a:rPr lang="en-US" altLang="en-US">
                <a:solidFill>
                  <a:srgbClr val="009900"/>
                </a:solidFill>
              </a:rPr>
              <a:t>=3,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/>
              <a:t>		 </a:t>
            </a:r>
            <a:r>
              <a:rPr lang="en-US" altLang="en-US">
                <a:solidFill>
                  <a:srgbClr val="009900"/>
                </a:solidFill>
              </a:rPr>
              <a:t>a</a:t>
            </a:r>
            <a:r>
              <a:rPr lang="en-US" altLang="en-US" baseline="-25000">
                <a:solidFill>
                  <a:srgbClr val="009900"/>
                </a:solidFill>
              </a:rPr>
              <a:t>k </a:t>
            </a:r>
            <a:r>
              <a:rPr lang="en-US" altLang="en-US">
                <a:solidFill>
                  <a:srgbClr val="009900"/>
                </a:solidFill>
              </a:rPr>
              <a:t>= a</a:t>
            </a:r>
            <a:r>
              <a:rPr lang="en-US" altLang="en-US" baseline="-25000">
                <a:solidFill>
                  <a:srgbClr val="009900"/>
                </a:solidFill>
              </a:rPr>
              <a:t>k-1</a:t>
            </a:r>
            <a:r>
              <a:rPr lang="en-US" altLang="en-US">
                <a:solidFill>
                  <a:srgbClr val="009900"/>
                </a:solidFill>
              </a:rPr>
              <a:t>+a</a:t>
            </a:r>
            <a:r>
              <a:rPr lang="en-US" altLang="en-US" baseline="-25000">
                <a:solidFill>
                  <a:srgbClr val="009900"/>
                </a:solidFill>
              </a:rPr>
              <a:t>k-2</a:t>
            </a:r>
            <a:r>
              <a:rPr lang="en-US" altLang="en-US">
                <a:solidFill>
                  <a:srgbClr val="009900"/>
                </a:solidFill>
              </a:rPr>
              <a:t>+a</a:t>
            </a:r>
            <a:r>
              <a:rPr lang="en-US" altLang="en-US" baseline="-25000">
                <a:solidFill>
                  <a:srgbClr val="009900"/>
                </a:solidFill>
              </a:rPr>
              <a:t>k-3</a:t>
            </a:r>
            <a:r>
              <a:rPr lang="en-US" altLang="en-US" baseline="-25000"/>
              <a:t> </a:t>
            </a:r>
            <a:r>
              <a:rPr lang="en-US" altLang="en-US"/>
              <a:t>for all integers </a:t>
            </a:r>
            <a:r>
              <a:rPr lang="en-US" altLang="en-US">
                <a:solidFill>
                  <a:srgbClr val="009900"/>
                </a:solidFill>
              </a:rPr>
              <a:t>k</a:t>
            </a:r>
            <a:r>
              <a:rPr lang="en-US" altLang="en-US">
                <a:solidFill>
                  <a:srgbClr val="009900"/>
                </a:solidFill>
                <a:cs typeface="Arial" panose="020B0604020202020204" pitchFamily="34" charset="0"/>
              </a:rPr>
              <a:t>≥3</a:t>
            </a:r>
            <a:r>
              <a:rPr lang="en-US" altLang="en-US">
                <a:cs typeface="Arial" panose="020B0604020202020204" pitchFamily="34" charset="0"/>
              </a:rPr>
              <a:t>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Then </a:t>
            </a:r>
            <a:r>
              <a:rPr lang="en-US" altLang="en-US">
                <a:solidFill>
                  <a:srgbClr val="FF0066"/>
                </a:solidFill>
              </a:rPr>
              <a:t>a</a:t>
            </a:r>
            <a:r>
              <a:rPr lang="en-US" altLang="en-US" baseline="-25000">
                <a:solidFill>
                  <a:srgbClr val="FF0066"/>
                </a:solidFill>
              </a:rPr>
              <a:t>n </a:t>
            </a:r>
            <a:r>
              <a:rPr lang="en-US" altLang="en-US">
                <a:solidFill>
                  <a:srgbClr val="FF0066"/>
                </a:solidFill>
                <a:cs typeface="Arial" panose="020B0604020202020204" pitchFamily="34" charset="0"/>
              </a:rPr>
              <a:t>≤ 2</a:t>
            </a:r>
            <a:r>
              <a:rPr lang="en-US" altLang="en-US" baseline="30000">
                <a:solidFill>
                  <a:srgbClr val="FF0066"/>
                </a:solidFill>
                <a:cs typeface="Arial" panose="020B0604020202020204" pitchFamily="34" charset="0"/>
              </a:rPr>
              <a:t>n</a:t>
            </a:r>
            <a:r>
              <a:rPr lang="en-US" altLang="en-US">
                <a:cs typeface="Arial" panose="020B0604020202020204" pitchFamily="34" charset="0"/>
              </a:rPr>
              <a:t> for all integers n≥0.		       </a:t>
            </a:r>
            <a:r>
              <a:rPr lang="en-US" altLang="en-US">
                <a:solidFill>
                  <a:srgbClr val="FF0066"/>
                </a:solidFill>
                <a:cs typeface="Arial" panose="020B0604020202020204" pitchFamily="34" charset="0"/>
              </a:rPr>
              <a:t>P(n)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b="1">
                <a:cs typeface="Arial" panose="020B0604020202020204" pitchFamily="34" charset="0"/>
              </a:rPr>
              <a:t>Proof (</a:t>
            </a:r>
            <a:r>
              <a:rPr lang="en-US" altLang="en-US" i="1">
                <a:cs typeface="Arial" panose="020B0604020202020204" pitchFamily="34" charset="0"/>
              </a:rPr>
              <a:t>by strong induction</a:t>
            </a:r>
            <a:r>
              <a:rPr lang="en-US" altLang="en-US" b="1">
                <a:cs typeface="Arial" panose="020B0604020202020204" pitchFamily="34" charset="0"/>
              </a:rPr>
              <a:t>):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b="1">
                <a:cs typeface="Arial" panose="020B0604020202020204" pitchFamily="34" charset="0"/>
              </a:rPr>
              <a:t>	</a:t>
            </a:r>
            <a:r>
              <a:rPr lang="en-US" altLang="en-US">
                <a:solidFill>
                  <a:schemeClr val="accent2"/>
                </a:solidFill>
              </a:rPr>
              <a:t>1) Basis step: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	</a:t>
            </a:r>
            <a:r>
              <a:rPr lang="en-US" altLang="en-US" sz="2800"/>
              <a:t>The statement is true</a:t>
            </a:r>
            <a:r>
              <a:rPr lang="en-US" altLang="en-US" sz="2800">
                <a:solidFill>
                  <a:schemeClr val="accent2"/>
                </a:solidFill>
              </a:rPr>
              <a:t> </a:t>
            </a:r>
            <a:r>
              <a:rPr lang="en-US" altLang="en-US" sz="2800"/>
              <a:t>for </a:t>
            </a:r>
            <a:r>
              <a:rPr lang="en-US" altLang="en-US" sz="2800">
                <a:solidFill>
                  <a:schemeClr val="accent2"/>
                </a:solidFill>
              </a:rPr>
              <a:t>n=0: </a:t>
            </a:r>
            <a:r>
              <a:rPr lang="en-US" altLang="en-US" sz="2800"/>
              <a:t>a</a:t>
            </a:r>
            <a:r>
              <a:rPr lang="en-US" altLang="en-US" sz="2800" baseline="-25000"/>
              <a:t>0</a:t>
            </a:r>
            <a:r>
              <a:rPr lang="en-US" altLang="en-US" sz="2800"/>
              <a:t>=1</a:t>
            </a:r>
            <a:r>
              <a:rPr lang="en-US" altLang="en-US" sz="2800" baseline="-25000"/>
              <a:t> </a:t>
            </a:r>
            <a:r>
              <a:rPr lang="en-US" altLang="en-US" sz="2800">
                <a:cs typeface="Arial" panose="020B0604020202020204" pitchFamily="34" charset="0"/>
              </a:rPr>
              <a:t>≤1=2</a:t>
            </a:r>
            <a:r>
              <a:rPr lang="en-US" altLang="en-US" sz="2800" baseline="30000">
                <a:cs typeface="Arial" panose="020B0604020202020204" pitchFamily="34" charset="0"/>
              </a:rPr>
              <a:t>0 		</a:t>
            </a:r>
            <a:r>
              <a:rPr lang="en-US" altLang="en-US" sz="2800">
                <a:solidFill>
                  <a:srgbClr val="FF0066"/>
                </a:solidFill>
              </a:rPr>
              <a:t>P(0)</a:t>
            </a:r>
            <a:endParaRPr lang="en-US" altLang="en-US" sz="280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					    </a:t>
            </a:r>
            <a:r>
              <a:rPr lang="en-US" altLang="en-US" sz="2800"/>
              <a:t>for </a:t>
            </a:r>
            <a:r>
              <a:rPr lang="en-US" altLang="en-US" sz="2800">
                <a:solidFill>
                  <a:schemeClr val="accent2"/>
                </a:solidFill>
              </a:rPr>
              <a:t>n=1: </a:t>
            </a:r>
            <a:r>
              <a:rPr lang="en-US" altLang="en-US" sz="2800"/>
              <a:t>a</a:t>
            </a:r>
            <a:r>
              <a:rPr lang="en-US" altLang="en-US" sz="2800" baseline="-25000"/>
              <a:t>1</a:t>
            </a:r>
            <a:r>
              <a:rPr lang="en-US" altLang="en-US" sz="2800"/>
              <a:t>=2</a:t>
            </a:r>
            <a:r>
              <a:rPr lang="en-US" altLang="en-US" sz="2800" baseline="-25000"/>
              <a:t> </a:t>
            </a:r>
            <a:r>
              <a:rPr lang="en-US" altLang="en-US" sz="2800">
                <a:cs typeface="Arial" panose="020B0604020202020204" pitchFamily="34" charset="0"/>
              </a:rPr>
              <a:t>≤2=2</a:t>
            </a:r>
            <a:r>
              <a:rPr lang="en-US" altLang="en-US" sz="2800" baseline="30000">
                <a:cs typeface="Arial" panose="020B0604020202020204" pitchFamily="34" charset="0"/>
              </a:rPr>
              <a:t>1 		</a:t>
            </a:r>
            <a:r>
              <a:rPr lang="en-US" altLang="en-US" sz="2800">
                <a:solidFill>
                  <a:srgbClr val="FF0066"/>
                </a:solidFill>
              </a:rPr>
              <a:t>P(1)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rgbClr val="FF0066"/>
                </a:solidFill>
              </a:rPr>
              <a:t>					    </a:t>
            </a:r>
            <a:r>
              <a:rPr lang="en-US" altLang="en-US" sz="2800"/>
              <a:t>for </a:t>
            </a:r>
            <a:r>
              <a:rPr lang="en-US" altLang="en-US" sz="2800">
                <a:solidFill>
                  <a:schemeClr val="accent2"/>
                </a:solidFill>
              </a:rPr>
              <a:t>n=2: </a:t>
            </a:r>
            <a:r>
              <a:rPr lang="en-US" altLang="en-US" sz="2800"/>
              <a:t>a</a:t>
            </a:r>
            <a:r>
              <a:rPr lang="en-US" altLang="en-US" sz="2800" baseline="-25000"/>
              <a:t>2</a:t>
            </a:r>
            <a:r>
              <a:rPr lang="en-US" altLang="en-US" sz="2800"/>
              <a:t>=3</a:t>
            </a:r>
            <a:r>
              <a:rPr lang="en-US" altLang="en-US" sz="2800" baseline="-25000"/>
              <a:t> </a:t>
            </a:r>
            <a:r>
              <a:rPr lang="en-US" altLang="en-US" sz="2800">
                <a:cs typeface="Arial" panose="020B0604020202020204" pitchFamily="34" charset="0"/>
              </a:rPr>
              <a:t>≤4=2</a:t>
            </a:r>
            <a:r>
              <a:rPr lang="en-US" altLang="en-US" sz="2800" baseline="30000">
                <a:cs typeface="Arial" panose="020B0604020202020204" pitchFamily="34" charset="0"/>
              </a:rPr>
              <a:t>2 		</a:t>
            </a:r>
            <a:r>
              <a:rPr lang="en-US" altLang="en-US" sz="2800">
                <a:solidFill>
                  <a:srgbClr val="FF0066"/>
                </a:solidFill>
              </a:rPr>
              <a:t>P(2)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070BBA2-CA9E-6B42-9640-F6D6BD4196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>
              <a:defRPr/>
            </a:pPr>
            <a:r>
              <a:rPr 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+mj-ea"/>
              </a:rPr>
              <a:t>Proving a Property of a Sequence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14DE39B-7CCB-AF45-8158-7FEA905938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609600" indent="-609600">
              <a:buFont typeface="Wingdings" pitchFamily="2" charset="2"/>
              <a:buChar char="Ø"/>
            </a:pPr>
            <a:r>
              <a:rPr lang="en-US" altLang="en-US" sz="2800" b="1">
                <a:cs typeface="Arial" panose="020B0604020202020204" pitchFamily="34" charset="0"/>
              </a:rPr>
              <a:t>Proof (</a:t>
            </a:r>
            <a:r>
              <a:rPr lang="en-US" altLang="en-US" sz="2800" i="1">
                <a:cs typeface="Arial" panose="020B0604020202020204" pitchFamily="34" charset="0"/>
              </a:rPr>
              <a:t>cont.</a:t>
            </a:r>
            <a:r>
              <a:rPr lang="en-US" altLang="en-US" sz="2800" b="1">
                <a:cs typeface="Arial" panose="020B0604020202020204" pitchFamily="34" charset="0"/>
              </a:rPr>
              <a:t>): </a:t>
            </a:r>
          </a:p>
          <a:p>
            <a:pPr marL="609600" indent="-609600">
              <a:buFontTx/>
              <a:buNone/>
            </a:pPr>
            <a:r>
              <a:rPr lang="en-US" altLang="en-US" sz="2800" b="1">
                <a:cs typeface="Arial" panose="020B0604020202020204" pitchFamily="34" charset="0"/>
              </a:rPr>
              <a:t>  </a:t>
            </a:r>
            <a:r>
              <a:rPr lang="en-US" altLang="en-US" sz="2800">
                <a:solidFill>
                  <a:schemeClr val="accent2"/>
                </a:solidFill>
              </a:rPr>
              <a:t>2) Inductive step:  </a:t>
            </a:r>
            <a:r>
              <a:rPr lang="en-US" altLang="en-US" sz="2800"/>
              <a:t>For any </a:t>
            </a:r>
            <a:r>
              <a:rPr lang="en-US" altLang="en-US" sz="2800" i="1"/>
              <a:t>k&gt;2</a:t>
            </a:r>
            <a:r>
              <a:rPr lang="en-US" altLang="en-US" sz="2800">
                <a:solidFill>
                  <a:schemeClr val="accent2"/>
                </a:solidFill>
              </a:rPr>
              <a:t>,</a:t>
            </a:r>
          </a:p>
          <a:p>
            <a:pPr marL="609600" indent="-609600">
              <a:buFontTx/>
              <a:buNone/>
            </a:pPr>
            <a:r>
              <a:rPr lang="en-US" altLang="en-US" sz="2800">
                <a:solidFill>
                  <a:schemeClr val="accent2"/>
                </a:solidFill>
              </a:rPr>
              <a:t>	</a:t>
            </a:r>
            <a:r>
              <a:rPr lang="en-US" altLang="en-US" sz="2800"/>
              <a:t>Assume </a:t>
            </a:r>
            <a:r>
              <a:rPr lang="en-US" altLang="en-US" sz="2800">
                <a:solidFill>
                  <a:srgbClr val="FF0066"/>
                </a:solidFill>
                <a:cs typeface="Arial" panose="020B0604020202020204" pitchFamily="34" charset="0"/>
              </a:rPr>
              <a:t>P(i)</a:t>
            </a:r>
            <a:r>
              <a:rPr lang="en-US" altLang="en-US" sz="2800"/>
              <a:t> is true for all i with 0</a:t>
            </a:r>
            <a:r>
              <a:rPr lang="en-US" altLang="en-US" sz="2800">
                <a:cs typeface="Arial" panose="020B0604020202020204" pitchFamily="34" charset="0"/>
              </a:rPr>
              <a:t>≤i&lt;k:</a:t>
            </a:r>
          </a:p>
          <a:p>
            <a:pPr marL="609600" indent="-609600"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		 </a:t>
            </a:r>
            <a:r>
              <a:rPr lang="en-US" altLang="en-US" sz="2800"/>
              <a:t>a</a:t>
            </a:r>
            <a:r>
              <a:rPr lang="en-US" altLang="en-US" sz="2800" baseline="-25000"/>
              <a:t>i</a:t>
            </a:r>
            <a:r>
              <a:rPr lang="en-US" altLang="en-US" sz="2800"/>
              <a:t> </a:t>
            </a:r>
            <a:r>
              <a:rPr lang="en-US" altLang="en-US" sz="2800">
                <a:cs typeface="Arial" panose="020B0604020202020204" pitchFamily="34" charset="0"/>
              </a:rPr>
              <a:t>≤ 2</a:t>
            </a:r>
            <a:r>
              <a:rPr lang="en-US" altLang="en-US" sz="2800" baseline="30000">
                <a:cs typeface="Arial" panose="020B0604020202020204" pitchFamily="34" charset="0"/>
              </a:rPr>
              <a:t>i   </a:t>
            </a:r>
            <a:r>
              <a:rPr lang="en-US" altLang="en-US" sz="2800">
                <a:cs typeface="Arial" panose="020B0604020202020204" pitchFamily="34" charset="0"/>
              </a:rPr>
              <a:t>for all</a:t>
            </a:r>
            <a:r>
              <a:rPr lang="en-US" altLang="en-US" sz="2400">
                <a:cs typeface="Arial" panose="020B0604020202020204" pitchFamily="34" charset="0"/>
              </a:rPr>
              <a:t> </a:t>
            </a:r>
            <a:r>
              <a:rPr lang="en-US" altLang="en-US" sz="2800"/>
              <a:t>0</a:t>
            </a:r>
            <a:r>
              <a:rPr lang="en-US" altLang="en-US" sz="2800">
                <a:cs typeface="Arial" panose="020B0604020202020204" pitchFamily="34" charset="0"/>
              </a:rPr>
              <a:t>≤i&lt;k .				</a:t>
            </a:r>
            <a:r>
              <a:rPr lang="en-US" altLang="en-US" sz="2800" b="1">
                <a:cs typeface="Arial" panose="020B0604020202020204" pitchFamily="34" charset="0"/>
              </a:rPr>
              <a:t>(1)</a:t>
            </a:r>
          </a:p>
          <a:p>
            <a:pPr marL="609600" indent="-609600"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Show that </a:t>
            </a:r>
            <a:r>
              <a:rPr lang="en-US" altLang="en-US" sz="2800">
                <a:solidFill>
                  <a:srgbClr val="FF0066"/>
                </a:solidFill>
              </a:rPr>
              <a:t>P(k)</a:t>
            </a:r>
            <a:r>
              <a:rPr lang="en-US" altLang="en-US" sz="2800">
                <a:cs typeface="Arial" panose="020B0604020202020204" pitchFamily="34" charset="0"/>
              </a:rPr>
              <a:t> is true</a:t>
            </a:r>
            <a:r>
              <a:rPr lang="en-US" altLang="en-US" sz="2800"/>
              <a:t>:    a</a:t>
            </a:r>
            <a:r>
              <a:rPr lang="en-US" altLang="en-US" sz="2800" baseline="-25000"/>
              <a:t>k</a:t>
            </a:r>
            <a:r>
              <a:rPr lang="en-US" altLang="en-US" sz="2800"/>
              <a:t> </a:t>
            </a:r>
            <a:r>
              <a:rPr lang="en-US" altLang="en-US" sz="2800">
                <a:cs typeface="Arial" panose="020B0604020202020204" pitchFamily="34" charset="0"/>
              </a:rPr>
              <a:t>≤ 2</a:t>
            </a:r>
            <a:r>
              <a:rPr lang="en-US" altLang="en-US" sz="2800" baseline="30000">
                <a:cs typeface="Arial" panose="020B0604020202020204" pitchFamily="34" charset="0"/>
              </a:rPr>
              <a:t>k</a:t>
            </a:r>
            <a:r>
              <a:rPr lang="en-US" altLang="en-US" sz="2400" baseline="30000">
                <a:cs typeface="Arial" panose="020B0604020202020204" pitchFamily="34" charset="0"/>
              </a:rPr>
              <a:t> </a:t>
            </a:r>
            <a:r>
              <a:rPr lang="en-US" altLang="en-US" sz="2800"/>
              <a:t>	       		</a:t>
            </a:r>
            <a:r>
              <a:rPr lang="en-US" altLang="en-US" sz="2800" b="1"/>
              <a:t>(2)</a:t>
            </a:r>
            <a:r>
              <a:rPr lang="en-US" altLang="en-US" sz="2800"/>
              <a:t>   a</a:t>
            </a:r>
            <a:r>
              <a:rPr lang="en-US" altLang="en-US" sz="2800" baseline="-25000"/>
              <a:t>k</a:t>
            </a:r>
            <a:r>
              <a:rPr lang="en-US" altLang="en-US" sz="2800"/>
              <a:t>= a</a:t>
            </a:r>
            <a:r>
              <a:rPr lang="en-US" altLang="en-US" sz="2800" baseline="-25000"/>
              <a:t>k-1</a:t>
            </a:r>
            <a:r>
              <a:rPr lang="en-US" altLang="en-US" sz="2800"/>
              <a:t>+a</a:t>
            </a:r>
            <a:r>
              <a:rPr lang="en-US" altLang="en-US" sz="2800" baseline="-25000"/>
              <a:t>k-2</a:t>
            </a:r>
            <a:r>
              <a:rPr lang="en-US" altLang="en-US" sz="2800"/>
              <a:t>+a</a:t>
            </a:r>
            <a:r>
              <a:rPr lang="en-US" altLang="en-US" sz="2800" baseline="-25000"/>
              <a:t>k-3 </a:t>
            </a:r>
            <a:endParaRPr lang="en-US" altLang="en-US" sz="2800"/>
          </a:p>
          <a:p>
            <a:pPr marL="609600" indent="-609600">
              <a:buFontTx/>
              <a:buNone/>
            </a:pPr>
            <a:r>
              <a:rPr lang="en-US" altLang="en-US" sz="2800"/>
              <a:t>		  </a:t>
            </a:r>
            <a:r>
              <a:rPr lang="en-US" altLang="en-US" sz="2800">
                <a:cs typeface="Arial" panose="020B0604020202020204" pitchFamily="34" charset="0"/>
              </a:rPr>
              <a:t>≤ 2</a:t>
            </a:r>
            <a:r>
              <a:rPr lang="en-US" altLang="en-US" sz="2800" baseline="30000">
                <a:cs typeface="Arial" panose="020B0604020202020204" pitchFamily="34" charset="0"/>
              </a:rPr>
              <a:t>k-1</a:t>
            </a:r>
            <a:r>
              <a:rPr lang="en-US" altLang="en-US" sz="2800">
                <a:cs typeface="Arial" panose="020B0604020202020204" pitchFamily="34" charset="0"/>
              </a:rPr>
              <a:t>+2</a:t>
            </a:r>
            <a:r>
              <a:rPr lang="en-US" altLang="en-US" sz="2800" baseline="30000">
                <a:cs typeface="Arial" panose="020B0604020202020204" pitchFamily="34" charset="0"/>
              </a:rPr>
              <a:t>k-2</a:t>
            </a:r>
            <a:r>
              <a:rPr lang="en-US" altLang="en-US" sz="2800">
                <a:cs typeface="Arial" panose="020B0604020202020204" pitchFamily="34" charset="0"/>
              </a:rPr>
              <a:t>+2</a:t>
            </a:r>
            <a:r>
              <a:rPr lang="en-US" altLang="en-US" sz="2800" baseline="30000">
                <a:cs typeface="Arial" panose="020B0604020202020204" pitchFamily="34" charset="0"/>
              </a:rPr>
              <a:t>k-3		</a:t>
            </a:r>
            <a:r>
              <a:rPr lang="en-US" altLang="en-US" sz="2000" i="1">
                <a:solidFill>
                  <a:srgbClr val="009900"/>
                </a:solidFill>
                <a:cs typeface="Arial" panose="020B0604020202020204" pitchFamily="34" charset="0"/>
              </a:rPr>
              <a:t>(based on (1))</a:t>
            </a:r>
            <a:r>
              <a:rPr lang="en-US" altLang="en-US" sz="2800"/>
              <a:t> </a:t>
            </a:r>
          </a:p>
          <a:p>
            <a:pPr marL="609600" indent="-609600">
              <a:buFontTx/>
              <a:buNone/>
            </a:pPr>
            <a:r>
              <a:rPr lang="en-US" altLang="en-US" sz="2800"/>
              <a:t>		  </a:t>
            </a:r>
            <a:r>
              <a:rPr lang="en-US" altLang="en-US" sz="2800">
                <a:cs typeface="Arial" panose="020B0604020202020204" pitchFamily="34" charset="0"/>
              </a:rPr>
              <a:t>≤ 2</a:t>
            </a:r>
            <a:r>
              <a:rPr lang="en-US" altLang="en-US" sz="2800" baseline="30000">
                <a:cs typeface="Arial" panose="020B0604020202020204" pitchFamily="34" charset="0"/>
              </a:rPr>
              <a:t>0</a:t>
            </a:r>
            <a:r>
              <a:rPr lang="en-US" altLang="en-US" sz="2800">
                <a:cs typeface="Arial" panose="020B0604020202020204" pitchFamily="34" charset="0"/>
              </a:rPr>
              <a:t>+2</a:t>
            </a:r>
            <a:r>
              <a:rPr lang="en-US" altLang="en-US" sz="2800" baseline="30000">
                <a:cs typeface="Arial" panose="020B0604020202020204" pitchFamily="34" charset="0"/>
              </a:rPr>
              <a:t>1</a:t>
            </a:r>
            <a:r>
              <a:rPr lang="en-US" altLang="en-US" sz="2800">
                <a:cs typeface="Arial" panose="020B0604020202020204" pitchFamily="34" charset="0"/>
              </a:rPr>
              <a:t>+…+2</a:t>
            </a:r>
            <a:r>
              <a:rPr lang="en-US" altLang="en-US" sz="2800" baseline="30000">
                <a:cs typeface="Arial" panose="020B0604020202020204" pitchFamily="34" charset="0"/>
              </a:rPr>
              <a:t>k-3</a:t>
            </a:r>
            <a:r>
              <a:rPr lang="en-US" altLang="en-US" sz="2800">
                <a:cs typeface="Arial" panose="020B0604020202020204" pitchFamily="34" charset="0"/>
              </a:rPr>
              <a:t>+2</a:t>
            </a:r>
            <a:r>
              <a:rPr lang="en-US" altLang="en-US" sz="2800" baseline="30000">
                <a:cs typeface="Arial" panose="020B0604020202020204" pitchFamily="34" charset="0"/>
              </a:rPr>
              <a:t>k-2</a:t>
            </a:r>
            <a:r>
              <a:rPr lang="en-US" altLang="en-US" sz="2800">
                <a:cs typeface="Arial" panose="020B0604020202020204" pitchFamily="34" charset="0"/>
              </a:rPr>
              <a:t>+2</a:t>
            </a:r>
            <a:r>
              <a:rPr lang="en-US" altLang="en-US" sz="2800" baseline="30000">
                <a:cs typeface="Arial" panose="020B0604020202020204" pitchFamily="34" charset="0"/>
              </a:rPr>
              <a:t>k-1</a:t>
            </a:r>
          </a:p>
          <a:p>
            <a:pPr marL="609600" indent="-609600">
              <a:buFontTx/>
              <a:buNone/>
            </a:pPr>
            <a:r>
              <a:rPr lang="en-US" altLang="en-US" sz="2800" baseline="30000">
                <a:cs typeface="Arial" panose="020B0604020202020204" pitchFamily="34" charset="0"/>
              </a:rPr>
              <a:t>		</a:t>
            </a:r>
            <a:r>
              <a:rPr lang="en-US" altLang="en-US" sz="2800">
                <a:cs typeface="Arial" panose="020B0604020202020204" pitchFamily="34" charset="0"/>
              </a:rPr>
              <a:t>  = 2</a:t>
            </a:r>
            <a:r>
              <a:rPr lang="en-US" altLang="en-US" sz="2800" baseline="30000">
                <a:cs typeface="Arial" panose="020B0604020202020204" pitchFamily="34" charset="0"/>
              </a:rPr>
              <a:t>k</a:t>
            </a:r>
            <a:r>
              <a:rPr lang="en-US" altLang="en-US" sz="2800">
                <a:cs typeface="Arial" panose="020B0604020202020204" pitchFamily="34" charset="0"/>
              </a:rPr>
              <a:t>-1		</a:t>
            </a:r>
            <a:r>
              <a:rPr lang="en-US" altLang="en-US" sz="2000" i="1">
                <a:solidFill>
                  <a:srgbClr val="009900"/>
                </a:solidFill>
                <a:cs typeface="Arial" panose="020B0604020202020204" pitchFamily="34" charset="0"/>
              </a:rPr>
              <a:t>(as a sum of geometric sequence)</a:t>
            </a:r>
          </a:p>
          <a:p>
            <a:pPr marL="609600" indent="-609600">
              <a:buFontTx/>
              <a:buNone/>
            </a:pPr>
            <a:r>
              <a:rPr lang="en-US" altLang="en-US" sz="2000" i="1">
                <a:solidFill>
                  <a:srgbClr val="009900"/>
                </a:solidFill>
                <a:cs typeface="Arial" panose="020B0604020202020204" pitchFamily="34" charset="0"/>
              </a:rPr>
              <a:t>		   </a:t>
            </a:r>
            <a:r>
              <a:rPr lang="en-US" altLang="en-US" sz="2800">
                <a:cs typeface="Arial" panose="020B0604020202020204" pitchFamily="34" charset="0"/>
              </a:rPr>
              <a:t>≤ 2</a:t>
            </a:r>
            <a:r>
              <a:rPr lang="en-US" altLang="en-US" sz="2800" baseline="30000">
                <a:cs typeface="Arial" panose="020B0604020202020204" pitchFamily="34" charset="0"/>
              </a:rPr>
              <a:t>k</a:t>
            </a:r>
          </a:p>
          <a:p>
            <a:pPr marL="609600" indent="-609600"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Thus, </a:t>
            </a:r>
            <a:r>
              <a:rPr lang="en-US" altLang="en-US">
                <a:solidFill>
                  <a:srgbClr val="FF0066"/>
                </a:solidFill>
                <a:cs typeface="Arial" panose="020B0604020202020204" pitchFamily="34" charset="0"/>
              </a:rPr>
              <a:t>P(n) </a:t>
            </a:r>
            <a:r>
              <a:rPr lang="en-US" altLang="en-US">
                <a:cs typeface="Arial" panose="020B0604020202020204" pitchFamily="34" charset="0"/>
              </a:rPr>
              <a:t>is true by strong induction.		</a:t>
            </a:r>
            <a:r>
              <a:rPr lang="en-US" altLang="en-US"/>
              <a:t>■</a:t>
            </a:r>
            <a:endParaRPr lang="en-US" altLang="en-US" sz="2800" b="1"/>
          </a:p>
          <a:p>
            <a:pPr marL="609600" indent="-609600">
              <a:buFontTx/>
              <a:buNone/>
            </a:pPr>
            <a:endParaRPr lang="en-US" altLang="en-US" sz="2800">
              <a:cs typeface="Arial" panose="020B0604020202020204" pitchFamily="34" charset="0"/>
            </a:endParaRPr>
          </a:p>
          <a:p>
            <a:pPr marL="609600" indent="-609600">
              <a:buFontTx/>
              <a:buNone/>
            </a:pPr>
            <a:endParaRPr lang="en-US" altLang="en-US" sz="2000" i="1">
              <a:solidFill>
                <a:srgbClr val="0099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719</Words>
  <Application>Microsoft Macintosh PowerPoint</Application>
  <PresentationFormat>On-screen Show (4:3)</PresentationFormat>
  <Paragraphs>57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ＭＳ Ｐゴシック</vt:lpstr>
      <vt:lpstr>Comic Sans MS</vt:lpstr>
      <vt:lpstr>Symbol</vt:lpstr>
      <vt:lpstr>Wingdings</vt:lpstr>
      <vt:lpstr>Default Design</vt:lpstr>
      <vt:lpstr>Principle of  Strong Mathematical Induction</vt:lpstr>
      <vt:lpstr>Example: Divisibility by a Prime</vt:lpstr>
      <vt:lpstr>Example: Divisibility by a Prime</vt:lpstr>
      <vt:lpstr>Proving a Property of a Sequence</vt:lpstr>
      <vt:lpstr>Proving a Property of a Sequence</vt:lpstr>
    </vt:vector>
  </TitlesOfParts>
  <Company>Ohio University Math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Mathematical Induction</dc:title>
  <dc:creator>vardges</dc:creator>
  <cp:lastModifiedBy>Melkonian, Vardges</cp:lastModifiedBy>
  <cp:revision>48</cp:revision>
  <dcterms:created xsi:type="dcterms:W3CDTF">2002-10-02T15:36:05Z</dcterms:created>
  <dcterms:modified xsi:type="dcterms:W3CDTF">2021-01-14T04:00:45Z</dcterms:modified>
</cp:coreProperties>
</file>