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14"/>
  </p:handoutMasterIdLst>
  <p:sldIdLst>
    <p:sldId id="359" r:id="rId2"/>
    <p:sldId id="398" r:id="rId3"/>
    <p:sldId id="397" r:id="rId4"/>
    <p:sldId id="399" r:id="rId5"/>
    <p:sldId id="357" r:id="rId6"/>
    <p:sldId id="358" r:id="rId7"/>
    <p:sldId id="366" r:id="rId8"/>
    <p:sldId id="367" r:id="rId9"/>
    <p:sldId id="378" r:id="rId10"/>
    <p:sldId id="337" r:id="rId11"/>
    <p:sldId id="386" r:id="rId12"/>
    <p:sldId id="387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5"/>
  </p:normalViewPr>
  <p:slideViewPr>
    <p:cSldViewPr>
      <p:cViewPr varScale="1">
        <p:scale>
          <a:sx n="99" d="100"/>
          <a:sy n="99" d="100"/>
        </p:scale>
        <p:origin x="1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905F35D-A09A-DB4F-8B8C-6D79BDEEEA4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Math 308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4298C17-31D9-244F-AEB3-C1B90199C4D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Sept. 7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9B878C96-455D-8640-8750-0C0B5EF19FF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A4B913C5-3117-DD4D-A25A-65C7D09E00B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F968A3C-90CD-7B47-822D-7E7B3CFC6C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CFDEB0-396F-6B4A-9C26-ADD31FE1DC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42E440-E0BE-8541-8BCB-2CF08B891C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3BF713-B9E3-0346-A2B6-321C536D6C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50F85-E46D-6B46-A218-AE436DD782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49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CB3E82-0664-BC4A-A05F-9022FFE896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30EE70-E214-3241-99BE-C6503D75AA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653739-2279-8343-955F-4FDC1CF4EF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B9BFE-EDDD-C844-94B6-EA481380D7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12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B3D235-E568-AE4F-AE1B-DD4094211F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680589-6E46-B347-87F4-1FE3AA9B93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B4F4A7-9325-534D-9CED-9F3F36ADAD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21716F-9B1B-FE4D-B7E1-1FCF298641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19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6FCB47-7713-1E41-9395-96246B02CE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CB04DF-9EC4-924D-8228-B1C8B45974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2A7ED1-1082-3642-BD62-04E88A0C9D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1058E-1547-9346-B2AE-CC5FA1146B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3398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2C6DC5-9FD6-F944-BEC4-FC39D969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B22A06-BA17-E54C-8691-09623F88F5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430A7C-3E28-A943-B49E-1926122B94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8F9E4-80C3-3149-8818-54829E6464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64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18B51F-841B-A348-863D-3679DE4A5F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FAEB69-D083-694C-8CD2-68D9B6C841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D1D487-6253-9C4A-9199-9399C59118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37DAC-3779-204F-80BB-645C0DADF0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677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A993E26-CFE8-404C-9873-E827D8D735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8E3E8F0-407B-2243-A267-7B40BA8530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3AF1A37-023C-E742-9368-0B1BD4045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926B32-C0B1-5A40-81B2-877FB15F9F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90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72EAE1-D807-5A4E-A3F2-0DB9E94A1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9CD993-E4AF-EA4E-B47E-BF42C8EB6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7A7FF9A-2EE2-394C-8FC7-29040D8846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C2FA7-A91C-A14D-87E9-CF1E2DA92C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73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E1466BE-BFE6-4041-8D5C-469A9D14BA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177158B-64DA-E54C-92CA-98C52B3639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C5EA69-FBE3-D645-B6AA-F7BB9053FD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93E41-05BC-5247-A815-3F3D408D96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6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75991D-C8AB-9A49-96C6-8D10026FDD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2CF036-4E4B-8E4D-B597-A7CBECB3F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7E6E5C-1166-D245-BFA9-357CFB150A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07688-C9D4-B34F-8300-2FE704D4B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21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77CA66-D4AF-8C45-ACC7-EF83F873F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3254BD-F837-0545-8698-07ADE5C01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0030D9-03F6-EA45-B505-E7F2D1D50F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610DF2-BB74-3941-8CDA-4280514C0F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385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31253A7-83A3-DA4D-A89F-85A118C6C8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8AD00B-2B64-124D-B4AA-EC486D0FB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8509F98-2BE7-9041-B5AD-703C05F6C4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93AFBB-604B-9440-AD47-22ACC233E3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D28E737-3C75-2E47-9442-479BA9D7AB7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6727BDA-475E-614A-A8B3-324B3DC091C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8D7F97A-537F-E949-AC1A-3B65BFB83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Math 3050</a:t>
            </a:r>
            <a:br>
              <a:rPr lang="en-US" altLang="en-US" sz="54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</a:br>
            <a:r>
              <a:rPr lang="en-US" altLang="en-US" sz="54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Discrete Mathematics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B4146C0-2779-9542-B2AF-DA7B2DDAB1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Discrete Mathematics deals with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“Separated” or discrete sets of objects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		(rather than continuous sets)</a:t>
            </a: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Processes with a sequence of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				 individual steps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   (rather than continuously changing processes)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F4C64BA1-8653-9147-9694-FC5E4913C2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>
                <a:ea typeface="+mj-ea"/>
                <a:cs typeface="+mj-cs"/>
              </a:rPr>
              <a:t>Examples of Graph Models</a:t>
            </a:r>
            <a:r>
              <a:rPr lang="en-US" sz="2800">
                <a:ea typeface="+mj-ea"/>
                <a:cs typeface="+mj-cs"/>
              </a:rPr>
              <a:t>:</a:t>
            </a:r>
            <a:r>
              <a:rPr lang="en-US" sz="4800">
                <a:ea typeface="+mj-ea"/>
                <a:cs typeface="+mj-cs"/>
              </a:rPr>
              <a:t> </a:t>
            </a:r>
            <a:br>
              <a:rPr lang="en-US" sz="4800">
                <a:ea typeface="+mj-ea"/>
                <a:cs typeface="+mj-cs"/>
              </a:rPr>
            </a:br>
            <a:r>
              <a:rPr lang="en-US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  <a:t>Shortest Path Problem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FAC5473-3BD1-1A43-AA1E-BD7FFBD2F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>
                <a:ea typeface="ＭＳ Ｐゴシック" panose="020B0600070205080204" pitchFamily="34" charset="-128"/>
              </a:rPr>
              <a:t>In a directed network, we have distances on arcs 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			    source node </a:t>
            </a: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s</a:t>
            </a:r>
            <a:r>
              <a:rPr lang="en-US" altLang="en-US" sz="2800">
                <a:ea typeface="ＭＳ Ｐゴシック" panose="020B0600070205080204" pitchFamily="34" charset="-128"/>
              </a:rPr>
              <a:t> and sink node </a:t>
            </a:r>
            <a:r>
              <a:rPr lang="en-US" altLang="en-US" sz="28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t</a:t>
            </a:r>
            <a:r>
              <a:rPr lang="en-US" altLang="en-US" sz="2800" i="1">
                <a:ea typeface="ＭＳ Ｐゴシック" panose="020B0600070205080204" pitchFamily="34" charset="-128"/>
              </a:rPr>
              <a:t> .</a:t>
            </a: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en-US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en-US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en-US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en-US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en-US" sz="2800">
              <a:solidFill>
                <a:srgbClr val="FF0000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>
                <a:solidFill>
                  <a:srgbClr val="FF0000"/>
                </a:solidFill>
                <a:ea typeface="ＭＳ Ｐゴシック" panose="020B0600070205080204" pitchFamily="34" charset="-128"/>
              </a:rPr>
              <a:t>Goal:</a:t>
            </a:r>
            <a:r>
              <a:rPr lang="en-US" altLang="en-US" sz="2800">
                <a:ea typeface="ＭＳ Ｐゴシック" panose="020B0600070205080204" pitchFamily="34" charset="-128"/>
              </a:rPr>
              <a:t> Find a shortest path from the source to the sink.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ea typeface="ＭＳ Ｐゴシック" panose="020B0600070205080204" pitchFamily="34" charset="-128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82CD6F9E-1853-B149-8CA3-EDD03C155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343400"/>
            <a:ext cx="22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en-US"/>
          </a:p>
        </p:txBody>
      </p:sp>
      <p:sp>
        <p:nvSpPr>
          <p:cNvPr id="23557" name="Oval 5">
            <a:extLst>
              <a:ext uri="{FF2B5EF4-FFF2-40B4-BE49-F238E27FC236}">
                <a16:creationId xmlns:a16="http://schemas.microsoft.com/office/drawing/2014/main" id="{C2C7C17E-7C1B-064B-A371-E12B76720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86200"/>
            <a:ext cx="457200" cy="457200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i="1">
                <a:solidFill>
                  <a:schemeClr val="accent2"/>
                </a:solidFill>
              </a:rPr>
              <a:t>s</a:t>
            </a:r>
          </a:p>
        </p:txBody>
      </p:sp>
      <p:sp>
        <p:nvSpPr>
          <p:cNvPr id="23558" name="Oval 6">
            <a:extLst>
              <a:ext uri="{FF2B5EF4-FFF2-40B4-BE49-F238E27FC236}">
                <a16:creationId xmlns:a16="http://schemas.microsoft.com/office/drawing/2014/main" id="{8A36A554-3817-CB48-94CB-2AAC28F32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b</a:t>
            </a:r>
          </a:p>
        </p:txBody>
      </p:sp>
      <p:sp>
        <p:nvSpPr>
          <p:cNvPr id="23559" name="Oval 7">
            <a:extLst>
              <a:ext uri="{FF2B5EF4-FFF2-40B4-BE49-F238E27FC236}">
                <a16:creationId xmlns:a16="http://schemas.microsoft.com/office/drawing/2014/main" id="{A3DFAF3B-D3B1-1447-A9DD-92824D668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8956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a</a:t>
            </a:r>
          </a:p>
        </p:txBody>
      </p:sp>
      <p:sp>
        <p:nvSpPr>
          <p:cNvPr id="23560" name="Oval 8">
            <a:extLst>
              <a:ext uri="{FF2B5EF4-FFF2-40B4-BE49-F238E27FC236}">
                <a16:creationId xmlns:a16="http://schemas.microsoft.com/office/drawing/2014/main" id="{A9219601-C7AC-E94C-B64E-B88618852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8956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d</a:t>
            </a:r>
          </a:p>
        </p:txBody>
      </p:sp>
      <p:sp>
        <p:nvSpPr>
          <p:cNvPr id="23561" name="Oval 9">
            <a:extLst>
              <a:ext uri="{FF2B5EF4-FFF2-40B4-BE49-F238E27FC236}">
                <a16:creationId xmlns:a16="http://schemas.microsoft.com/office/drawing/2014/main" id="{27A0E0DA-CEB5-1946-8C32-BDAD140F4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876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e</a:t>
            </a:r>
          </a:p>
        </p:txBody>
      </p:sp>
      <p:sp>
        <p:nvSpPr>
          <p:cNvPr id="23562" name="Oval 10">
            <a:extLst>
              <a:ext uri="{FF2B5EF4-FFF2-40B4-BE49-F238E27FC236}">
                <a16:creationId xmlns:a16="http://schemas.microsoft.com/office/drawing/2014/main" id="{FBE2C6EC-85BD-6D4C-B18D-2EEA4AC92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886200"/>
            <a:ext cx="457200" cy="457200"/>
          </a:xfrm>
          <a:prstGeom prst="ellipse">
            <a:avLst/>
          </a:prstGeom>
          <a:solidFill>
            <a:schemeClr val="bg1"/>
          </a:solidFill>
          <a:ln w="317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i="1">
                <a:solidFill>
                  <a:schemeClr val="accent2"/>
                </a:solidFill>
              </a:rPr>
              <a:t>t</a:t>
            </a:r>
          </a:p>
        </p:txBody>
      </p:sp>
      <p:sp>
        <p:nvSpPr>
          <p:cNvPr id="23563" name="Oval 11">
            <a:extLst>
              <a:ext uri="{FF2B5EF4-FFF2-40B4-BE49-F238E27FC236}">
                <a16:creationId xmlns:a16="http://schemas.microsoft.com/office/drawing/2014/main" id="{B32ABCA8-BC58-3246-90D3-4DAFFAB62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886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/>
              <a:t>c</a:t>
            </a:r>
          </a:p>
        </p:txBody>
      </p:sp>
      <p:sp>
        <p:nvSpPr>
          <p:cNvPr id="23564" name="Line 12">
            <a:extLst>
              <a:ext uri="{FF2B5EF4-FFF2-40B4-BE49-F238E27FC236}">
                <a16:creationId xmlns:a16="http://schemas.microsoft.com/office/drawing/2014/main" id="{3E84A36C-B5E3-F04C-9AAE-7C424A08795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2766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3">
            <a:extLst>
              <a:ext uri="{FF2B5EF4-FFF2-40B4-BE49-F238E27FC236}">
                <a16:creationId xmlns:a16="http://schemas.microsoft.com/office/drawing/2014/main" id="{56FDB629-89BF-8447-93FB-A444C7D5E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2672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>
            <a:extLst>
              <a:ext uri="{FF2B5EF4-FFF2-40B4-BE49-F238E27FC236}">
                <a16:creationId xmlns:a16="http://schemas.microsoft.com/office/drawing/2014/main" id="{0CBA82D5-4F69-2147-B1A5-A5DD8089D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124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>
            <a:extLst>
              <a:ext uri="{FF2B5EF4-FFF2-40B4-BE49-F238E27FC236}">
                <a16:creationId xmlns:a16="http://schemas.microsoft.com/office/drawing/2014/main" id="{DE711030-AAC9-B242-B72D-E0FE80B15B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2004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16">
            <a:extLst>
              <a:ext uri="{FF2B5EF4-FFF2-40B4-BE49-F238E27FC236}">
                <a16:creationId xmlns:a16="http://schemas.microsoft.com/office/drawing/2014/main" id="{4F0B7DD9-ADA4-9842-90B2-ECF6F5B5C4E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32766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Line 17">
            <a:extLst>
              <a:ext uri="{FF2B5EF4-FFF2-40B4-BE49-F238E27FC236}">
                <a16:creationId xmlns:a16="http://schemas.microsoft.com/office/drawing/2014/main" id="{B2A70689-13C4-7248-9692-EA23582815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276600"/>
            <a:ext cx="838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>
            <a:extLst>
              <a:ext uri="{FF2B5EF4-FFF2-40B4-BE49-F238E27FC236}">
                <a16:creationId xmlns:a16="http://schemas.microsoft.com/office/drawing/2014/main" id="{7A64CD91-EB78-7342-AC53-E3EABBCB2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3434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Line 19">
            <a:extLst>
              <a:ext uri="{FF2B5EF4-FFF2-40B4-BE49-F238E27FC236}">
                <a16:creationId xmlns:a16="http://schemas.microsoft.com/office/drawing/2014/main" id="{CC572ED9-28BB-D743-A482-B60ABCC6D8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8000" y="43434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20">
            <a:extLst>
              <a:ext uri="{FF2B5EF4-FFF2-40B4-BE49-F238E27FC236}">
                <a16:creationId xmlns:a16="http://schemas.microsoft.com/office/drawing/2014/main" id="{5774F75C-C22A-1547-A95E-0AB38386BD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43434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21">
            <a:extLst>
              <a:ext uri="{FF2B5EF4-FFF2-40B4-BE49-F238E27FC236}">
                <a16:creationId xmlns:a16="http://schemas.microsoft.com/office/drawing/2014/main" id="{A77BAE2A-1827-4D48-811C-6EF00D8B3F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Line 22">
            <a:extLst>
              <a:ext uri="{FF2B5EF4-FFF2-40B4-BE49-F238E27FC236}">
                <a16:creationId xmlns:a16="http://schemas.microsoft.com/office/drawing/2014/main" id="{5676E1DC-F64A-564A-B78A-36C850B009E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352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Line 23">
            <a:extLst>
              <a:ext uri="{FF2B5EF4-FFF2-40B4-BE49-F238E27FC236}">
                <a16:creationId xmlns:a16="http://schemas.microsoft.com/office/drawing/2014/main" id="{CED75733-8150-B544-8FF2-8143A00D8A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3352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Line 24">
            <a:extLst>
              <a:ext uri="{FF2B5EF4-FFF2-40B4-BE49-F238E27FC236}">
                <a16:creationId xmlns:a16="http://schemas.microsoft.com/office/drawing/2014/main" id="{09884488-BDF9-B64A-8463-7FADE7CE8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1148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Text Box 25">
            <a:extLst>
              <a:ext uri="{FF2B5EF4-FFF2-40B4-BE49-F238E27FC236}">
                <a16:creationId xmlns:a16="http://schemas.microsoft.com/office/drawing/2014/main" id="{66296B74-9F58-5743-BCCB-65737AB54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276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3578" name="Text Box 26">
            <a:extLst>
              <a:ext uri="{FF2B5EF4-FFF2-40B4-BE49-F238E27FC236}">
                <a16:creationId xmlns:a16="http://schemas.microsoft.com/office/drawing/2014/main" id="{EEA75E25-0EE5-F64F-BBA5-C445B8144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276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3579" name="Text Box 27">
            <a:extLst>
              <a:ext uri="{FF2B5EF4-FFF2-40B4-BE49-F238E27FC236}">
                <a16:creationId xmlns:a16="http://schemas.microsoft.com/office/drawing/2014/main" id="{23CCEF6D-4E5A-7E4D-BC21-5F81F29C5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343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3580" name="Text Box 28">
            <a:extLst>
              <a:ext uri="{FF2B5EF4-FFF2-40B4-BE49-F238E27FC236}">
                <a16:creationId xmlns:a16="http://schemas.microsoft.com/office/drawing/2014/main" id="{D9E9B2B5-CF71-2145-A46A-AE515170D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352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23581" name="Text Box 29">
            <a:extLst>
              <a:ext uri="{FF2B5EF4-FFF2-40B4-BE49-F238E27FC236}">
                <a16:creationId xmlns:a16="http://schemas.microsoft.com/office/drawing/2014/main" id="{D665ADA9-75EB-8B4F-A76D-0DCE55C0D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191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23582" name="Text Box 30">
            <a:extLst>
              <a:ext uri="{FF2B5EF4-FFF2-40B4-BE49-F238E27FC236}">
                <a16:creationId xmlns:a16="http://schemas.microsoft.com/office/drawing/2014/main" id="{5662E2DC-C333-2448-9E94-57268A76C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810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23583" name="Text Box 31">
            <a:extLst>
              <a:ext uri="{FF2B5EF4-FFF2-40B4-BE49-F238E27FC236}">
                <a16:creationId xmlns:a16="http://schemas.microsoft.com/office/drawing/2014/main" id="{5E1DCC4D-D59B-EA4F-909C-DB6852C10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572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23584" name="Text Box 32">
            <a:extLst>
              <a:ext uri="{FF2B5EF4-FFF2-40B4-BE49-F238E27FC236}">
                <a16:creationId xmlns:a16="http://schemas.microsoft.com/office/drawing/2014/main" id="{6E8CF826-03AD-C841-895F-D934F2FF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667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3</a:t>
            </a:r>
          </a:p>
        </p:txBody>
      </p:sp>
      <p:sp>
        <p:nvSpPr>
          <p:cNvPr id="23585" name="Text Box 33">
            <a:extLst>
              <a:ext uri="{FF2B5EF4-FFF2-40B4-BE49-F238E27FC236}">
                <a16:creationId xmlns:a16="http://schemas.microsoft.com/office/drawing/2014/main" id="{D1578655-3931-9B43-A4F4-E5C5FBCB5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006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5</a:t>
            </a:r>
          </a:p>
        </p:txBody>
      </p:sp>
      <p:sp>
        <p:nvSpPr>
          <p:cNvPr id="23586" name="Text Box 34">
            <a:extLst>
              <a:ext uri="{FF2B5EF4-FFF2-40B4-BE49-F238E27FC236}">
                <a16:creationId xmlns:a16="http://schemas.microsoft.com/office/drawing/2014/main" id="{F432F83F-3E50-F64A-98BD-8335ECA13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1242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4</a:t>
            </a:r>
          </a:p>
        </p:txBody>
      </p:sp>
      <p:sp>
        <p:nvSpPr>
          <p:cNvPr id="23587" name="Text Box 35">
            <a:extLst>
              <a:ext uri="{FF2B5EF4-FFF2-40B4-BE49-F238E27FC236}">
                <a16:creationId xmlns:a16="http://schemas.microsoft.com/office/drawing/2014/main" id="{F31554FC-E8C7-1D48-A242-C60CBF088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733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7</a:t>
            </a:r>
          </a:p>
        </p:txBody>
      </p:sp>
      <p:sp>
        <p:nvSpPr>
          <p:cNvPr id="23588" name="Text Box 36">
            <a:extLst>
              <a:ext uri="{FF2B5EF4-FFF2-40B4-BE49-F238E27FC236}">
                <a16:creationId xmlns:a16="http://schemas.microsoft.com/office/drawing/2014/main" id="{3ADC6C03-1DBF-B34E-9C54-8949D1FFB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267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2</a:t>
            </a:r>
          </a:p>
        </p:txBody>
      </p:sp>
      <p:sp>
        <p:nvSpPr>
          <p:cNvPr id="23589" name="Text Box 37">
            <a:extLst>
              <a:ext uri="{FF2B5EF4-FFF2-40B4-BE49-F238E27FC236}">
                <a16:creationId xmlns:a16="http://schemas.microsoft.com/office/drawing/2014/main" id="{549187B8-EA27-B142-92A9-80E91DFDC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581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/>
              <a:t>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>
            <a:extLst>
              <a:ext uri="{FF2B5EF4-FFF2-40B4-BE49-F238E27FC236}">
                <a16:creationId xmlns:a16="http://schemas.microsoft.com/office/drawing/2014/main" id="{B9E1D2B9-CEE9-2A48-B784-5C79482041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866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>
                <a:ea typeface="+mj-ea"/>
                <a:cs typeface="+mj-cs"/>
              </a:rPr>
              <a:t>Examples of Graph Models:</a:t>
            </a:r>
            <a:r>
              <a:rPr lang="en-US" sz="4000">
                <a:solidFill>
                  <a:srgbClr val="663300"/>
                </a:solidFill>
                <a:latin typeface="Comic Sans MS" charset="0"/>
                <a:ea typeface="+mj-ea"/>
                <a:cs typeface="+mj-cs"/>
              </a:rPr>
              <a:t> </a:t>
            </a:r>
            <a:br>
              <a:rPr lang="en-US" sz="4000">
                <a:solidFill>
                  <a:srgbClr val="663300"/>
                </a:solidFill>
                <a:latin typeface="Comic Sans MS" charset="0"/>
                <a:ea typeface="+mj-ea"/>
                <a:cs typeface="+mj-cs"/>
              </a:rPr>
            </a:br>
            <a:r>
              <a:rPr lang="en-US" sz="32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  <a:t>Traveling Salesman Problem</a:t>
            </a:r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67FDF42E-3637-E346-ADD9-6B355F7F3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721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  </a:t>
            </a:r>
            <a:r>
              <a:rPr lang="en-US" altLang="en-US" sz="2800">
                <a:ea typeface="ＭＳ Ｐゴシック" panose="020B0600070205080204" pitchFamily="34" charset="-128"/>
              </a:rPr>
              <a:t>There are n cities. The salesman 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 </a:t>
            </a:r>
            <a:r>
              <a:rPr lang="en-US" altLang="en-US" sz="2800">
                <a:ea typeface="ＭＳ Ｐゴシック" panose="020B0600070205080204" pitchFamily="34" charset="-128"/>
              </a:rPr>
              <a:t>starts his tour from City 1,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</a:t>
            </a:r>
            <a:r>
              <a:rPr lang="en-US" altLang="en-US" sz="2800">
                <a:ea typeface="ＭＳ Ｐゴシック" panose="020B0600070205080204" pitchFamily="34" charset="-128"/>
              </a:rPr>
              <a:t> visits each of the cities exactly once,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</a:t>
            </a:r>
            <a:r>
              <a:rPr lang="en-US" altLang="en-US" sz="2800">
                <a:ea typeface="ＭＳ Ｐゴシック" panose="020B0600070205080204" pitchFamily="34" charset="-128"/>
                <a:sym typeface="Symbol" pitchFamily="2" charset="2"/>
              </a:rPr>
              <a:t></a:t>
            </a:r>
            <a:r>
              <a:rPr lang="en-US" altLang="en-US" sz="2800">
                <a:ea typeface="ＭＳ Ｐゴシック" panose="020B0600070205080204" pitchFamily="34" charset="-128"/>
              </a:rPr>
              <a:t> and returns to City 1.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 For each pair of cities </a:t>
            </a: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i, j</a:t>
            </a:r>
            <a:r>
              <a:rPr lang="en-US" altLang="en-US" sz="2800">
                <a:ea typeface="ＭＳ Ｐゴシック" panose="020B0600070205080204" pitchFamily="34" charset="-128"/>
              </a:rPr>
              <a:t> there is a cost </a:t>
            </a:r>
            <a:r>
              <a:rPr lang="en-US" altLang="en-US" sz="2800" b="1">
                <a:solidFill>
                  <a:srgbClr val="009900"/>
                </a:solidFill>
                <a:ea typeface="ＭＳ Ｐゴシック" panose="020B0600070205080204" pitchFamily="34" charset="-128"/>
              </a:rPr>
              <a:t>c</a:t>
            </a:r>
            <a:r>
              <a:rPr lang="en-US" altLang="en-US" sz="2800" b="1" baseline="-25000">
                <a:solidFill>
                  <a:srgbClr val="009900"/>
                </a:solidFill>
                <a:ea typeface="ＭＳ Ｐゴシック" panose="020B0600070205080204" pitchFamily="34" charset="-128"/>
              </a:rPr>
              <a:t>ij</a:t>
            </a:r>
            <a:r>
              <a:rPr lang="en-US" altLang="en-US" sz="2800" b="1">
                <a:solidFill>
                  <a:srgbClr val="009900"/>
                </a:solidFill>
                <a:ea typeface="ＭＳ Ｐゴシック" panose="020B0600070205080204" pitchFamily="34" charset="-128"/>
              </a:rPr>
              <a:t>   </a:t>
            </a:r>
            <a:r>
              <a:rPr lang="en-US" altLang="en-US" sz="2800">
                <a:ea typeface="ＭＳ Ｐゴシック" panose="020B0600070205080204" pitchFamily="34" charset="-128"/>
              </a:rPr>
              <a:t>associated with traveling from City i to City j .</a:t>
            </a:r>
          </a:p>
          <a:p>
            <a:pPr eaLnBrk="1" hangingPunct="1"/>
            <a:r>
              <a:rPr lang="en-US" altLang="en-US" sz="2800">
                <a:solidFill>
                  <a:srgbClr val="FF0066"/>
                </a:solidFill>
                <a:ea typeface="ＭＳ Ｐゴシック" panose="020B0600070205080204" pitchFamily="34" charset="-128"/>
              </a:rPr>
              <a:t>Goal:</a:t>
            </a:r>
            <a:r>
              <a:rPr lang="en-US" altLang="en-US" sz="2800">
                <a:ea typeface="ＭＳ Ｐゴシック" panose="020B0600070205080204" pitchFamily="34" charset="-128"/>
              </a:rPr>
              <a:t> Find a minimum-cost tour.</a:t>
            </a:r>
          </a:p>
        </p:txBody>
      </p:sp>
      <p:sp>
        <p:nvSpPr>
          <p:cNvPr id="24580" name="Oval 4">
            <a:extLst>
              <a:ext uri="{FF2B5EF4-FFF2-40B4-BE49-F238E27FC236}">
                <a16:creationId xmlns:a16="http://schemas.microsoft.com/office/drawing/2014/main" id="{5FCD6D64-8763-3344-8D6D-01DBCDA45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613" y="4473575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1" name="Oval 5">
            <a:extLst>
              <a:ext uri="{FF2B5EF4-FFF2-40B4-BE49-F238E27FC236}">
                <a16:creationId xmlns:a16="http://schemas.microsoft.com/office/drawing/2014/main" id="{F23D9532-2D4A-914C-99C0-F4FBDB487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1750" y="4797425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2" name="Oval 6">
            <a:extLst>
              <a:ext uri="{FF2B5EF4-FFF2-40B4-BE49-F238E27FC236}">
                <a16:creationId xmlns:a16="http://schemas.microsoft.com/office/drawing/2014/main" id="{1F6C7AE9-8D61-7F41-8172-C9C96F11F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5229225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3" name="Oval 7">
            <a:extLst>
              <a:ext uri="{FF2B5EF4-FFF2-40B4-BE49-F238E27FC236}">
                <a16:creationId xmlns:a16="http://schemas.microsoft.com/office/drawing/2014/main" id="{A2978E94-E7A7-9E47-AE30-6639C1122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5624513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4" name="Oval 8">
            <a:extLst>
              <a:ext uri="{FF2B5EF4-FFF2-40B4-BE49-F238E27FC236}">
                <a16:creationId xmlns:a16="http://schemas.microsoft.com/office/drawing/2014/main" id="{686463C3-8677-404C-B52A-9F12A9A3E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5949950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5" name="Oval 9">
            <a:extLst>
              <a:ext uri="{FF2B5EF4-FFF2-40B4-BE49-F238E27FC236}">
                <a16:creationId xmlns:a16="http://schemas.microsoft.com/office/drawing/2014/main" id="{86A620B3-75CB-114F-9D01-7701F22CD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25" y="5192713"/>
            <a:ext cx="323850" cy="3238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6" name="Text Box 10">
            <a:extLst>
              <a:ext uri="{FF2B5EF4-FFF2-40B4-BE49-F238E27FC236}">
                <a16:creationId xmlns:a16="http://schemas.microsoft.com/office/drawing/2014/main" id="{D7AA3A57-23F3-354A-8F44-953D848A6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2613" y="4400550"/>
            <a:ext cx="288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1</a:t>
            </a:r>
          </a:p>
        </p:txBody>
      </p:sp>
      <p:sp>
        <p:nvSpPr>
          <p:cNvPr id="193547" name="Line 11">
            <a:extLst>
              <a:ext uri="{FF2B5EF4-FFF2-40B4-BE49-F238E27FC236}">
                <a16:creationId xmlns:a16="http://schemas.microsoft.com/office/drawing/2014/main" id="{3770C9F4-D530-B644-997F-7A69874B6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4689475"/>
            <a:ext cx="431800" cy="179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48" name="Line 12">
            <a:extLst>
              <a:ext uri="{FF2B5EF4-FFF2-40B4-BE49-F238E27FC236}">
                <a16:creationId xmlns:a16="http://schemas.microsoft.com/office/drawing/2014/main" id="{3AC8F453-123E-0546-8D36-30041F731C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7288" y="5121275"/>
            <a:ext cx="2889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49" name="Line 13">
            <a:extLst>
              <a:ext uri="{FF2B5EF4-FFF2-40B4-BE49-F238E27FC236}">
                <a16:creationId xmlns:a16="http://schemas.microsoft.com/office/drawing/2014/main" id="{4AFA9A10-289E-0844-9FB2-C7E9BE3B3B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64050" y="5445125"/>
            <a:ext cx="3238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0" name="Line 14">
            <a:extLst>
              <a:ext uri="{FF2B5EF4-FFF2-40B4-BE49-F238E27FC236}">
                <a16:creationId xmlns:a16="http://schemas.microsoft.com/office/drawing/2014/main" id="{5BBB7495-F628-674D-97C1-E80314624E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4300" y="5481638"/>
            <a:ext cx="287338" cy="468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1" name="Line 15">
            <a:extLst>
              <a:ext uri="{FF2B5EF4-FFF2-40B4-BE49-F238E27FC236}">
                <a16:creationId xmlns:a16="http://schemas.microsoft.com/office/drawing/2014/main" id="{10662C58-341D-3446-B3B9-67883728C21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84550" y="5445125"/>
            <a:ext cx="35877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2" name="Line 16">
            <a:extLst>
              <a:ext uri="{FF2B5EF4-FFF2-40B4-BE49-F238E27FC236}">
                <a16:creationId xmlns:a16="http://schemas.microsoft.com/office/drawing/2014/main" id="{6CB2CEB8-D281-3543-AC18-8645A296B8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48038" y="4689475"/>
            <a:ext cx="1044575" cy="539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9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B740CB9-C556-0747-A8D4-1DC2E7C82B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1800" y="188913"/>
            <a:ext cx="8170863" cy="58420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Examples of Graph Models:</a:t>
            </a:r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 </a:t>
            </a:r>
            <a:b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</a:br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Assignment</a:t>
            </a:r>
            <a:r>
              <a:rPr lang="en-US" altLang="en-US" sz="3600">
                <a:ea typeface="ＭＳ Ｐゴシック" panose="020B0600070205080204" pitchFamily="34" charset="-128"/>
              </a:rPr>
              <a:t> </a:t>
            </a:r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Problem</a:t>
            </a:r>
          </a:p>
        </p:txBody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FD503221-36E3-C142-AC26-4CB9B12389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44563"/>
            <a:ext cx="9144000" cy="5913437"/>
          </a:xfrm>
        </p:spPr>
        <p:txBody>
          <a:bodyPr/>
          <a:lstStyle/>
          <a:p>
            <a:pPr eaLnBrk="1" hangingPunct="1"/>
            <a:r>
              <a:rPr lang="en-US" altLang="en-US" sz="2400" i="1">
                <a:solidFill>
                  <a:schemeClr val="accent2"/>
                </a:solidFill>
                <a:ea typeface="ＭＳ Ｐゴシック" panose="020B0600070205080204" pitchFamily="34" charset="-128"/>
              </a:rPr>
              <a:t>Given</a:t>
            </a:r>
            <a:r>
              <a:rPr lang="en-US" altLang="en-US" sz="2400">
                <a:ea typeface="ＭＳ Ｐゴシック" panose="020B0600070205080204" pitchFamily="34" charset="-128"/>
              </a:rPr>
              <a:t>: n people and n jobs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		</a:t>
            </a:r>
            <a:r>
              <a:rPr lang="en-US" altLang="en-US" sz="2400">
                <a:ea typeface="ＭＳ Ｐゴシック" panose="020B0600070205080204" pitchFamily="34" charset="-128"/>
              </a:rPr>
              <a:t>Each person can be assigned to exactly </a:t>
            </a:r>
            <a:r>
              <a:rPr lang="en-US" altLang="en-US" sz="2400" i="1">
                <a:ea typeface="ＭＳ Ｐゴシック" panose="020B0600070205080204" pitchFamily="34" charset="-128"/>
              </a:rPr>
              <a:t>one</a:t>
            </a:r>
            <a:r>
              <a:rPr lang="en-US" altLang="en-US" sz="2400">
                <a:ea typeface="ＭＳ Ｐゴシック" panose="020B0600070205080204" pitchFamily="34" charset="-128"/>
              </a:rPr>
              <a:t> job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		</a:t>
            </a:r>
            <a:r>
              <a:rPr lang="en-US" altLang="en-US" sz="2400">
                <a:ea typeface="ＭＳ Ｐゴシック" panose="020B0600070205080204" pitchFamily="34" charset="-128"/>
              </a:rPr>
              <a:t>Each job should be assigned to exactly </a:t>
            </a:r>
            <a:r>
              <a:rPr lang="en-US" altLang="en-US" sz="2400" i="1">
                <a:ea typeface="ＭＳ Ｐゴシック" panose="020B0600070205080204" pitchFamily="34" charset="-128"/>
              </a:rPr>
              <a:t>one</a:t>
            </a:r>
            <a:r>
              <a:rPr lang="en-US" altLang="en-US" sz="2400">
                <a:ea typeface="ＭＳ Ｐゴシック" panose="020B0600070205080204" pitchFamily="34" charset="-128"/>
              </a:rPr>
              <a:t> person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		</a:t>
            </a:r>
            <a:r>
              <a:rPr lang="en-US" altLang="en-US" sz="2400">
                <a:ea typeface="ＭＳ Ｐゴシック" panose="020B0600070205080204" pitchFamily="34" charset="-128"/>
              </a:rPr>
              <a:t>Person-job compatibility is given by a directed network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		(e.g., having a link  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A </a:t>
            </a:r>
            <a:r>
              <a:rPr lang="en-US" altLang="en-US" sz="2000">
                <a:solidFill>
                  <a:schemeClr val="accent2"/>
                </a:solidFill>
                <a:ea typeface="ＭＳ Ｐゴシック" panose="020B0600070205080204" pitchFamily="34" charset="-128"/>
                <a:sym typeface="Symbol" pitchFamily="2" charset="2"/>
              </a:rPr>
              <a:t></a:t>
            </a:r>
            <a:r>
              <a:rPr lang="en-US" alt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 x</a:t>
            </a:r>
            <a:r>
              <a:rPr lang="en-US" altLang="en-US" sz="2400">
                <a:ea typeface="ＭＳ Ｐゴシック" panose="020B0600070205080204" pitchFamily="34" charset="-128"/>
              </a:rPr>
              <a:t>  means  “person A can do job x ”)</a:t>
            </a:r>
          </a:p>
          <a:p>
            <a:pPr eaLnBrk="1" hangingPunct="1"/>
            <a:r>
              <a:rPr lang="en-US" altLang="en-US" sz="2400" i="1">
                <a:solidFill>
                  <a:srgbClr val="FF0000"/>
                </a:solidFill>
                <a:ea typeface="ＭＳ Ｐゴシック" panose="020B0600070205080204" pitchFamily="34" charset="-128"/>
                <a:sym typeface="Symbol" pitchFamily="2" charset="2"/>
              </a:rPr>
              <a:t>Goal</a:t>
            </a: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: Find an assignment of n jobs to n people </a:t>
            </a:r>
          </a:p>
          <a:p>
            <a:pPr eaLnBrk="1" hangingPunct="1">
              <a:buFontTx/>
              <a:buNone/>
            </a:pPr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						(if such an assignment exists).</a:t>
            </a:r>
          </a:p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  <a:sym typeface="Symbol" pitchFamily="2" charset="2"/>
              </a:rPr>
              <a:t>Example: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B1C04CC3-A298-BA42-B6AF-32466032BE76}"/>
              </a:ext>
            </a:extLst>
          </p:cNvPr>
          <p:cNvGrpSpPr>
            <a:grpSpLocks/>
          </p:cNvGrpSpPr>
          <p:nvPr/>
        </p:nvGrpSpPr>
        <p:grpSpPr bwMode="auto">
          <a:xfrm>
            <a:off x="1655763" y="4545013"/>
            <a:ext cx="6129337" cy="1692275"/>
            <a:chOff x="1043" y="2863"/>
            <a:chExt cx="3861" cy="1066"/>
          </a:xfrm>
        </p:grpSpPr>
        <p:sp>
          <p:nvSpPr>
            <p:cNvPr id="25630" name="Oval 5">
              <a:extLst>
                <a:ext uri="{FF2B5EF4-FFF2-40B4-BE49-F238E27FC236}">
                  <a16:creationId xmlns:a16="http://schemas.microsoft.com/office/drawing/2014/main" id="{42E89CCB-BA25-9B47-8B09-7878D9AB5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886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31" name="Oval 6">
              <a:extLst>
                <a:ext uri="{FF2B5EF4-FFF2-40B4-BE49-F238E27FC236}">
                  <a16:creationId xmlns:a16="http://schemas.microsoft.com/office/drawing/2014/main" id="{2C0157D0-7A89-A742-BEDF-ADADC4C64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5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32" name="Oval 7">
              <a:extLst>
                <a:ext uri="{FF2B5EF4-FFF2-40B4-BE49-F238E27FC236}">
                  <a16:creationId xmlns:a16="http://schemas.microsoft.com/office/drawing/2014/main" id="{75BC8890-661C-9141-B009-EA40BFB6DF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3" y="2863"/>
              <a:ext cx="300" cy="273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33" name="Oval 8">
              <a:extLst>
                <a:ext uri="{FF2B5EF4-FFF2-40B4-BE49-F238E27FC236}">
                  <a16:creationId xmlns:a16="http://schemas.microsoft.com/office/drawing/2014/main" id="{100B9672-329F-C240-AC63-0DA0548C5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34" name="Oval 9">
              <a:extLst>
                <a:ext uri="{FF2B5EF4-FFF2-40B4-BE49-F238E27FC236}">
                  <a16:creationId xmlns:a16="http://schemas.microsoft.com/office/drawing/2014/main" id="{040E8A13-E3FD-8741-A8DF-10555C9CFB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35" name="Oval 10">
              <a:extLst>
                <a:ext uri="{FF2B5EF4-FFF2-40B4-BE49-F238E27FC236}">
                  <a16:creationId xmlns:a16="http://schemas.microsoft.com/office/drawing/2014/main" id="{7791BDD2-7EB7-C14C-983C-F140277054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634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36" name="Oval 11">
              <a:extLst>
                <a:ext uri="{FF2B5EF4-FFF2-40B4-BE49-F238E27FC236}">
                  <a16:creationId xmlns:a16="http://schemas.microsoft.com/office/drawing/2014/main" id="{8B61E4D9-F047-0D45-BDBC-7F51E1FC01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3657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37" name="Oval 12">
              <a:extLst>
                <a:ext uri="{FF2B5EF4-FFF2-40B4-BE49-F238E27FC236}">
                  <a16:creationId xmlns:a16="http://schemas.microsoft.com/office/drawing/2014/main" id="{9FFD6C6A-6DE4-9F43-8EC6-BEE27052B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3612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38" name="Oval 13">
              <a:extLst>
                <a:ext uri="{FF2B5EF4-FFF2-40B4-BE49-F238E27FC236}">
                  <a16:creationId xmlns:a16="http://schemas.microsoft.com/office/drawing/2014/main" id="{995E3E14-5BA6-8C42-98A8-0B19AB4F1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863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639" name="Oval 14">
              <a:extLst>
                <a:ext uri="{FF2B5EF4-FFF2-40B4-BE49-F238E27FC236}">
                  <a16:creationId xmlns:a16="http://schemas.microsoft.com/office/drawing/2014/main" id="{BA9ECC95-9FD1-8A41-B8CD-051053E51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3589"/>
              <a:ext cx="300" cy="27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" name="Group 15">
            <a:extLst>
              <a:ext uri="{FF2B5EF4-FFF2-40B4-BE49-F238E27FC236}">
                <a16:creationId xmlns:a16="http://schemas.microsoft.com/office/drawing/2014/main" id="{CC56B2D0-DF2F-0D49-A3C5-452D16C7667A}"/>
              </a:ext>
            </a:extLst>
          </p:cNvPr>
          <p:cNvGrpSpPr>
            <a:grpSpLocks/>
          </p:cNvGrpSpPr>
          <p:nvPr/>
        </p:nvGrpSpPr>
        <p:grpSpPr bwMode="auto">
          <a:xfrm>
            <a:off x="395288" y="4508500"/>
            <a:ext cx="7345362" cy="530225"/>
            <a:chOff x="249" y="2840"/>
            <a:chExt cx="4627" cy="334"/>
          </a:xfrm>
        </p:grpSpPr>
        <p:sp>
          <p:nvSpPr>
            <p:cNvPr id="25624" name="Text Box 16">
              <a:extLst>
                <a:ext uri="{FF2B5EF4-FFF2-40B4-BE49-F238E27FC236}">
                  <a16:creationId xmlns:a16="http://schemas.microsoft.com/office/drawing/2014/main" id="{BE7A2523-418E-BA48-85DD-E857E99164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2863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25625" name="Text Box 17">
              <a:extLst>
                <a:ext uri="{FF2B5EF4-FFF2-40B4-BE49-F238E27FC236}">
                  <a16:creationId xmlns:a16="http://schemas.microsoft.com/office/drawing/2014/main" id="{FA67DD32-799A-DC4B-AEA7-D30AE3AA6D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3" y="2840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</a:t>
              </a:r>
            </a:p>
          </p:txBody>
        </p:sp>
        <p:sp>
          <p:nvSpPr>
            <p:cNvPr id="25626" name="Text Box 18">
              <a:extLst>
                <a:ext uri="{FF2B5EF4-FFF2-40B4-BE49-F238E27FC236}">
                  <a16:creationId xmlns:a16="http://schemas.microsoft.com/office/drawing/2014/main" id="{B3D85BD0-0577-A045-9851-029B90A4B4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8" y="2840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25627" name="Text Box 19">
              <a:extLst>
                <a:ext uri="{FF2B5EF4-FFF2-40B4-BE49-F238E27FC236}">
                  <a16:creationId xmlns:a16="http://schemas.microsoft.com/office/drawing/2014/main" id="{683FCBF6-AEA0-E349-AFFC-C9F699AA2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2886"/>
              <a:ext cx="7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people</a:t>
              </a:r>
            </a:p>
          </p:txBody>
        </p:sp>
        <p:sp>
          <p:nvSpPr>
            <p:cNvPr id="25628" name="Text Box 20">
              <a:extLst>
                <a:ext uri="{FF2B5EF4-FFF2-40B4-BE49-F238E27FC236}">
                  <a16:creationId xmlns:a16="http://schemas.microsoft.com/office/drawing/2014/main" id="{24B6B366-5D88-D646-8F67-E713CD1FC8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" y="2863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D</a:t>
              </a:r>
            </a:p>
          </p:txBody>
        </p:sp>
        <p:sp>
          <p:nvSpPr>
            <p:cNvPr id="25629" name="Text Box 21">
              <a:extLst>
                <a:ext uri="{FF2B5EF4-FFF2-40B4-BE49-F238E27FC236}">
                  <a16:creationId xmlns:a16="http://schemas.microsoft.com/office/drawing/2014/main" id="{4C2EA569-694E-814C-8580-A2A168C934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2840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E</a:t>
              </a:r>
            </a:p>
          </p:txBody>
        </p:sp>
      </p:grpSp>
      <p:grpSp>
        <p:nvGrpSpPr>
          <p:cNvPr id="4" name="Group 22">
            <a:extLst>
              <a:ext uri="{FF2B5EF4-FFF2-40B4-BE49-F238E27FC236}">
                <a16:creationId xmlns:a16="http://schemas.microsoft.com/office/drawing/2014/main" id="{2CF1D6F9-AD8B-DF4A-899D-B3E234EBA8CD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5661025"/>
            <a:ext cx="7200900" cy="565150"/>
            <a:chOff x="340" y="3566"/>
            <a:chExt cx="4536" cy="356"/>
          </a:xfrm>
        </p:grpSpPr>
        <p:sp>
          <p:nvSpPr>
            <p:cNvPr id="25618" name="Text Box 23">
              <a:extLst>
                <a:ext uri="{FF2B5EF4-FFF2-40B4-BE49-F238E27FC236}">
                  <a16:creationId xmlns:a16="http://schemas.microsoft.com/office/drawing/2014/main" id="{B94ACE3A-6A7A-6446-8C00-95B8F095D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3589"/>
              <a:ext cx="49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jobs</a:t>
              </a:r>
            </a:p>
          </p:txBody>
        </p:sp>
        <p:sp>
          <p:nvSpPr>
            <p:cNvPr id="25619" name="Text Box 24">
              <a:extLst>
                <a:ext uri="{FF2B5EF4-FFF2-40B4-BE49-F238E27FC236}">
                  <a16:creationId xmlns:a16="http://schemas.microsoft.com/office/drawing/2014/main" id="{392136FB-8460-2644-9770-12370C52D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88" y="3634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x</a:t>
              </a:r>
            </a:p>
          </p:txBody>
        </p:sp>
        <p:sp>
          <p:nvSpPr>
            <p:cNvPr id="25620" name="Text Box 25">
              <a:extLst>
                <a:ext uri="{FF2B5EF4-FFF2-40B4-BE49-F238E27FC236}">
                  <a16:creationId xmlns:a16="http://schemas.microsoft.com/office/drawing/2014/main" id="{28EE8C88-6327-F94A-AAB8-6A477CCF4C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3" y="3634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y</a:t>
              </a:r>
            </a:p>
          </p:txBody>
        </p:sp>
        <p:sp>
          <p:nvSpPr>
            <p:cNvPr id="25621" name="Text Box 26">
              <a:extLst>
                <a:ext uri="{FF2B5EF4-FFF2-40B4-BE49-F238E27FC236}">
                  <a16:creationId xmlns:a16="http://schemas.microsoft.com/office/drawing/2014/main" id="{CC9A3C48-F3A4-4D47-8431-48E05BB104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612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z</a:t>
              </a:r>
            </a:p>
          </p:txBody>
        </p:sp>
        <p:sp>
          <p:nvSpPr>
            <p:cNvPr id="25622" name="Text Box 27">
              <a:extLst>
                <a:ext uri="{FF2B5EF4-FFF2-40B4-BE49-F238E27FC236}">
                  <a16:creationId xmlns:a16="http://schemas.microsoft.com/office/drawing/2014/main" id="{0E3825EB-E0CF-1C4D-BC08-D2898D5E2F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3" y="3612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u</a:t>
              </a:r>
            </a:p>
          </p:txBody>
        </p:sp>
        <p:sp>
          <p:nvSpPr>
            <p:cNvPr id="25623" name="Text Box 28">
              <a:extLst>
                <a:ext uri="{FF2B5EF4-FFF2-40B4-BE49-F238E27FC236}">
                  <a16:creationId xmlns:a16="http://schemas.microsoft.com/office/drawing/2014/main" id="{554BE223-7AB5-D34A-B4BE-7A94228622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9" y="3566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v</a:t>
              </a:r>
            </a:p>
          </p:txBody>
        </p:sp>
      </p:grpSp>
      <p:grpSp>
        <p:nvGrpSpPr>
          <p:cNvPr id="5" name="Group 29">
            <a:extLst>
              <a:ext uri="{FF2B5EF4-FFF2-40B4-BE49-F238E27FC236}">
                <a16:creationId xmlns:a16="http://schemas.microsoft.com/office/drawing/2014/main" id="{7B459E37-6CE3-014D-8D14-6ED21F00B9F4}"/>
              </a:ext>
            </a:extLst>
          </p:cNvPr>
          <p:cNvGrpSpPr>
            <a:grpSpLocks/>
          </p:cNvGrpSpPr>
          <p:nvPr/>
        </p:nvGrpSpPr>
        <p:grpSpPr bwMode="auto">
          <a:xfrm>
            <a:off x="1871663" y="4833938"/>
            <a:ext cx="5688012" cy="1079500"/>
            <a:chOff x="1179" y="3045"/>
            <a:chExt cx="3583" cy="680"/>
          </a:xfrm>
        </p:grpSpPr>
        <p:sp>
          <p:nvSpPr>
            <p:cNvPr id="25608" name="Line 30">
              <a:extLst>
                <a:ext uri="{FF2B5EF4-FFF2-40B4-BE49-F238E27FC236}">
                  <a16:creationId xmlns:a16="http://schemas.microsoft.com/office/drawing/2014/main" id="{35E9CA2D-02E0-774C-9226-00A67841A41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79" y="3158"/>
              <a:ext cx="23" cy="4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Line 31">
              <a:extLst>
                <a:ext uri="{FF2B5EF4-FFF2-40B4-BE49-F238E27FC236}">
                  <a16:creationId xmlns:a16="http://schemas.microsoft.com/office/drawing/2014/main" id="{01C22370-C71E-8842-96B1-C248045C0A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15" y="3090"/>
              <a:ext cx="70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Line 32">
              <a:extLst>
                <a:ext uri="{FF2B5EF4-FFF2-40B4-BE49-F238E27FC236}">
                  <a16:creationId xmlns:a16="http://schemas.microsoft.com/office/drawing/2014/main" id="{AEAF1656-7C34-414F-9289-0958050F66D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09" y="3135"/>
              <a:ext cx="23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Line 33">
              <a:extLst>
                <a:ext uri="{FF2B5EF4-FFF2-40B4-BE49-F238E27FC236}">
                  <a16:creationId xmlns:a16="http://schemas.microsoft.com/office/drawing/2014/main" id="{D29EC6CA-05E8-5748-91CF-AAE15221EA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3090"/>
              <a:ext cx="612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Line 34">
              <a:extLst>
                <a:ext uri="{FF2B5EF4-FFF2-40B4-BE49-F238E27FC236}">
                  <a16:creationId xmlns:a16="http://schemas.microsoft.com/office/drawing/2014/main" id="{D5F8C0A5-D08C-9A47-B77D-045F1ECCDC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1" y="3113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Line 35">
              <a:extLst>
                <a:ext uri="{FF2B5EF4-FFF2-40B4-BE49-F238E27FC236}">
                  <a16:creationId xmlns:a16="http://schemas.microsoft.com/office/drawing/2014/main" id="{580FF3B1-C777-8441-ADCE-75A6E821AF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090"/>
              <a:ext cx="681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4" name="Line 36">
              <a:extLst>
                <a:ext uri="{FF2B5EF4-FFF2-40B4-BE49-F238E27FC236}">
                  <a16:creationId xmlns:a16="http://schemas.microsoft.com/office/drawing/2014/main" id="{DD45EEEB-3565-A444-96E7-0AC7C9DB85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4" y="3090"/>
              <a:ext cx="70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Line 37">
              <a:extLst>
                <a:ext uri="{FF2B5EF4-FFF2-40B4-BE49-F238E27FC236}">
                  <a16:creationId xmlns:a16="http://schemas.microsoft.com/office/drawing/2014/main" id="{1FE675FB-AD75-F44F-8F70-8472918B52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62" y="3135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Line 38">
              <a:extLst>
                <a:ext uri="{FF2B5EF4-FFF2-40B4-BE49-F238E27FC236}">
                  <a16:creationId xmlns:a16="http://schemas.microsoft.com/office/drawing/2014/main" id="{A2CB592C-7308-7D4A-B3C4-6CE1AF5895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7" y="3090"/>
              <a:ext cx="589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Line 39">
              <a:extLst>
                <a:ext uri="{FF2B5EF4-FFF2-40B4-BE49-F238E27FC236}">
                  <a16:creationId xmlns:a16="http://schemas.microsoft.com/office/drawing/2014/main" id="{896D8980-75CE-D748-A384-58A01FE18F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9" y="3045"/>
              <a:ext cx="1497" cy="6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44AD5E4C-F288-EC46-82C9-4304320D9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  <a:t>Kind of problems solved by discrete mathematics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7BC59688-7A27-1E4D-A595-3AC5A6873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2875" y="1196975"/>
            <a:ext cx="9001125" cy="5364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How many ways are there to choose a computer password?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What is the probability of winning a lottery?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Is there a link between two users in a social network?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What is the shortest path between two cities using a transportation system?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How can a list of integers sorted in increasing order? How many steps are required to do such a sorting?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D58DACB5-DA68-A343-8F38-95B2946C72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9686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  <a:t>Importance of </a:t>
            </a:r>
            <a:b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</a:b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  <a:t>Discrete Mathematics</a:t>
            </a:r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92C8876A-B2F6-704D-B7E1-903759F58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Information is stored and manipulated by computers in a discrete fashion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Applications in many different areas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Discrete mathematics is a gateway to more advanced courses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Develops mathematical reasoning skills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Emphasizes the new role of mathematics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BDE3A0DA-C007-064A-8549-FC1EC45829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  <a:t>The new role of Mathematics</a:t>
            </a: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39EC2814-6C81-D546-989B-4C7DEDE30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7338" y="1233488"/>
            <a:ext cx="8532812" cy="4862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Make the computer to solve the problem for you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Modeling (vs. calculations)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Using logic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to choose the right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to write a correct computer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to justify answers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Efficiency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make the computer to solve the problem fast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choose the more efficient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>
            <a:extLst>
              <a:ext uri="{FF2B5EF4-FFF2-40B4-BE49-F238E27FC236}">
                <a16:creationId xmlns:a16="http://schemas.microsoft.com/office/drawing/2014/main" id="{28689222-A624-7A4F-9391-CE187B344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683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Goals of Math 3050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63E26ACA-95D3-E343-8524-86C8920BD5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Study of standard facts of discrete mathematics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Development of mathematical reasoning skills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(emphasis on modeling, logic, efficiency)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Discussion of applications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87104BD-DA79-FE47-9807-C0A5EA47E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6263" y="0"/>
            <a:ext cx="7772400" cy="9080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Outline of Topics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14C29780-590C-324D-9EDE-766AA9BDAC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92163" y="836613"/>
            <a:ext cx="7340600" cy="5259387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Auxiliary topics</a:t>
            </a:r>
          </a:p>
          <a:p>
            <a:pPr lvl="1"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Sequences, Proofs, Induction, Recursion</a:t>
            </a:r>
          </a:p>
          <a:p>
            <a:pPr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Main topics</a:t>
            </a:r>
          </a:p>
          <a:p>
            <a:pPr lvl="1"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Graph Theory </a:t>
            </a:r>
          </a:p>
          <a:p>
            <a:pPr lvl="1"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Counting Techniques </a:t>
            </a:r>
          </a:p>
          <a:p>
            <a:pPr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Application areas</a:t>
            </a:r>
          </a:p>
          <a:p>
            <a:pPr lvl="1"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Computer Science</a:t>
            </a:r>
          </a:p>
          <a:p>
            <a:pPr lvl="1"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Discrete Optimization</a:t>
            </a:r>
          </a:p>
          <a:p>
            <a:pPr lvl="1" eaLnBrk="1" hangingPunct="1">
              <a:spcBef>
                <a:spcPct val="30000"/>
              </a:spcBef>
              <a:spcAft>
                <a:spcPct val="100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Discrete Probability</a:t>
            </a:r>
          </a:p>
          <a:p>
            <a:pPr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4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EB34D4EA-7E72-844D-BD8C-4270D3AA7F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  <a:t>Situations where counting techniques are used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D787E43-4754-A74F-85FE-D6A727B945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en-US">
                <a:ea typeface="ＭＳ Ｐゴシック" panose="020B0600070205080204" pitchFamily="34" charset="-128"/>
              </a:rPr>
              <a:t>You toss a pair of dice in a casino game.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You win </a:t>
            </a:r>
            <a:r>
              <a:rPr lang="en-US" altLang="en-US" i="1">
                <a:ea typeface="ＭＳ Ｐゴシック" panose="020B0600070205080204" pitchFamily="34" charset="-128"/>
              </a:rPr>
              <a:t>if</a:t>
            </a:r>
            <a:r>
              <a:rPr lang="en-US" altLang="en-US">
                <a:ea typeface="ＭＳ Ｐゴシック" panose="020B0600070205080204" pitchFamily="34" charset="-128"/>
              </a:rPr>
              <a:t> the numbers showing face up 				have a sum of </a:t>
            </a:r>
            <a:r>
              <a:rPr lang="en-US" altLang="en-US">
                <a:solidFill>
                  <a:srgbClr val="663300"/>
                </a:solidFill>
                <a:ea typeface="ＭＳ Ｐゴシック" panose="020B0600070205080204" pitchFamily="34" charset="-128"/>
              </a:rPr>
              <a:t>7</a:t>
            </a:r>
            <a:r>
              <a:rPr lang="en-US" altLang="en-US">
                <a:ea typeface="ＭＳ Ｐゴシック" panose="020B0600070205080204" pitchFamily="34" charset="-128"/>
              </a:rPr>
              <a:t>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Question:</a:t>
            </a:r>
            <a:r>
              <a:rPr lang="en-US" altLang="en-US">
                <a:ea typeface="ＭＳ Ｐゴシック" panose="020B0600070205080204" pitchFamily="34" charset="-128"/>
              </a:rPr>
              <a:t> What are your chances of 						winning the game?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9D5B79BD-95A5-D747-A5F8-456A529CDA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  <a:t>Situations where counting techniques are used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FB4CE77-4C1C-3C45-8B5B-DECBF97883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en-US">
                <a:ea typeface="ＭＳ Ｐゴシック" panose="020B0600070205080204" pitchFamily="34" charset="-128"/>
              </a:rPr>
              <a:t>To satisfy a certain degree requirement, you are supposed to take </a:t>
            </a:r>
            <a:r>
              <a:rPr lang="en-US" altLang="en-US">
                <a:solidFill>
                  <a:srgbClr val="663300"/>
                </a:solidFill>
                <a:ea typeface="ＭＳ Ｐゴシック" panose="020B0600070205080204" pitchFamily="34" charset="-128"/>
              </a:rPr>
              <a:t>3</a:t>
            </a:r>
            <a:r>
              <a:rPr lang="en-US" altLang="en-US">
                <a:ea typeface="ＭＳ Ｐゴシック" panose="020B0600070205080204" pitchFamily="34" charset="-128"/>
              </a:rPr>
              <a:t> courses from the following group of courses: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	Math300, Math301, Math302, Math304,</a:t>
            </a:r>
          </a:p>
          <a:p>
            <a:pPr eaLnBrk="1" hangingPunct="1">
              <a:buFontTx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		Math305, Math306, Math308.</a:t>
            </a:r>
          </a:p>
          <a:p>
            <a:pPr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alt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Question:</a:t>
            </a:r>
            <a:r>
              <a:rPr lang="en-US" altLang="en-US">
                <a:ea typeface="ＭＳ Ｐゴシック" panose="020B0600070205080204" pitchFamily="34" charset="-128"/>
              </a:rPr>
              <a:t> In how many different ways the 		      requirement can be satisfied?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0234FE1A-D523-004B-8B99-154F97286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26035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>
                <a:solidFill>
                  <a:srgbClr val="66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ea typeface="+mj-ea"/>
                <a:cs typeface="+mj-cs"/>
              </a:rPr>
              <a:t>Situations where counting techniques are used</a:t>
            </a:r>
          </a:p>
        </p:txBody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E5F0FDB2-D6CA-A146-AD84-09834C79A3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>
                <a:ea typeface="ＭＳ Ｐゴシック" panose="020B0600070205080204" pitchFamily="34" charset="-128"/>
              </a:rPr>
              <a:t>There are </a:t>
            </a:r>
            <a:r>
              <a:rPr lang="en-US" altLang="en-US" sz="2800">
                <a:solidFill>
                  <a:srgbClr val="663300"/>
                </a:solidFill>
                <a:ea typeface="ＭＳ Ｐゴシック" panose="020B0600070205080204" pitchFamily="34" charset="-128"/>
              </a:rPr>
              <a:t>4</a:t>
            </a:r>
            <a:r>
              <a:rPr lang="en-US" altLang="en-US" sz="2800">
                <a:ea typeface="ＭＳ Ｐゴシック" panose="020B0600070205080204" pitchFamily="34" charset="-128"/>
              </a:rPr>
              <a:t> jobs that should be processed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on the same machine.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	(</a:t>
            </a:r>
            <a:r>
              <a:rPr lang="en-US" altLang="en-US" sz="2800" i="1">
                <a:ea typeface="ＭＳ Ｐゴシック" panose="020B0600070205080204" pitchFamily="34" charset="-128"/>
              </a:rPr>
              <a:t>Can’t be processed simultaneously</a:t>
            </a:r>
            <a:r>
              <a:rPr lang="en-US" altLang="en-US" sz="2800">
                <a:ea typeface="ＭＳ Ｐゴシック" panose="020B0600070205080204" pitchFamily="34" charset="-128"/>
              </a:rPr>
              <a:t>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ea typeface="ＭＳ Ｐゴシック" panose="020B0600070205080204" pitchFamily="34" charset="-128"/>
              </a:rPr>
              <a:t>	Here is an example of a possible schedule: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Counting question:</a:t>
            </a:r>
            <a:r>
              <a:rPr lang="en-US" altLang="en-US" sz="2800">
                <a:ea typeface="ＭＳ Ｐゴシック" panose="020B0600070205080204" pitchFamily="34" charset="-128"/>
              </a:rPr>
              <a:t> What is the number of all possible schedules?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en-US" sz="2800">
                <a:solidFill>
                  <a:schemeClr val="accent2"/>
                </a:solidFill>
                <a:ea typeface="ＭＳ Ｐゴシック" panose="020B0600070205080204" pitchFamily="34" charset="-128"/>
              </a:rPr>
              <a:t>Optimization question: </a:t>
            </a:r>
            <a:r>
              <a:rPr lang="en-US" altLang="en-US" sz="2800">
                <a:ea typeface="ＭＳ Ｐゴシック" panose="020B0600070205080204" pitchFamily="34" charset="-128"/>
              </a:rPr>
              <a:t>Find a schedule that minimizes the average completion time of the four jobs.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>
              <a:ea typeface="ＭＳ Ｐゴシック" panose="020B0600070205080204" pitchFamily="34" charset="-128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C4F114FA-2D36-7544-8133-4975E189127B}"/>
              </a:ext>
            </a:extLst>
          </p:cNvPr>
          <p:cNvGrpSpPr>
            <a:grpSpLocks/>
          </p:cNvGrpSpPr>
          <p:nvPr/>
        </p:nvGrpSpPr>
        <p:grpSpPr bwMode="auto">
          <a:xfrm>
            <a:off x="1187450" y="3716338"/>
            <a:ext cx="6781800" cy="533400"/>
            <a:chOff x="624" y="2736"/>
            <a:chExt cx="4272" cy="336"/>
          </a:xfrm>
        </p:grpSpPr>
        <p:sp>
          <p:nvSpPr>
            <p:cNvPr id="22533" name="Rectangle 5">
              <a:extLst>
                <a:ext uri="{FF2B5EF4-FFF2-40B4-BE49-F238E27FC236}">
                  <a16:creationId xmlns:a16="http://schemas.microsoft.com/office/drawing/2014/main" id="{A719BA9D-786B-0942-B6DA-330EE852D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736"/>
              <a:ext cx="72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800">
                  <a:latin typeface="Arial" panose="020B0604020202020204" pitchFamily="34" charset="0"/>
                </a:rPr>
                <a:t>Job 3</a:t>
              </a:r>
            </a:p>
          </p:txBody>
        </p:sp>
        <p:sp>
          <p:nvSpPr>
            <p:cNvPr id="22534" name="Rectangle 6">
              <a:extLst>
                <a:ext uri="{FF2B5EF4-FFF2-40B4-BE49-F238E27FC236}">
                  <a16:creationId xmlns:a16="http://schemas.microsoft.com/office/drawing/2014/main" id="{5D855D89-B81D-1F49-B251-D24C66C22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2736"/>
              <a:ext cx="120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800">
                  <a:latin typeface="Arial" panose="020B0604020202020204" pitchFamily="34" charset="0"/>
                </a:rPr>
                <a:t>Job 1</a:t>
              </a:r>
            </a:p>
          </p:txBody>
        </p:sp>
        <p:sp>
          <p:nvSpPr>
            <p:cNvPr id="22535" name="Rectangle 7">
              <a:extLst>
                <a:ext uri="{FF2B5EF4-FFF2-40B4-BE49-F238E27FC236}">
                  <a16:creationId xmlns:a16="http://schemas.microsoft.com/office/drawing/2014/main" id="{CA3CE2DC-8F7F-054C-ACFB-49061FC771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736"/>
              <a:ext cx="912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800">
                  <a:latin typeface="Arial" panose="020B0604020202020204" pitchFamily="34" charset="0"/>
                </a:rPr>
                <a:t>Job 4</a:t>
              </a:r>
            </a:p>
          </p:txBody>
        </p:sp>
        <p:sp>
          <p:nvSpPr>
            <p:cNvPr id="22536" name="Rectangle 8">
              <a:extLst>
                <a:ext uri="{FF2B5EF4-FFF2-40B4-BE49-F238E27FC236}">
                  <a16:creationId xmlns:a16="http://schemas.microsoft.com/office/drawing/2014/main" id="{AEA13B00-95D8-004C-9D25-8BB28283C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736"/>
              <a:ext cx="14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800">
                  <a:latin typeface="Arial" panose="020B0604020202020204" pitchFamily="34" charset="0"/>
                </a:rPr>
                <a:t>Job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12276</TotalTime>
  <Words>711</Words>
  <Application>Microsoft Macintosh PowerPoint</Application>
  <PresentationFormat>On-screen Show (4:3)</PresentationFormat>
  <Paragraphs>134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Times New Roman</vt:lpstr>
      <vt:lpstr>ＭＳ Ｐゴシック</vt:lpstr>
      <vt:lpstr>Arial</vt:lpstr>
      <vt:lpstr>Calibri</vt:lpstr>
      <vt:lpstr>Comic Sans MS</vt:lpstr>
      <vt:lpstr>Wingdings</vt:lpstr>
      <vt:lpstr>Symbol</vt:lpstr>
      <vt:lpstr>Default Design</vt:lpstr>
      <vt:lpstr>Math 3050 Discrete Mathematics</vt:lpstr>
      <vt:lpstr>Kind of problems solved by discrete mathematics</vt:lpstr>
      <vt:lpstr>Importance of  Discrete Mathematics</vt:lpstr>
      <vt:lpstr>The new role of Mathematics</vt:lpstr>
      <vt:lpstr>Goals of Math 3050</vt:lpstr>
      <vt:lpstr>Outline of Topics</vt:lpstr>
      <vt:lpstr>Situations where counting techniques are used</vt:lpstr>
      <vt:lpstr>Situations where counting techniques are used</vt:lpstr>
      <vt:lpstr>Situations where counting techniques are used</vt:lpstr>
      <vt:lpstr>Examples of Graph Models:  Shortest Path Problem</vt:lpstr>
      <vt:lpstr>Examples of Graph Models:  Traveling Salesman Problem</vt:lpstr>
      <vt:lpstr>Examples of Graph Models:  Assignment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Melkonian, Vardges</cp:lastModifiedBy>
  <cp:revision>984</cp:revision>
  <dcterms:created xsi:type="dcterms:W3CDTF">1601-01-01T00:00:00Z</dcterms:created>
  <dcterms:modified xsi:type="dcterms:W3CDTF">2021-01-14T03:25:54Z</dcterms:modified>
</cp:coreProperties>
</file>