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14"/>
  </p:handoutMasterIdLst>
  <p:sldIdLst>
    <p:sldId id="276" r:id="rId2"/>
    <p:sldId id="280" r:id="rId3"/>
    <p:sldId id="284" r:id="rId4"/>
    <p:sldId id="294" r:id="rId5"/>
    <p:sldId id="286" r:id="rId6"/>
    <p:sldId id="287" r:id="rId7"/>
    <p:sldId id="289" r:id="rId8"/>
    <p:sldId id="295" r:id="rId9"/>
    <p:sldId id="296" r:id="rId10"/>
    <p:sldId id="297" r:id="rId11"/>
    <p:sldId id="292" r:id="rId12"/>
    <p:sldId id="293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5559" autoAdjust="0"/>
  </p:normalViewPr>
  <p:slideViewPr>
    <p:cSldViewPr>
      <p:cViewPr varScale="1">
        <p:scale>
          <a:sx n="100" d="100"/>
          <a:sy n="100" d="100"/>
        </p:scale>
        <p:origin x="142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928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6BDA4BD-3A8D-EC4A-9441-FD5C82A6076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 altLang="en-US"/>
              <a:t>Math 308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77145DD-8AA4-274B-9EC6-65029DB43E4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r>
              <a:rPr lang="en-US" altLang="en-US"/>
              <a:t>Oct. 26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EEC19BA4-9244-E547-8595-C7BAB756A54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83DDE166-E730-FC41-ADD3-AE28D1CD029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DC03DFB-3B36-B644-B2C5-C36B1C047A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A6306-B408-584D-81FA-7DC495A56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2A13B8-0310-5141-BD98-673D3C5CD8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3E2D6-A9C3-F44C-B52E-B351E7B82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8D877-D835-B14D-8D8A-EF3552469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F82D6-6B20-DA4C-962D-12026E0A7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E7B8E-8C7A-1B44-8FD4-EA3546C288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98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A4F0F-68AA-7E45-9C3E-FE50BC610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C7034D-4978-8B4E-BB93-10B9353D9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A64BA-0DEF-C54C-894D-5DAF0A798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875A1-17AC-5B49-AF53-2ABE1A264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EDA8C-873C-4D49-806F-10CC2C6E8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0A377-715C-3841-9ED0-2F3B2D498A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098CD5-0FD1-CE45-8556-77DB91960C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A63685-E0FC-F842-B537-806ED3A43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7E3F0-280F-F74F-AE0F-4AEA0D914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03C25-B1F8-1F4E-9662-F57857F6E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D804A-01E8-8940-A06C-6BB0F348D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48AB6-AA2B-814E-AC8D-2B0AB61E56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78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3BB07-AFB8-7F4B-9164-BFCBC7350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3F1C7-9394-0648-95DD-5995D9C2E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B0400-2E51-184C-A594-F2FE97D3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D2592-46AA-AF41-8E2D-ED3E98378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0DA91-C8F7-3945-BF1E-17E30E441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95140-3FAB-174A-8673-4B8B33873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702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2F249-6047-8140-AD69-8DA2482B7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2B41C-2C2E-6840-9357-2167E98D0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02FC3-4D6A-4A40-A1AF-9EC59A31A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A08BB-EA09-254C-8D4D-A55F64F6D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DF1B2-2B61-5942-A7C1-FFC339546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3BC7E-22C8-934E-BD67-98B461B654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75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50A5-DFC8-8545-B7CF-4A836C3F7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E0248-919F-7C43-902C-F8B1F8411C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B4C6C-0009-1E44-AD53-7998D750E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8844A-38E4-0645-9FFF-53A12D68E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A4FDF-8824-D349-9D31-FD5ABFFAB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160570-F0B4-EC40-B601-436AB310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B03C3-7B4F-6142-B41A-C8DB15CFF6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084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814CC-9CE7-4F4A-9080-BDF7190A4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47BE0-E970-0045-AD87-815ED2CF4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26C142-A4AC-4E47-AE0A-187C22068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5C0586-049E-0946-BAAD-DB148A25D3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DC010D-0293-9C4D-BDBD-7663878AA8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B60ED4-BB95-BA40-9F34-D0F87A4D2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E2806-5766-A648-9328-51A53A165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1150B1-6204-1740-8B6A-A6F122CCC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882F5-8AA2-DF48-B62E-E22F3E0C53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476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A085A-4AA8-6641-8D94-F5C51A9A7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E7E94A-7691-E54F-93BD-4C96C1B90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F81333-89F4-5A4A-98A6-1B789F839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78D472-959D-7143-B8A0-03DF7B330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CAFCB-2173-B24E-9619-F130473C2C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61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87EF95-AC75-1447-9FD9-21384876F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23622-6D5F-1F40-B5C8-C5FC868B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4AB44F-7657-2545-84D3-79D96D291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93D2B-97F8-754D-AB1E-5FCB6D7B83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68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6EC19-E3A4-8D4C-93A9-18CB57178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6FAAF-37FF-6F4C-A8C8-D48BED00F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AA5008-C3A9-B54F-A91D-69A953314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227D7-5F15-3440-834C-4994F15D5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0FB2A-4678-3B4E-8171-A94A78D5F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C3AB1A-8211-204C-A3C2-B9F736487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BC7AD-7A26-C144-94BE-3371FED3E0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9980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F06ED-11DA-2848-8A65-98BDCBC09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C13E3F-881F-964F-9E2C-0B7D3500C4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C8824A-66B2-4B47-BC4A-2301110D8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B2C450-5A51-C84F-AD15-526DE15EA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7DA27-3C35-4E4A-9D08-1BFC3A6CA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F5EA5D-271C-6242-A17E-D2A7396CB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CEFC9-AF83-534D-90FE-AFD46EE153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609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0129F77-D421-B146-B179-04BAF9B69E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3469BB3-D282-0B46-80BE-1E897921B4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312C5D-3F63-EA4A-9FEB-FBB3E2614EB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107F481-9C84-E74D-899E-AF5290682C9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CDB018E-6D1D-5941-8A69-2F2841EACB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085C18-6223-AA45-8814-84B8C76ECFF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3A3BE4A-6B40-F141-A55F-3226C865B9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1089025"/>
            <a:ext cx="8280400" cy="1268413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Network Optimization Models:</a:t>
            </a:r>
            <a:b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</a:br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Maximum Flow Problems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C5BA1EA-00B6-C14F-82D6-F77ECA8DD9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644900"/>
            <a:ext cx="9144000" cy="2879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	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F5679969-1311-9A49-8B62-F3365F778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2816225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31749" name="Text Box 5">
            <a:extLst>
              <a:ext uri="{FF2B5EF4-FFF2-40B4-BE49-F238E27FC236}">
                <a16:creationId xmlns:a16="http://schemas.microsoft.com/office/drawing/2014/main" id="{53667512-EAA7-D245-A889-049B45E82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2924175"/>
            <a:ext cx="838835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In this handout: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/>
              <a:t> The problem statement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/>
              <a:t> Augmenting path algorithm for solving the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Oval 2">
            <a:extLst>
              <a:ext uri="{FF2B5EF4-FFF2-40B4-BE49-F238E27FC236}">
                <a16:creationId xmlns:a16="http://schemas.microsoft.com/office/drawing/2014/main" id="{E3D63D99-B728-DC4E-8C19-5320FAB99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8738" y="5481638"/>
            <a:ext cx="396875" cy="3603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9A6F3F86-10D4-F046-A6E5-8F7B4A41D6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Updating the residual network </a:t>
            </a:r>
            <a:b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</a:br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by sending flow through augmenting paths</a:t>
            </a:r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DE2FA15A-57CA-7B4D-B643-BA8EE1CABC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r>
              <a:rPr lang="en-US" altLang="en-US" sz="2800" i="1">
                <a:sym typeface="Symbol" pitchFamily="2" charset="2"/>
              </a:rPr>
              <a:t>Iteration 3</a:t>
            </a:r>
            <a:r>
              <a:rPr lang="en-US" altLang="en-US" sz="2800">
                <a:sym typeface="Symbol" pitchFamily="2" charset="2"/>
              </a:rPr>
              <a:t>: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		 O  A  D  B  C  T </a:t>
            </a:r>
            <a:r>
              <a:rPr lang="en-US" altLang="en-US" sz="2800">
                <a:sym typeface="Symbol" pitchFamily="2" charset="2"/>
              </a:rPr>
              <a:t>is an augmenting path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		with residual capacity</a:t>
            </a: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 1 = min{4, 4, 5, 4, 1}.</a:t>
            </a:r>
          </a:p>
          <a:p>
            <a:r>
              <a:rPr lang="en-US" altLang="en-US" sz="2800">
                <a:sym typeface="Symbol" pitchFamily="2" charset="2"/>
              </a:rPr>
              <a:t>After sending</a:t>
            </a: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 1 </a:t>
            </a:r>
            <a:r>
              <a:rPr lang="en-US" altLang="en-US" sz="2800">
                <a:sym typeface="Symbol" pitchFamily="2" charset="2"/>
              </a:rPr>
              <a:t>units of flow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	through the path</a:t>
            </a: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 O  A  D  B  C  T </a:t>
            </a:r>
            <a:r>
              <a:rPr lang="en-US" altLang="en-US" sz="2800">
                <a:sym typeface="Symbol" pitchFamily="2" charset="2"/>
              </a:rPr>
              <a:t>,</a:t>
            </a: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 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	</a:t>
            </a:r>
            <a:r>
              <a:rPr lang="en-US" altLang="en-US" sz="2800">
                <a:sym typeface="Symbol" pitchFamily="2" charset="2"/>
              </a:rPr>
              <a:t>the new residual network is:</a:t>
            </a:r>
          </a:p>
        </p:txBody>
      </p:sp>
      <p:grpSp>
        <p:nvGrpSpPr>
          <p:cNvPr id="77829" name="Group 5">
            <a:extLst>
              <a:ext uri="{FF2B5EF4-FFF2-40B4-BE49-F238E27FC236}">
                <a16:creationId xmlns:a16="http://schemas.microsoft.com/office/drawing/2014/main" id="{26820B7E-3B5E-3341-AE8E-0549E1AEBEA8}"/>
              </a:ext>
            </a:extLst>
          </p:cNvPr>
          <p:cNvGrpSpPr>
            <a:grpSpLocks/>
          </p:cNvGrpSpPr>
          <p:nvPr/>
        </p:nvGrpSpPr>
        <p:grpSpPr bwMode="auto">
          <a:xfrm>
            <a:off x="935038" y="4076700"/>
            <a:ext cx="5870575" cy="2520950"/>
            <a:chOff x="589" y="2568"/>
            <a:chExt cx="3698" cy="1588"/>
          </a:xfrm>
        </p:grpSpPr>
        <p:sp>
          <p:nvSpPr>
            <p:cNvPr id="77830" name="Oval 6">
              <a:extLst>
                <a:ext uri="{FF2B5EF4-FFF2-40B4-BE49-F238E27FC236}">
                  <a16:creationId xmlns:a16="http://schemas.microsoft.com/office/drawing/2014/main" id="{ADB18089-2936-F641-99F0-2F6083ACB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1" name="Oval 7">
              <a:extLst>
                <a:ext uri="{FF2B5EF4-FFF2-40B4-BE49-F238E27FC236}">
                  <a16:creationId xmlns:a16="http://schemas.microsoft.com/office/drawing/2014/main" id="{BD858A1A-AD2C-5348-AD2D-3BC458226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8" y="3317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2" name="Oval 8">
              <a:extLst>
                <a:ext uri="{FF2B5EF4-FFF2-40B4-BE49-F238E27FC236}">
                  <a16:creationId xmlns:a16="http://schemas.microsoft.com/office/drawing/2014/main" id="{3CC78814-DB26-7B40-8031-082A49BC4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8" y="324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3" name="Oval 9">
              <a:extLst>
                <a:ext uri="{FF2B5EF4-FFF2-40B4-BE49-F238E27FC236}">
                  <a16:creationId xmlns:a16="http://schemas.microsoft.com/office/drawing/2014/main" id="{0520D4CC-39A2-3443-9C1F-448FA7168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392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4" name="Oval 10">
              <a:extLst>
                <a:ext uri="{FF2B5EF4-FFF2-40B4-BE49-F238E27FC236}">
                  <a16:creationId xmlns:a16="http://schemas.microsoft.com/office/drawing/2014/main" id="{B403A7E6-37DB-754E-A6D0-B43AC7E7D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2568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5" name="Oval 11">
              <a:extLst>
                <a:ext uri="{FF2B5EF4-FFF2-40B4-BE49-F238E27FC236}">
                  <a16:creationId xmlns:a16="http://schemas.microsoft.com/office/drawing/2014/main" id="{C721B141-2556-754F-89E5-AA5D94874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" y="3453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7836" name="Group 12">
            <a:extLst>
              <a:ext uri="{FF2B5EF4-FFF2-40B4-BE49-F238E27FC236}">
                <a16:creationId xmlns:a16="http://schemas.microsoft.com/office/drawing/2014/main" id="{6EDC4903-0BDD-754F-832B-C4CD0DB73625}"/>
              </a:ext>
            </a:extLst>
          </p:cNvPr>
          <p:cNvGrpSpPr>
            <a:grpSpLocks/>
          </p:cNvGrpSpPr>
          <p:nvPr/>
        </p:nvGrpSpPr>
        <p:grpSpPr bwMode="auto">
          <a:xfrm>
            <a:off x="1150938" y="4365625"/>
            <a:ext cx="5437187" cy="2124075"/>
            <a:chOff x="725" y="2750"/>
            <a:chExt cx="3425" cy="1338"/>
          </a:xfrm>
        </p:grpSpPr>
        <p:sp>
          <p:nvSpPr>
            <p:cNvPr id="77837" name="Line 13">
              <a:extLst>
                <a:ext uri="{FF2B5EF4-FFF2-40B4-BE49-F238E27FC236}">
                  <a16:creationId xmlns:a16="http://schemas.microsoft.com/office/drawing/2014/main" id="{223E3D41-84B6-3642-A1D0-F007E5E843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9" y="3475"/>
              <a:ext cx="45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8" name="Line 14">
              <a:extLst>
                <a:ext uri="{FF2B5EF4-FFF2-40B4-BE49-F238E27FC236}">
                  <a16:creationId xmlns:a16="http://schemas.microsoft.com/office/drawing/2014/main" id="{AA1CAE10-08F0-5740-AD7B-647AE49D04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50"/>
              <a:ext cx="1089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9" name="Line 15">
              <a:extLst>
                <a:ext uri="{FF2B5EF4-FFF2-40B4-BE49-F238E27FC236}">
                  <a16:creationId xmlns:a16="http://schemas.microsoft.com/office/drawing/2014/main" id="{84DDC5EF-0A8F-FF4B-B0AC-C7EA7BC80F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9" y="3385"/>
              <a:ext cx="8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40" name="Line 16">
              <a:extLst>
                <a:ext uri="{FF2B5EF4-FFF2-40B4-BE49-F238E27FC236}">
                  <a16:creationId xmlns:a16="http://schemas.microsoft.com/office/drawing/2014/main" id="{C1F7219D-5845-AE4C-AEA4-7964C1434E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3430"/>
              <a:ext cx="1043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41" name="Line 17">
              <a:extLst>
                <a:ext uri="{FF2B5EF4-FFF2-40B4-BE49-F238E27FC236}">
                  <a16:creationId xmlns:a16="http://schemas.microsoft.com/office/drawing/2014/main" id="{63B725CC-5F4F-694A-9FE5-065B558700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521"/>
              <a:ext cx="908" cy="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42" name="Line 18">
              <a:extLst>
                <a:ext uri="{FF2B5EF4-FFF2-40B4-BE49-F238E27FC236}">
                  <a16:creationId xmlns:a16="http://schemas.microsoft.com/office/drawing/2014/main" id="{616A5EB4-0A9A-B241-8FD2-B18BB98E29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772"/>
              <a:ext cx="907" cy="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43" name="Line 19">
              <a:extLst>
                <a:ext uri="{FF2B5EF4-FFF2-40B4-BE49-F238E27FC236}">
                  <a16:creationId xmlns:a16="http://schemas.microsoft.com/office/drawing/2014/main" id="{CD434F54-3957-C84F-AA82-DAE3C0A633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95" y="3680"/>
              <a:ext cx="2155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44" name="Line 20">
              <a:extLst>
                <a:ext uri="{FF2B5EF4-FFF2-40B4-BE49-F238E27FC236}">
                  <a16:creationId xmlns:a16="http://schemas.microsoft.com/office/drawing/2014/main" id="{704C23EE-BE36-ED44-9E23-FC1CD35293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" y="3498"/>
              <a:ext cx="1021" cy="5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845" name="Oval 21">
            <a:extLst>
              <a:ext uri="{FF2B5EF4-FFF2-40B4-BE49-F238E27FC236}">
                <a16:creationId xmlns:a16="http://schemas.microsoft.com/office/drawing/2014/main" id="{CD73FD4C-3C2D-D946-A5C2-3DD268C60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8" y="5192713"/>
            <a:ext cx="396875" cy="3603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7846" name="Group 22">
            <a:extLst>
              <a:ext uri="{FF2B5EF4-FFF2-40B4-BE49-F238E27FC236}">
                <a16:creationId xmlns:a16="http://schemas.microsoft.com/office/drawing/2014/main" id="{527A2BA3-CC85-1549-8FD9-6EE8A51CE321}"/>
              </a:ext>
            </a:extLst>
          </p:cNvPr>
          <p:cNvGrpSpPr>
            <a:grpSpLocks/>
          </p:cNvGrpSpPr>
          <p:nvPr/>
        </p:nvGrpSpPr>
        <p:grpSpPr bwMode="auto">
          <a:xfrm>
            <a:off x="900113" y="4041775"/>
            <a:ext cx="5903912" cy="2581275"/>
            <a:chOff x="567" y="2546"/>
            <a:chExt cx="3719" cy="1626"/>
          </a:xfrm>
        </p:grpSpPr>
        <p:sp>
          <p:nvSpPr>
            <p:cNvPr id="77847" name="Text Box 23">
              <a:extLst>
                <a:ext uri="{FF2B5EF4-FFF2-40B4-BE49-F238E27FC236}">
                  <a16:creationId xmlns:a16="http://schemas.microsoft.com/office/drawing/2014/main" id="{69B1BF6B-9A80-154E-8175-F78BBC0AA7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249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  <p:sp>
          <p:nvSpPr>
            <p:cNvPr id="77848" name="Text Box 24">
              <a:extLst>
                <a:ext uri="{FF2B5EF4-FFF2-40B4-BE49-F238E27FC236}">
                  <a16:creationId xmlns:a16="http://schemas.microsoft.com/office/drawing/2014/main" id="{2DD5739D-9DB0-4B4A-A9C2-A2CDE9946E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2546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77849" name="Text Box 25">
              <a:extLst>
                <a:ext uri="{FF2B5EF4-FFF2-40B4-BE49-F238E27FC236}">
                  <a16:creationId xmlns:a16="http://schemas.microsoft.com/office/drawing/2014/main" id="{FA1A6303-59F5-724C-B042-4073AC18B7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8" y="327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77850" name="Text Box 26">
              <a:extLst>
                <a:ext uri="{FF2B5EF4-FFF2-40B4-BE49-F238E27FC236}">
                  <a16:creationId xmlns:a16="http://schemas.microsoft.com/office/drawing/2014/main" id="{1B8F90D7-1FB3-FC43-8403-9F89BDDC0B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" y="3226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77851" name="Text Box 27">
              <a:extLst>
                <a:ext uri="{FF2B5EF4-FFF2-40B4-BE49-F238E27FC236}">
                  <a16:creationId xmlns:a16="http://schemas.microsoft.com/office/drawing/2014/main" id="{32CE8D26-18FF-F24B-B370-9A4318AAD4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388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77852" name="Text Box 28">
              <a:extLst>
                <a:ext uri="{FF2B5EF4-FFF2-40B4-BE49-F238E27FC236}">
                  <a16:creationId xmlns:a16="http://schemas.microsoft.com/office/drawing/2014/main" id="{6367953D-524D-2843-BDC9-8F333E60F0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7" y="3430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sp>
        <p:nvSpPr>
          <p:cNvPr id="77853" name="Text Box 29">
            <a:extLst>
              <a:ext uri="{FF2B5EF4-FFF2-40B4-BE49-F238E27FC236}">
                <a16:creationId xmlns:a16="http://schemas.microsoft.com/office/drawing/2014/main" id="{08302EC9-9213-5B4E-8E7B-98513D413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200" y="501332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77854" name="Text Box 30">
            <a:extLst>
              <a:ext uri="{FF2B5EF4-FFF2-40B4-BE49-F238E27FC236}">
                <a16:creationId xmlns:a16="http://schemas.microsoft.com/office/drawing/2014/main" id="{AB42C5B8-F6FF-EE4F-B65C-229413EEF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519271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77855" name="Text Box 31">
            <a:extLst>
              <a:ext uri="{FF2B5EF4-FFF2-40B4-BE49-F238E27FC236}">
                <a16:creationId xmlns:a16="http://schemas.microsoft.com/office/drawing/2014/main" id="{CED63CB0-A805-F647-AA8B-9810E0B49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3006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77856" name="Text Box 32">
            <a:extLst>
              <a:ext uri="{FF2B5EF4-FFF2-40B4-BE49-F238E27FC236}">
                <a16:creationId xmlns:a16="http://schemas.microsoft.com/office/drawing/2014/main" id="{2D64DB79-25F9-4340-92E9-56B4B7EAF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501332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77857" name="Text Box 33">
            <a:extLst>
              <a:ext uri="{FF2B5EF4-FFF2-40B4-BE49-F238E27FC236}">
                <a16:creationId xmlns:a16="http://schemas.microsoft.com/office/drawing/2014/main" id="{6584CEA5-3FF7-4448-BCCB-D5A984A7B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533717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77858" name="Text Box 34">
            <a:extLst>
              <a:ext uri="{FF2B5EF4-FFF2-40B4-BE49-F238E27FC236}">
                <a16:creationId xmlns:a16="http://schemas.microsoft.com/office/drawing/2014/main" id="{DC864718-5520-C94E-9BC5-EF7B83DB4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488" y="5842000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grpSp>
        <p:nvGrpSpPr>
          <p:cNvPr id="77859" name="Group 35">
            <a:extLst>
              <a:ext uri="{FF2B5EF4-FFF2-40B4-BE49-F238E27FC236}">
                <a16:creationId xmlns:a16="http://schemas.microsoft.com/office/drawing/2014/main" id="{940113D5-CB24-9D46-9DC3-7267985BD059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4149725"/>
            <a:ext cx="4681537" cy="2365375"/>
            <a:chOff x="793" y="2614"/>
            <a:chExt cx="2949" cy="1490"/>
          </a:xfrm>
        </p:grpSpPr>
        <p:sp>
          <p:nvSpPr>
            <p:cNvPr id="77860" name="Text Box 36">
              <a:extLst>
                <a:ext uri="{FF2B5EF4-FFF2-40B4-BE49-F238E27FC236}">
                  <a16:creationId xmlns:a16="http://schemas.microsoft.com/office/drawing/2014/main" id="{E362F0EE-92F2-4044-A888-C2E6691C2B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04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7861" name="Text Box 37">
              <a:extLst>
                <a:ext uri="{FF2B5EF4-FFF2-40B4-BE49-F238E27FC236}">
                  <a16:creationId xmlns:a16="http://schemas.microsoft.com/office/drawing/2014/main" id="{E8E29374-E3D3-4245-A04B-3DB6273C9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9" y="343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7862" name="Text Box 38">
              <a:extLst>
                <a:ext uri="{FF2B5EF4-FFF2-40B4-BE49-F238E27FC236}">
                  <a16:creationId xmlns:a16="http://schemas.microsoft.com/office/drawing/2014/main" id="{98CB5159-512A-9045-A255-B8F34A3DAB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5" y="261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7863" name="Text Box 39">
              <a:extLst>
                <a:ext uri="{FF2B5EF4-FFF2-40B4-BE49-F238E27FC236}">
                  <a16:creationId xmlns:a16="http://schemas.microsoft.com/office/drawing/2014/main" id="{812221AA-0F82-7544-9579-F4EC754C8A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2" y="306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7864" name="Text Box 40">
              <a:extLst>
                <a:ext uri="{FF2B5EF4-FFF2-40B4-BE49-F238E27FC236}">
                  <a16:creationId xmlns:a16="http://schemas.microsoft.com/office/drawing/2014/main" id="{8C7022D4-7747-654D-91B7-CEDA1AB85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1" y="370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7865" name="Text Box 41">
              <a:extLst>
                <a:ext uri="{FF2B5EF4-FFF2-40B4-BE49-F238E27FC236}">
                  <a16:creationId xmlns:a16="http://schemas.microsoft.com/office/drawing/2014/main" id="{9E79AB8D-2EED-AD49-9618-76395019C5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0" y="320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7866" name="Text Box 42">
              <a:extLst>
                <a:ext uri="{FF2B5EF4-FFF2-40B4-BE49-F238E27FC236}">
                  <a16:creationId xmlns:a16="http://schemas.microsoft.com/office/drawing/2014/main" id="{53AB46D7-1DE9-DE41-996B-FBDF2B3600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5" y="322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77867" name="Text Box 43">
              <a:extLst>
                <a:ext uri="{FF2B5EF4-FFF2-40B4-BE49-F238E27FC236}">
                  <a16:creationId xmlns:a16="http://schemas.microsoft.com/office/drawing/2014/main" id="{8E47DDB2-2EDC-3645-A26A-1C4B68B2AE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2" y="381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7868" name="Text Box 44">
              <a:extLst>
                <a:ext uri="{FF2B5EF4-FFF2-40B4-BE49-F238E27FC236}">
                  <a16:creationId xmlns:a16="http://schemas.microsoft.com/office/drawing/2014/main" id="{701D6787-67E5-1C4A-9AA3-20F93ABC8D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5" y="354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7869" name="Text Box 45">
              <a:extLst>
                <a:ext uri="{FF2B5EF4-FFF2-40B4-BE49-F238E27FC236}">
                  <a16:creationId xmlns:a16="http://schemas.microsoft.com/office/drawing/2014/main" id="{88AF5FC9-1AC0-914A-8D7D-67772A4EFE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4" y="265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</p:grpSp>
      <p:grpSp>
        <p:nvGrpSpPr>
          <p:cNvPr id="77870" name="Group 46">
            <a:extLst>
              <a:ext uri="{FF2B5EF4-FFF2-40B4-BE49-F238E27FC236}">
                <a16:creationId xmlns:a16="http://schemas.microsoft.com/office/drawing/2014/main" id="{58307C4A-609F-C84C-B873-883C1331C5EA}"/>
              </a:ext>
            </a:extLst>
          </p:cNvPr>
          <p:cNvGrpSpPr>
            <a:grpSpLocks/>
          </p:cNvGrpSpPr>
          <p:nvPr/>
        </p:nvGrpSpPr>
        <p:grpSpPr bwMode="auto">
          <a:xfrm>
            <a:off x="1223963" y="4113213"/>
            <a:ext cx="4681537" cy="2365375"/>
            <a:chOff x="793" y="2614"/>
            <a:chExt cx="2949" cy="1490"/>
          </a:xfrm>
        </p:grpSpPr>
        <p:sp>
          <p:nvSpPr>
            <p:cNvPr id="77871" name="Text Box 47">
              <a:extLst>
                <a:ext uri="{FF2B5EF4-FFF2-40B4-BE49-F238E27FC236}">
                  <a16:creationId xmlns:a16="http://schemas.microsoft.com/office/drawing/2014/main" id="{F843C98B-C085-BE4F-9844-6704B17C23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04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77872" name="Text Box 48">
              <a:extLst>
                <a:ext uri="{FF2B5EF4-FFF2-40B4-BE49-F238E27FC236}">
                  <a16:creationId xmlns:a16="http://schemas.microsoft.com/office/drawing/2014/main" id="{221AE674-5413-D34B-9E1E-C3704ED9AB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9" y="343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  <p:sp>
          <p:nvSpPr>
            <p:cNvPr id="77873" name="Text Box 49">
              <a:extLst>
                <a:ext uri="{FF2B5EF4-FFF2-40B4-BE49-F238E27FC236}">
                  <a16:creationId xmlns:a16="http://schemas.microsoft.com/office/drawing/2014/main" id="{C443E2AA-E095-474D-9AC7-AC1FDD1B5C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5" y="261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7874" name="Text Box 50">
              <a:extLst>
                <a:ext uri="{FF2B5EF4-FFF2-40B4-BE49-F238E27FC236}">
                  <a16:creationId xmlns:a16="http://schemas.microsoft.com/office/drawing/2014/main" id="{850D7626-55EC-5E4B-8CB6-91D44E5AAE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2" y="306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7875" name="Text Box 51">
              <a:extLst>
                <a:ext uri="{FF2B5EF4-FFF2-40B4-BE49-F238E27FC236}">
                  <a16:creationId xmlns:a16="http://schemas.microsoft.com/office/drawing/2014/main" id="{6F00E5B1-4506-FD4A-A0F4-FF482C171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1" y="370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7876" name="Text Box 52">
              <a:extLst>
                <a:ext uri="{FF2B5EF4-FFF2-40B4-BE49-F238E27FC236}">
                  <a16:creationId xmlns:a16="http://schemas.microsoft.com/office/drawing/2014/main" id="{81E8404C-4BA5-B04F-B4C0-932C24D72A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0" y="320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2</a:t>
              </a:r>
            </a:p>
          </p:txBody>
        </p:sp>
        <p:sp>
          <p:nvSpPr>
            <p:cNvPr id="77877" name="Text Box 53">
              <a:extLst>
                <a:ext uri="{FF2B5EF4-FFF2-40B4-BE49-F238E27FC236}">
                  <a16:creationId xmlns:a16="http://schemas.microsoft.com/office/drawing/2014/main" id="{6473BB76-2554-0A41-BF76-85B43B00E0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5" y="322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7878" name="Text Box 54">
              <a:extLst>
                <a:ext uri="{FF2B5EF4-FFF2-40B4-BE49-F238E27FC236}">
                  <a16:creationId xmlns:a16="http://schemas.microsoft.com/office/drawing/2014/main" id="{DC39B8AE-EC19-D64D-BC95-3F95D1BAF3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2" y="381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7879" name="Text Box 55">
              <a:extLst>
                <a:ext uri="{FF2B5EF4-FFF2-40B4-BE49-F238E27FC236}">
                  <a16:creationId xmlns:a16="http://schemas.microsoft.com/office/drawing/2014/main" id="{F1271A90-4FE1-B34C-AEDD-7E29206103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5" y="354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77880" name="Text Box 56">
              <a:extLst>
                <a:ext uri="{FF2B5EF4-FFF2-40B4-BE49-F238E27FC236}">
                  <a16:creationId xmlns:a16="http://schemas.microsoft.com/office/drawing/2014/main" id="{C368119B-AB41-D94A-9776-5732CAFB29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4" y="265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77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7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CA3A581E-6B66-A24A-854F-E7F623C375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1089025"/>
          </a:xfrm>
        </p:spPr>
        <p:txBody>
          <a:bodyPr/>
          <a:lstStyle/>
          <a:p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Terminating the Algorithm:</a:t>
            </a:r>
            <a:b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</a:br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Returning an Optimal Flow</a:t>
            </a:r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CCF5A313-8333-9D4E-8922-F3459A2949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There are no augmenting paths in the last residual network.</a:t>
            </a:r>
          </a:p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So the flow from the source to the sink cannot be increased further, and the current flow is optimal. </a:t>
            </a:r>
          </a:p>
          <a:p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Thus, the current residual network is optimal.</a:t>
            </a:r>
          </a:p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The optimal flow on each directed arc of the original network</a:t>
            </a:r>
          </a:p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		 is the residual capacity of its reverse arc:</a:t>
            </a:r>
          </a:p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flow(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OA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)=1, flow(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OB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)=5, flow(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OC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)=4,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	 	flow(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AD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)=1, flow(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BD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)=4, flow(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BC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)=1,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	 	flow(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DT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)=5, flow(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CT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)=5.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	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The amount of maximum flow through the network is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			5 + 4 + 1 = 10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		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(the sum of path flows of all iterations).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 </a:t>
            </a:r>
          </a:p>
        </p:txBody>
      </p:sp>
      <p:sp>
        <p:nvSpPr>
          <p:cNvPr id="68627" name="Text Box 19">
            <a:extLst>
              <a:ext uri="{FF2B5EF4-FFF2-40B4-BE49-F238E27FC236}">
                <a16:creationId xmlns:a16="http://schemas.microsoft.com/office/drawing/2014/main" id="{5CBA2CF2-4EFA-FF45-9147-B7A6A4990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188" y="5842000"/>
            <a:ext cx="6119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68419EDE-8C54-1345-BB27-017EB43A9B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The Summary of the </a:t>
            </a:r>
            <a:b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</a:br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Augmenting Path Algorithm</a:t>
            </a:r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1B4683CA-0E19-C742-8E2B-D825E05A4C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9144000" cy="5516562"/>
          </a:xfrm>
        </p:spPr>
        <p:txBody>
          <a:bodyPr/>
          <a:lstStyle/>
          <a:p>
            <a:r>
              <a:rPr lang="en-US" altLang="en-US" sz="2400" b="1">
                <a:latin typeface="Arial" panose="020B0604020202020204" pitchFamily="34" charset="0"/>
                <a:sym typeface="Symbol" pitchFamily="2" charset="2"/>
              </a:rPr>
              <a:t>Initialization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: Set up the initial residual network.</a:t>
            </a:r>
          </a:p>
          <a:p>
            <a:r>
              <a:rPr lang="en-US" altLang="en-US" sz="2400" b="1">
                <a:latin typeface="Arial" panose="020B0604020202020204" pitchFamily="34" charset="0"/>
                <a:sym typeface="Symbol" pitchFamily="2" charset="2"/>
              </a:rPr>
              <a:t>Repeat</a:t>
            </a:r>
          </a:p>
          <a:p>
            <a:pPr lvl="1"/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Find an augmenting path.</a:t>
            </a:r>
          </a:p>
          <a:p>
            <a:pPr lvl="1"/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Identify the residual capacity c* of the path; increase the flow in this path by c*.</a:t>
            </a:r>
          </a:p>
          <a:p>
            <a:pPr lvl="1"/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Update the residual network: decrease by c* the residual capacity of each arc on the augmenting path; increase by c* the residual capacity of each arc in the opposite direction on the augmenting path. </a:t>
            </a:r>
          </a:p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</a:t>
            </a:r>
            <a:r>
              <a:rPr lang="en-US" altLang="en-US" sz="2400" b="1">
                <a:latin typeface="Arial" panose="020B0604020202020204" pitchFamily="34" charset="0"/>
                <a:sym typeface="Symbol" pitchFamily="2" charset="2"/>
              </a:rPr>
              <a:t>Until 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no augmenting path is left</a:t>
            </a:r>
          </a:p>
          <a:p>
            <a:r>
              <a:rPr lang="en-US" altLang="en-US" sz="2400" b="1">
                <a:latin typeface="Arial" panose="020B0604020202020204" pitchFamily="34" charset="0"/>
                <a:sym typeface="Symbol" pitchFamily="2" charset="2"/>
              </a:rPr>
              <a:t>Return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the flow corresponding to </a:t>
            </a:r>
          </a:p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		the current optimal residual network</a:t>
            </a:r>
          </a:p>
          <a:p>
            <a:pPr>
              <a:buFontTx/>
              <a:buNone/>
            </a:pPr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  <a:p>
            <a:endParaRPr lang="en-US" altLang="en-US" sz="2400">
              <a:solidFill>
                <a:schemeClr val="accent2"/>
              </a:solidFill>
              <a:latin typeface="Arial" panose="020B0604020202020204" pitchFamily="34" charset="0"/>
              <a:sym typeface="Symbol" pitchFamily="2" charset="2"/>
            </a:endParaRPr>
          </a:p>
        </p:txBody>
      </p:sp>
      <p:sp>
        <p:nvSpPr>
          <p:cNvPr id="69636" name="Text Box 4">
            <a:extLst>
              <a:ext uri="{FF2B5EF4-FFF2-40B4-BE49-F238E27FC236}">
                <a16:creationId xmlns:a16="http://schemas.microsoft.com/office/drawing/2014/main" id="{69969794-66C1-E942-B7A8-04627AC24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188" y="5842000"/>
            <a:ext cx="6119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07" name="Oval 135">
            <a:extLst>
              <a:ext uri="{FF2B5EF4-FFF2-40B4-BE49-F238E27FC236}">
                <a16:creationId xmlns:a16="http://schemas.microsoft.com/office/drawing/2014/main" id="{AC70603E-8040-394E-9C3E-34FB1D682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8738" y="5481638"/>
            <a:ext cx="396875" cy="3603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9877887E-C2C3-534D-9AEC-03C55B2A76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765175"/>
          </a:xfrm>
        </p:spPr>
        <p:txBody>
          <a:bodyPr/>
          <a:lstStyle/>
          <a:p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</a:rPr>
              <a:t>Maximum Flow Problem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4BB9140C-A84E-D746-94A4-86F1BBFEA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r>
              <a:rPr lang="en-US" altLang="en-US" sz="2400" i="1">
                <a:solidFill>
                  <a:schemeClr val="accent2"/>
                </a:solidFill>
              </a:rPr>
              <a:t>Given</a:t>
            </a:r>
            <a:r>
              <a:rPr lang="en-US" altLang="en-US" sz="2400"/>
              <a:t>:	Directed graph </a:t>
            </a:r>
            <a:r>
              <a:rPr lang="en-US" altLang="en-US" sz="2400">
                <a:solidFill>
                  <a:schemeClr val="accent2"/>
                </a:solidFill>
              </a:rPr>
              <a:t>G=(V, E),  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			</a:t>
            </a:r>
            <a:r>
              <a:rPr lang="en-US" altLang="en-US" sz="2400"/>
              <a:t>Supply (source) node</a:t>
            </a:r>
            <a:r>
              <a:rPr lang="en-US" altLang="en-US" sz="2400">
                <a:solidFill>
                  <a:schemeClr val="accent2"/>
                </a:solidFill>
              </a:rPr>
              <a:t> O</a:t>
            </a:r>
            <a:r>
              <a:rPr lang="en-US" altLang="en-US" sz="2400"/>
              <a:t>,</a:t>
            </a:r>
            <a:r>
              <a:rPr lang="en-US" altLang="en-US" sz="2400">
                <a:solidFill>
                  <a:schemeClr val="accent2"/>
                </a:solidFill>
              </a:rPr>
              <a:t> </a:t>
            </a:r>
            <a:r>
              <a:rPr lang="en-US" altLang="en-US" sz="2400"/>
              <a:t>demand (sink) node</a:t>
            </a:r>
            <a:r>
              <a:rPr lang="en-US" altLang="en-US" sz="2400">
                <a:solidFill>
                  <a:schemeClr val="accent2"/>
                </a:solidFill>
              </a:rPr>
              <a:t> T</a:t>
            </a:r>
          </a:p>
          <a:p>
            <a:pPr>
              <a:buFontTx/>
              <a:buNone/>
            </a:pPr>
            <a:r>
              <a:rPr lang="en-US" altLang="en-US" sz="2400"/>
              <a:t>			Capacity function   </a:t>
            </a:r>
            <a:r>
              <a:rPr lang="en-US" altLang="en-US" sz="2400">
                <a:solidFill>
                  <a:srgbClr val="009900"/>
                </a:solidFill>
              </a:rPr>
              <a:t>u: E </a:t>
            </a:r>
            <a:r>
              <a:rPr lang="en-US" altLang="en-US" sz="2400">
                <a:solidFill>
                  <a:srgbClr val="009900"/>
                </a:solidFill>
                <a:sym typeface="Symbol" pitchFamily="2" charset="2"/>
              </a:rPr>
              <a:t> R</a:t>
            </a:r>
            <a:r>
              <a:rPr lang="en-US" altLang="en-US" sz="2400">
                <a:sym typeface="Symbol" pitchFamily="2" charset="2"/>
              </a:rPr>
              <a:t> .</a:t>
            </a:r>
          </a:p>
          <a:p>
            <a:r>
              <a:rPr lang="en-US" altLang="en-US" sz="2400" i="1">
                <a:solidFill>
                  <a:srgbClr val="FF0000"/>
                </a:solidFill>
                <a:sym typeface="Symbol" pitchFamily="2" charset="2"/>
              </a:rPr>
              <a:t>Goal</a:t>
            </a:r>
            <a:r>
              <a:rPr lang="en-US" altLang="en-US" sz="2400">
                <a:sym typeface="Symbol" pitchFamily="2" charset="2"/>
              </a:rPr>
              <a:t>:	Given the arc capacities,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   send </a:t>
            </a:r>
            <a:r>
              <a:rPr lang="en-US" altLang="en-US" sz="2400">
                <a:solidFill>
                  <a:srgbClr val="FF0000"/>
                </a:solidFill>
                <a:sym typeface="Symbol" pitchFamily="2" charset="2"/>
              </a:rPr>
              <a:t>as much flow as possible</a:t>
            </a:r>
            <a:r>
              <a:rPr lang="en-US" altLang="en-US" sz="2400">
                <a:sym typeface="Symbol" pitchFamily="2" charset="2"/>
              </a:rPr>
              <a:t>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from supply node O to demand node T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			through the network.</a:t>
            </a:r>
          </a:p>
          <a:p>
            <a:r>
              <a:rPr lang="en-US" altLang="en-US" sz="2400">
                <a:sym typeface="Symbol" pitchFamily="2" charset="2"/>
              </a:rPr>
              <a:t>Example:	</a:t>
            </a:r>
          </a:p>
        </p:txBody>
      </p:sp>
      <p:grpSp>
        <p:nvGrpSpPr>
          <p:cNvPr id="54394" name="Group 122">
            <a:extLst>
              <a:ext uri="{FF2B5EF4-FFF2-40B4-BE49-F238E27FC236}">
                <a16:creationId xmlns:a16="http://schemas.microsoft.com/office/drawing/2014/main" id="{F804A1E1-371C-4B48-9085-9C9E19037B49}"/>
              </a:ext>
            </a:extLst>
          </p:cNvPr>
          <p:cNvGrpSpPr>
            <a:grpSpLocks/>
          </p:cNvGrpSpPr>
          <p:nvPr/>
        </p:nvGrpSpPr>
        <p:grpSpPr bwMode="auto">
          <a:xfrm>
            <a:off x="935038" y="4076700"/>
            <a:ext cx="5870575" cy="2520950"/>
            <a:chOff x="589" y="2568"/>
            <a:chExt cx="3698" cy="1588"/>
          </a:xfrm>
        </p:grpSpPr>
        <p:sp>
          <p:nvSpPr>
            <p:cNvPr id="54346" name="Oval 74">
              <a:extLst>
                <a:ext uri="{FF2B5EF4-FFF2-40B4-BE49-F238E27FC236}">
                  <a16:creationId xmlns:a16="http://schemas.microsoft.com/office/drawing/2014/main" id="{1268AB19-CE71-3E44-823F-8DA5B69D3B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7" name="Oval 75">
              <a:extLst>
                <a:ext uri="{FF2B5EF4-FFF2-40B4-BE49-F238E27FC236}">
                  <a16:creationId xmlns:a16="http://schemas.microsoft.com/office/drawing/2014/main" id="{CC022D2D-12D4-D848-B0C6-B3CF9711CB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8" y="3317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8" name="Oval 76">
              <a:extLst>
                <a:ext uri="{FF2B5EF4-FFF2-40B4-BE49-F238E27FC236}">
                  <a16:creationId xmlns:a16="http://schemas.microsoft.com/office/drawing/2014/main" id="{A364341C-65DC-F944-A6FD-13FC93B01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8" y="324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9" name="Oval 77">
              <a:extLst>
                <a:ext uri="{FF2B5EF4-FFF2-40B4-BE49-F238E27FC236}">
                  <a16:creationId xmlns:a16="http://schemas.microsoft.com/office/drawing/2014/main" id="{E7E5D8A6-8F4B-FC44-944D-E86341B3C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392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0" name="Oval 78">
              <a:extLst>
                <a:ext uri="{FF2B5EF4-FFF2-40B4-BE49-F238E27FC236}">
                  <a16:creationId xmlns:a16="http://schemas.microsoft.com/office/drawing/2014/main" id="{4208FA87-0629-5B4B-B6FB-1117110A5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2568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51" name="Oval 79">
              <a:extLst>
                <a:ext uri="{FF2B5EF4-FFF2-40B4-BE49-F238E27FC236}">
                  <a16:creationId xmlns:a16="http://schemas.microsoft.com/office/drawing/2014/main" id="{DB021DD4-7603-3549-9735-C31AFD4B0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" y="3453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396" name="Group 124">
            <a:extLst>
              <a:ext uri="{FF2B5EF4-FFF2-40B4-BE49-F238E27FC236}">
                <a16:creationId xmlns:a16="http://schemas.microsoft.com/office/drawing/2014/main" id="{0176F556-BE57-CD41-8CC7-EBB31F0410FD}"/>
              </a:ext>
            </a:extLst>
          </p:cNvPr>
          <p:cNvGrpSpPr>
            <a:grpSpLocks/>
          </p:cNvGrpSpPr>
          <p:nvPr/>
        </p:nvGrpSpPr>
        <p:grpSpPr bwMode="auto">
          <a:xfrm>
            <a:off x="1150938" y="4365625"/>
            <a:ext cx="5437187" cy="2124075"/>
            <a:chOff x="725" y="2750"/>
            <a:chExt cx="3425" cy="1338"/>
          </a:xfrm>
        </p:grpSpPr>
        <p:sp>
          <p:nvSpPr>
            <p:cNvPr id="54386" name="Line 114">
              <a:extLst>
                <a:ext uri="{FF2B5EF4-FFF2-40B4-BE49-F238E27FC236}">
                  <a16:creationId xmlns:a16="http://schemas.microsoft.com/office/drawing/2014/main" id="{004EBEFF-FA6E-DD49-B45D-3EAFCF7BA3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9" y="3475"/>
              <a:ext cx="45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83" name="Line 111">
              <a:extLst>
                <a:ext uri="{FF2B5EF4-FFF2-40B4-BE49-F238E27FC236}">
                  <a16:creationId xmlns:a16="http://schemas.microsoft.com/office/drawing/2014/main" id="{3CAE4023-0501-4B4D-ADD8-7FCAEF42BC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50"/>
              <a:ext cx="1089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85" name="Line 113">
              <a:extLst>
                <a:ext uri="{FF2B5EF4-FFF2-40B4-BE49-F238E27FC236}">
                  <a16:creationId xmlns:a16="http://schemas.microsoft.com/office/drawing/2014/main" id="{4347063D-E5AE-2648-992B-5F88E23A81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9" y="3385"/>
              <a:ext cx="8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87" name="Line 115">
              <a:extLst>
                <a:ext uri="{FF2B5EF4-FFF2-40B4-BE49-F238E27FC236}">
                  <a16:creationId xmlns:a16="http://schemas.microsoft.com/office/drawing/2014/main" id="{1CC8ACEC-F337-944C-9DB5-02973F2BF6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3430"/>
              <a:ext cx="1043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89" name="Line 117">
              <a:extLst>
                <a:ext uri="{FF2B5EF4-FFF2-40B4-BE49-F238E27FC236}">
                  <a16:creationId xmlns:a16="http://schemas.microsoft.com/office/drawing/2014/main" id="{7FBF6D6B-429A-A24D-A139-41235DFEE1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521"/>
              <a:ext cx="908" cy="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90" name="Line 118">
              <a:extLst>
                <a:ext uri="{FF2B5EF4-FFF2-40B4-BE49-F238E27FC236}">
                  <a16:creationId xmlns:a16="http://schemas.microsoft.com/office/drawing/2014/main" id="{630F169E-FF03-5E44-AAD9-2A2E02263E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772"/>
              <a:ext cx="907" cy="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91" name="Line 119">
              <a:extLst>
                <a:ext uri="{FF2B5EF4-FFF2-40B4-BE49-F238E27FC236}">
                  <a16:creationId xmlns:a16="http://schemas.microsoft.com/office/drawing/2014/main" id="{997BFA86-3682-394F-A7BC-56C76045E0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95" y="3680"/>
              <a:ext cx="2155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92" name="Line 120">
              <a:extLst>
                <a:ext uri="{FF2B5EF4-FFF2-40B4-BE49-F238E27FC236}">
                  <a16:creationId xmlns:a16="http://schemas.microsoft.com/office/drawing/2014/main" id="{CE8CB0DF-B9F9-7C40-9B3B-3B49B08641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" y="3498"/>
              <a:ext cx="1021" cy="5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4405" name="Group 133">
            <a:extLst>
              <a:ext uri="{FF2B5EF4-FFF2-40B4-BE49-F238E27FC236}">
                <a16:creationId xmlns:a16="http://schemas.microsoft.com/office/drawing/2014/main" id="{20C113A9-62BC-F246-A8AC-8DD1056DC3AD}"/>
              </a:ext>
            </a:extLst>
          </p:cNvPr>
          <p:cNvGrpSpPr>
            <a:grpSpLocks/>
          </p:cNvGrpSpPr>
          <p:nvPr/>
        </p:nvGrpSpPr>
        <p:grpSpPr bwMode="auto">
          <a:xfrm>
            <a:off x="1008063" y="4221163"/>
            <a:ext cx="4500562" cy="2293937"/>
            <a:chOff x="635" y="2659"/>
            <a:chExt cx="2835" cy="1445"/>
          </a:xfrm>
        </p:grpSpPr>
        <p:sp>
          <p:nvSpPr>
            <p:cNvPr id="54382" name="Text Box 110">
              <a:extLst>
                <a:ext uri="{FF2B5EF4-FFF2-40B4-BE49-F238E27FC236}">
                  <a16:creationId xmlns:a16="http://schemas.microsoft.com/office/drawing/2014/main" id="{27E43947-C94C-3543-A6FB-69963CBCC1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04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54397" name="Text Box 125">
              <a:extLst>
                <a:ext uri="{FF2B5EF4-FFF2-40B4-BE49-F238E27FC236}">
                  <a16:creationId xmlns:a16="http://schemas.microsoft.com/office/drawing/2014/main" id="{46E29684-BB2C-BA4C-B1AB-EC363D2D40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4" y="265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54399" name="Text Box 127">
              <a:extLst>
                <a:ext uri="{FF2B5EF4-FFF2-40B4-BE49-F238E27FC236}">
                  <a16:creationId xmlns:a16="http://schemas.microsoft.com/office/drawing/2014/main" id="{2F66FE36-F66C-9247-B4B4-2B5BC5AB6C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2" y="333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54400" name="Text Box 128">
              <a:extLst>
                <a:ext uri="{FF2B5EF4-FFF2-40B4-BE49-F238E27FC236}">
                  <a16:creationId xmlns:a16="http://schemas.microsoft.com/office/drawing/2014/main" id="{7430C29A-CFB3-144E-A353-0F69FED3E7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0" y="320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6</a:t>
              </a:r>
            </a:p>
          </p:txBody>
        </p:sp>
        <p:sp>
          <p:nvSpPr>
            <p:cNvPr id="54401" name="Text Box 129">
              <a:extLst>
                <a:ext uri="{FF2B5EF4-FFF2-40B4-BE49-F238E27FC236}">
                  <a16:creationId xmlns:a16="http://schemas.microsoft.com/office/drawing/2014/main" id="{41CBA638-13A5-D646-9B0F-7121F779B3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7" y="345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54402" name="Text Box 130">
              <a:extLst>
                <a:ext uri="{FF2B5EF4-FFF2-40B4-BE49-F238E27FC236}">
                  <a16:creationId xmlns:a16="http://schemas.microsoft.com/office/drawing/2014/main" id="{1D10F634-2637-9E4C-AC56-1593AB0E28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" y="347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54403" name="Text Box 131">
              <a:extLst>
                <a:ext uri="{FF2B5EF4-FFF2-40B4-BE49-F238E27FC236}">
                  <a16:creationId xmlns:a16="http://schemas.microsoft.com/office/drawing/2014/main" id="{843BB388-EF70-1A45-9E8D-0EA715ED9E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3" y="327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54404" name="Text Box 132">
              <a:extLst>
                <a:ext uri="{FF2B5EF4-FFF2-40B4-BE49-F238E27FC236}">
                  <a16:creationId xmlns:a16="http://schemas.microsoft.com/office/drawing/2014/main" id="{58499ED1-1F19-884B-AB58-96F77DA435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81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</p:grpSp>
      <p:sp>
        <p:nvSpPr>
          <p:cNvPr id="54406" name="Oval 134">
            <a:extLst>
              <a:ext uri="{FF2B5EF4-FFF2-40B4-BE49-F238E27FC236}">
                <a16:creationId xmlns:a16="http://schemas.microsoft.com/office/drawing/2014/main" id="{ECA1C385-732A-B84B-881F-0651B858E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8" y="5192713"/>
            <a:ext cx="396875" cy="3603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4393" name="Group 121">
            <a:extLst>
              <a:ext uri="{FF2B5EF4-FFF2-40B4-BE49-F238E27FC236}">
                <a16:creationId xmlns:a16="http://schemas.microsoft.com/office/drawing/2014/main" id="{E75679BA-8EE6-3C44-88DB-0B38EB528C75}"/>
              </a:ext>
            </a:extLst>
          </p:cNvPr>
          <p:cNvGrpSpPr>
            <a:grpSpLocks/>
          </p:cNvGrpSpPr>
          <p:nvPr/>
        </p:nvGrpSpPr>
        <p:grpSpPr bwMode="auto">
          <a:xfrm>
            <a:off x="900113" y="4041775"/>
            <a:ext cx="5903912" cy="2581275"/>
            <a:chOff x="567" y="2546"/>
            <a:chExt cx="3719" cy="1626"/>
          </a:xfrm>
        </p:grpSpPr>
        <p:sp>
          <p:nvSpPr>
            <p:cNvPr id="54353" name="Text Box 81">
              <a:extLst>
                <a:ext uri="{FF2B5EF4-FFF2-40B4-BE49-F238E27FC236}">
                  <a16:creationId xmlns:a16="http://schemas.microsoft.com/office/drawing/2014/main" id="{8B29CF31-B7A4-3742-A824-B3903C09E9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249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  <p:sp>
          <p:nvSpPr>
            <p:cNvPr id="54354" name="Text Box 82">
              <a:extLst>
                <a:ext uri="{FF2B5EF4-FFF2-40B4-BE49-F238E27FC236}">
                  <a16:creationId xmlns:a16="http://schemas.microsoft.com/office/drawing/2014/main" id="{0C09794B-AE39-2149-AE69-CE81868164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2546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54355" name="Text Box 83">
              <a:extLst>
                <a:ext uri="{FF2B5EF4-FFF2-40B4-BE49-F238E27FC236}">
                  <a16:creationId xmlns:a16="http://schemas.microsoft.com/office/drawing/2014/main" id="{44A8C45B-197B-5045-8C52-55A76C33E3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8" y="327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54356" name="Text Box 84">
              <a:extLst>
                <a:ext uri="{FF2B5EF4-FFF2-40B4-BE49-F238E27FC236}">
                  <a16:creationId xmlns:a16="http://schemas.microsoft.com/office/drawing/2014/main" id="{6ADADDAB-114D-4F41-AC20-CC3BD7DB5C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" y="3226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54357" name="Text Box 85">
              <a:extLst>
                <a:ext uri="{FF2B5EF4-FFF2-40B4-BE49-F238E27FC236}">
                  <a16:creationId xmlns:a16="http://schemas.microsoft.com/office/drawing/2014/main" id="{74E71CE8-3787-5B46-A8CD-F7A125D011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388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54358" name="Text Box 86">
              <a:extLst>
                <a:ext uri="{FF2B5EF4-FFF2-40B4-BE49-F238E27FC236}">
                  <a16:creationId xmlns:a16="http://schemas.microsoft.com/office/drawing/2014/main" id="{F3FEAB3D-BC5D-3C4C-AD60-CB6E81059E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7" y="3430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9E754659-65E9-8D40-B3C4-6C6B05805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</a:rPr>
              <a:t>Towards the Augmenting Path Algorithm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88C0D1EE-7F07-4243-9F59-59D2AA3B28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r>
              <a:rPr lang="en-US" altLang="en-US" sz="2400" i="1">
                <a:solidFill>
                  <a:schemeClr val="accent2"/>
                </a:solidFill>
              </a:rPr>
              <a:t>Idea</a:t>
            </a:r>
            <a:r>
              <a:rPr lang="en-US" altLang="en-US" sz="2400"/>
              <a:t>: Find a path from the source</a:t>
            </a:r>
            <a:r>
              <a:rPr lang="en-US" altLang="en-US" sz="2400">
                <a:solidFill>
                  <a:schemeClr val="accent2"/>
                </a:solidFill>
              </a:rPr>
              <a:t> </a:t>
            </a:r>
            <a:r>
              <a:rPr lang="en-US" altLang="en-US" sz="2400"/>
              <a:t>to the sink, 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			</a:t>
            </a:r>
            <a:r>
              <a:rPr lang="en-US" altLang="en-US" sz="2400"/>
              <a:t>and use it to send as much flow as possible. </a:t>
            </a:r>
          </a:p>
          <a:p>
            <a:r>
              <a:rPr lang="en-US" altLang="en-US" sz="2400">
                <a:sym typeface="Symbol" pitchFamily="2" charset="2"/>
              </a:rPr>
              <a:t>In our example,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5</a:t>
            </a:r>
            <a:r>
              <a:rPr lang="en-US" altLang="en-US" sz="2400">
                <a:sym typeface="Symbol" pitchFamily="2" charset="2"/>
              </a:rPr>
              <a:t> units of flow can be sent through the path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O  B  D  T </a:t>
            </a:r>
            <a:r>
              <a:rPr lang="en-US" altLang="en-US" sz="2400">
                <a:sym typeface="Symbol" pitchFamily="2" charset="2"/>
              </a:rPr>
              <a:t>;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Then use the path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O  C  T </a:t>
            </a:r>
            <a:r>
              <a:rPr lang="en-US" altLang="en-US" sz="2400">
                <a:sym typeface="Symbol" pitchFamily="2" charset="2"/>
              </a:rPr>
              <a:t>to send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4</a:t>
            </a:r>
            <a:r>
              <a:rPr lang="en-US" altLang="en-US" sz="2400">
                <a:sym typeface="Symbol" pitchFamily="2" charset="2"/>
              </a:rPr>
              <a:t> units of flow.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The total flow is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5 + 4 = 9 </a:t>
            </a:r>
            <a:r>
              <a:rPr lang="en-US" altLang="en-US" sz="2400">
                <a:sym typeface="Symbol" pitchFamily="2" charset="2"/>
              </a:rPr>
              <a:t>at this point.</a:t>
            </a:r>
          </a:p>
          <a:p>
            <a:r>
              <a:rPr lang="en-US" altLang="en-US" sz="2400">
                <a:sym typeface="Symbol" pitchFamily="2" charset="2"/>
              </a:rPr>
              <a:t>Can we send more?</a:t>
            </a:r>
          </a:p>
        </p:txBody>
      </p:sp>
      <p:sp>
        <p:nvSpPr>
          <p:cNvPr id="60421" name="Oval 5">
            <a:extLst>
              <a:ext uri="{FF2B5EF4-FFF2-40B4-BE49-F238E27FC236}">
                <a16:creationId xmlns:a16="http://schemas.microsoft.com/office/drawing/2014/main" id="{4676A547-9AB7-1B42-9582-46DE6D039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8" y="5192713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Oval 6">
            <a:extLst>
              <a:ext uri="{FF2B5EF4-FFF2-40B4-BE49-F238E27FC236}">
                <a16:creationId xmlns:a16="http://schemas.microsoft.com/office/drawing/2014/main" id="{44EF3B11-BBB0-174E-A4F6-28F98A78B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526573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Oval 7">
            <a:extLst>
              <a:ext uri="{FF2B5EF4-FFF2-40B4-BE49-F238E27FC236}">
                <a16:creationId xmlns:a16="http://schemas.microsoft.com/office/drawing/2014/main" id="{A62A0452-3DC4-204C-9EBF-807F8BEF6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3825" y="515778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4" name="Oval 8">
            <a:extLst>
              <a:ext uri="{FF2B5EF4-FFF2-40B4-BE49-F238E27FC236}">
                <a16:creationId xmlns:a16="http://schemas.microsoft.com/office/drawing/2014/main" id="{9B5BB048-D0C3-E945-911F-B99547113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623728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5" name="Oval 9">
            <a:extLst>
              <a:ext uri="{FF2B5EF4-FFF2-40B4-BE49-F238E27FC236}">
                <a16:creationId xmlns:a16="http://schemas.microsoft.com/office/drawing/2014/main" id="{A6B46888-2FBC-C04A-9AA9-30DACE609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4076700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6" name="Oval 10">
            <a:extLst>
              <a:ext uri="{FF2B5EF4-FFF2-40B4-BE49-F238E27FC236}">
                <a16:creationId xmlns:a16="http://schemas.microsoft.com/office/drawing/2014/main" id="{E4AE3E6E-24E9-764F-901E-BCD0C4DC4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8738" y="548163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8" name="Text Box 12">
            <a:extLst>
              <a:ext uri="{FF2B5EF4-FFF2-40B4-BE49-F238E27FC236}">
                <a16:creationId xmlns:a16="http://schemas.microsoft.com/office/drawing/2014/main" id="{C2E31C11-5E55-2C4E-8986-BC08278A2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157788"/>
            <a:ext cx="395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</a:t>
            </a:r>
          </a:p>
        </p:txBody>
      </p:sp>
      <p:sp>
        <p:nvSpPr>
          <p:cNvPr id="60429" name="Text Box 13">
            <a:extLst>
              <a:ext uri="{FF2B5EF4-FFF2-40B4-BE49-F238E27FC236}">
                <a16:creationId xmlns:a16="http://schemas.microsoft.com/office/drawing/2014/main" id="{3AEDD6AD-6557-D14A-8089-6EABCA2C7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4041775"/>
            <a:ext cx="395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</a:t>
            </a:r>
          </a:p>
        </p:txBody>
      </p:sp>
      <p:sp>
        <p:nvSpPr>
          <p:cNvPr id="60430" name="Text Box 14">
            <a:extLst>
              <a:ext uri="{FF2B5EF4-FFF2-40B4-BE49-F238E27FC236}">
                <a16:creationId xmlns:a16="http://schemas.microsoft.com/office/drawing/2014/main" id="{A35EEEAC-12B9-8747-8844-769E133AC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50" y="5192713"/>
            <a:ext cx="395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60431" name="Text Box 15">
            <a:extLst>
              <a:ext uri="{FF2B5EF4-FFF2-40B4-BE49-F238E27FC236}">
                <a16:creationId xmlns:a16="http://schemas.microsoft.com/office/drawing/2014/main" id="{C42F2A2E-3F49-854A-95F2-9A36F128E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5121275"/>
            <a:ext cx="395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  <p:sp>
        <p:nvSpPr>
          <p:cNvPr id="60432" name="Text Box 16">
            <a:extLst>
              <a:ext uri="{FF2B5EF4-FFF2-40B4-BE49-F238E27FC236}">
                <a16:creationId xmlns:a16="http://schemas.microsoft.com/office/drawing/2014/main" id="{670AE23A-2E79-CE4C-A428-8242D6E60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616585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</a:t>
            </a:r>
          </a:p>
        </p:txBody>
      </p:sp>
      <p:sp>
        <p:nvSpPr>
          <p:cNvPr id="60433" name="Text Box 17">
            <a:extLst>
              <a:ext uri="{FF2B5EF4-FFF2-40B4-BE49-F238E27FC236}">
                <a16:creationId xmlns:a16="http://schemas.microsoft.com/office/drawing/2014/main" id="{B764CD18-4FC1-9F4A-A643-DF50603CA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8738" y="5445125"/>
            <a:ext cx="395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</a:t>
            </a:r>
          </a:p>
        </p:txBody>
      </p:sp>
      <p:sp>
        <p:nvSpPr>
          <p:cNvPr id="60435" name="Line 19">
            <a:extLst>
              <a:ext uri="{FF2B5EF4-FFF2-40B4-BE49-F238E27FC236}">
                <a16:creationId xmlns:a16="http://schemas.microsoft.com/office/drawing/2014/main" id="{12686DF7-63B8-8B4F-ACEC-6C190E615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5516563"/>
            <a:ext cx="714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6" name="Line 20">
            <a:extLst>
              <a:ext uri="{FF2B5EF4-FFF2-40B4-BE49-F238E27FC236}">
                <a16:creationId xmlns:a16="http://schemas.microsoft.com/office/drawing/2014/main" id="{6F17DDE1-B973-514E-BD3C-A22B0F38E8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5400" y="4365625"/>
            <a:ext cx="1728788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8" name="Line 22">
            <a:extLst>
              <a:ext uri="{FF2B5EF4-FFF2-40B4-BE49-F238E27FC236}">
                <a16:creationId xmlns:a16="http://schemas.microsoft.com/office/drawing/2014/main" id="{6A5DC11C-4623-DD48-A536-FB76CCC26C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4188" y="5445125"/>
            <a:ext cx="165576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9" name="Line 23">
            <a:extLst>
              <a:ext uri="{FF2B5EF4-FFF2-40B4-BE49-F238E27FC236}">
                <a16:creationId xmlns:a16="http://schemas.microsoft.com/office/drawing/2014/main" id="{90B014F9-3A90-A94D-A851-7DE844714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67288" y="5589588"/>
            <a:ext cx="1441450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0" name="Line 24">
            <a:extLst>
              <a:ext uri="{FF2B5EF4-FFF2-40B4-BE49-F238E27FC236}">
                <a16:creationId xmlns:a16="http://schemas.microsoft.com/office/drawing/2014/main" id="{6AA63A04-8BAF-D943-B83D-8915C6DA2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400550"/>
            <a:ext cx="1439863" cy="973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1" name="Line 25">
            <a:extLst>
              <a:ext uri="{FF2B5EF4-FFF2-40B4-BE49-F238E27FC236}">
                <a16:creationId xmlns:a16="http://schemas.microsoft.com/office/drawing/2014/main" id="{6AF61FF5-23AF-BE49-9B17-5201B7668E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67063" y="5842000"/>
            <a:ext cx="34210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2" name="Line 26">
            <a:extLst>
              <a:ext uri="{FF2B5EF4-FFF2-40B4-BE49-F238E27FC236}">
                <a16:creationId xmlns:a16="http://schemas.microsoft.com/office/drawing/2014/main" id="{74BB2AC8-F994-A54A-AB36-052E3FDAE7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0938" y="5553075"/>
            <a:ext cx="1620837" cy="900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4" name="Text Box 28">
            <a:extLst>
              <a:ext uri="{FF2B5EF4-FFF2-40B4-BE49-F238E27FC236}">
                <a16:creationId xmlns:a16="http://schemas.microsoft.com/office/drawing/2014/main" id="{B03B12CE-EDB3-BB40-BB67-7A7D0B97A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83393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60445" name="Text Box 29">
            <a:extLst>
              <a:ext uri="{FF2B5EF4-FFF2-40B4-BE49-F238E27FC236}">
                <a16:creationId xmlns:a16="http://schemas.microsoft.com/office/drawing/2014/main" id="{D3FD209F-04DA-1E4F-A26E-D59D5FEFF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42211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60446" name="Text Box 30">
            <a:extLst>
              <a:ext uri="{FF2B5EF4-FFF2-40B4-BE49-F238E27FC236}">
                <a16:creationId xmlns:a16="http://schemas.microsoft.com/office/drawing/2014/main" id="{FEF55249-B2C4-C448-8ED0-7B667CC92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537368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60447" name="Text Box 31">
            <a:extLst>
              <a:ext uri="{FF2B5EF4-FFF2-40B4-BE49-F238E27FC236}">
                <a16:creationId xmlns:a16="http://schemas.microsoft.com/office/drawing/2014/main" id="{BCDFDEB1-EAF0-2940-B20B-1AA94F1CE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537368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6</a:t>
            </a:r>
          </a:p>
        </p:txBody>
      </p:sp>
      <p:sp>
        <p:nvSpPr>
          <p:cNvPr id="60448" name="Text Box 32">
            <a:extLst>
              <a:ext uri="{FF2B5EF4-FFF2-40B4-BE49-F238E27FC236}">
                <a16:creationId xmlns:a16="http://schemas.microsoft.com/office/drawing/2014/main" id="{B1C4BF42-ACE3-3145-B78C-2511FBF14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558958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60449" name="Text Box 33">
            <a:extLst>
              <a:ext uri="{FF2B5EF4-FFF2-40B4-BE49-F238E27FC236}">
                <a16:creationId xmlns:a16="http://schemas.microsoft.com/office/drawing/2014/main" id="{80E0B01C-1CF3-3D42-B12D-7A9614E55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063" y="5516563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60450" name="Text Box 34">
            <a:extLst>
              <a:ext uri="{FF2B5EF4-FFF2-40B4-BE49-F238E27FC236}">
                <a16:creationId xmlns:a16="http://schemas.microsoft.com/office/drawing/2014/main" id="{8E2A1298-4618-FF43-B032-1C33F399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750" y="55165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60451" name="Text Box 35">
            <a:extLst>
              <a:ext uri="{FF2B5EF4-FFF2-40B4-BE49-F238E27FC236}">
                <a16:creationId xmlns:a16="http://schemas.microsoft.com/office/drawing/2014/main" id="{2B1C452C-44BF-874F-931A-8B556D595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888" y="6400800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60452" name="Line 36">
            <a:extLst>
              <a:ext uri="{FF2B5EF4-FFF2-40B4-BE49-F238E27FC236}">
                <a16:creationId xmlns:a16="http://schemas.microsoft.com/office/drawing/2014/main" id="{9A369C7D-302D-B349-A55D-8A21E47B8A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5481638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3" name="Line 37">
            <a:extLst>
              <a:ext uri="{FF2B5EF4-FFF2-40B4-BE49-F238E27FC236}">
                <a16:creationId xmlns:a16="http://schemas.microsoft.com/office/drawing/2014/main" id="{3D3E5600-3DD2-504E-B2A4-118078C4B8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5373688"/>
            <a:ext cx="1368425" cy="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5" name="Line 39">
            <a:extLst>
              <a:ext uri="{FF2B5EF4-FFF2-40B4-BE49-F238E27FC236}">
                <a16:creationId xmlns:a16="http://schemas.microsoft.com/office/drawing/2014/main" id="{0695D38C-F11D-5049-BA24-C007F6440F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9113" y="5337175"/>
            <a:ext cx="1620837" cy="71438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6" name="Line 40">
            <a:extLst>
              <a:ext uri="{FF2B5EF4-FFF2-40B4-BE49-F238E27FC236}">
                <a16:creationId xmlns:a16="http://schemas.microsoft.com/office/drawing/2014/main" id="{E599C0F5-DE5F-2C4A-878D-DB3F1B2127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6825" y="5481638"/>
            <a:ext cx="1366838" cy="10795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7" name="Line 41">
            <a:extLst>
              <a:ext uri="{FF2B5EF4-FFF2-40B4-BE49-F238E27FC236}">
                <a16:creationId xmlns:a16="http://schemas.microsoft.com/office/drawing/2014/main" id="{DC26E1F9-EC89-DB45-A623-0670CD2A99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23963" y="5516563"/>
            <a:ext cx="1547812" cy="82867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9" name="Line 43">
            <a:extLst>
              <a:ext uri="{FF2B5EF4-FFF2-40B4-BE49-F238E27FC236}">
                <a16:creationId xmlns:a16="http://schemas.microsoft.com/office/drawing/2014/main" id="{BA99B3DB-E5B0-F049-BDB0-9E1C174A26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32138" y="5768975"/>
            <a:ext cx="3311525" cy="61277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0" name="Text Box 44">
            <a:extLst>
              <a:ext uri="{FF2B5EF4-FFF2-40B4-BE49-F238E27FC236}">
                <a16:creationId xmlns:a16="http://schemas.microsoft.com/office/drawing/2014/main" id="{06DCF473-CADB-1F48-8C90-357E8B988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663" y="5013325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60462" name="Text Box 46">
            <a:extLst>
              <a:ext uri="{FF2B5EF4-FFF2-40B4-BE49-F238E27FC236}">
                <a16:creationId xmlns:a16="http://schemas.microsoft.com/office/drawing/2014/main" id="{9415E009-F1A3-D542-AB42-C1E4031A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5121275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60463" name="Text Box 47">
            <a:extLst>
              <a:ext uri="{FF2B5EF4-FFF2-40B4-BE49-F238E27FC236}">
                <a16:creationId xmlns:a16="http://schemas.microsoft.com/office/drawing/2014/main" id="{35E50B8F-0C76-844D-8490-BE73D9297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25" y="5624513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60464" name="Text Box 48">
            <a:extLst>
              <a:ext uri="{FF2B5EF4-FFF2-40B4-BE49-F238E27FC236}">
                <a16:creationId xmlns:a16="http://schemas.microsoft.com/office/drawing/2014/main" id="{7CE34C95-8785-8543-B8C1-7B1BC3510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150" y="5768975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60465" name="Text Box 49">
            <a:extLst>
              <a:ext uri="{FF2B5EF4-FFF2-40B4-BE49-F238E27FC236}">
                <a16:creationId xmlns:a16="http://schemas.microsoft.com/office/drawing/2014/main" id="{2F289953-4B62-1D41-93B1-B3B446996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976813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60" grpId="0"/>
      <p:bldP spid="60462" grpId="0"/>
      <p:bldP spid="60463" grpId="0"/>
      <p:bldP spid="60464" grpId="0"/>
      <p:bldP spid="604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F12AB1D1-548F-314A-A215-780582DD8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</a:rPr>
              <a:t>Towards the Augmenting Path Algorithm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E55B461B-F056-5A47-9D78-6C065C79D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r>
              <a:rPr lang="en-US" altLang="en-US" sz="2400">
                <a:sym typeface="Symbol" pitchFamily="2" charset="2"/>
              </a:rPr>
              <a:t>If we redirect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1</a:t>
            </a:r>
            <a:r>
              <a:rPr lang="en-US" altLang="en-US" sz="2400">
                <a:sym typeface="Symbol" pitchFamily="2" charset="2"/>
              </a:rPr>
              <a:t> unit of flow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from path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O  B  D  T </a:t>
            </a:r>
            <a:r>
              <a:rPr lang="en-US" altLang="en-US" sz="2400">
                <a:sym typeface="Symbol" pitchFamily="2" charset="2"/>
              </a:rPr>
              <a:t>to path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 O  B  C  T</a:t>
            </a:r>
            <a:r>
              <a:rPr lang="en-US" altLang="en-US" sz="2400">
                <a:sym typeface="Symbol" pitchFamily="2" charset="2"/>
              </a:rPr>
              <a:t>,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 then the freed capacity of arc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 D  T </a:t>
            </a:r>
            <a:r>
              <a:rPr lang="en-US" altLang="en-US" sz="2400">
                <a:sym typeface="Symbol" pitchFamily="2" charset="2"/>
              </a:rPr>
              <a:t>could be used 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to send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 1 </a:t>
            </a:r>
            <a:r>
              <a:rPr lang="en-US" altLang="en-US" sz="2400">
                <a:sym typeface="Symbol" pitchFamily="2" charset="2"/>
              </a:rPr>
              <a:t>more unit of flow through path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 O  A  D  T</a:t>
            </a:r>
            <a:r>
              <a:rPr lang="en-US" altLang="en-US" sz="2400">
                <a:sym typeface="Symbol" pitchFamily="2" charset="2"/>
              </a:rPr>
              <a:t>,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 </a:t>
            </a:r>
          </a:p>
          <a:p>
            <a:pP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					</a:t>
            </a:r>
            <a:r>
              <a:rPr lang="en-US" altLang="en-US" sz="2400">
                <a:sym typeface="Symbol" pitchFamily="2" charset="2"/>
              </a:rPr>
              <a:t>making the total flow equal to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 9+1=10 </a:t>
            </a:r>
            <a:r>
              <a:rPr lang="en-US" altLang="en-US" sz="2400">
                <a:sym typeface="Symbol" pitchFamily="2" charset="2"/>
              </a:rPr>
              <a:t>.</a:t>
            </a:r>
          </a:p>
          <a:p>
            <a:r>
              <a:rPr lang="en-US" altLang="en-US" sz="2400">
                <a:sym typeface="Symbol" pitchFamily="2" charset="2"/>
              </a:rPr>
              <a:t>To realize the idea of redirecting the flow in a systematic way,</a:t>
            </a:r>
          </a:p>
          <a:p>
            <a:pPr>
              <a:buFontTx/>
              <a:buNone/>
            </a:pPr>
            <a:r>
              <a:rPr lang="en-US" altLang="en-US" sz="2400">
                <a:sym typeface="Symbol" pitchFamily="2" charset="2"/>
              </a:rPr>
              <a:t>					we need the concept of </a:t>
            </a:r>
            <a:r>
              <a:rPr lang="en-US" altLang="en-US" sz="2400" i="1">
                <a:sym typeface="Symbol" pitchFamily="2" charset="2"/>
              </a:rPr>
              <a:t>residual capacities</a:t>
            </a:r>
            <a:r>
              <a:rPr lang="en-US" altLang="en-US" sz="2400">
                <a:sym typeface="Symbol" pitchFamily="2" charset="2"/>
              </a:rPr>
              <a:t>.</a:t>
            </a:r>
          </a:p>
        </p:txBody>
      </p:sp>
      <p:sp>
        <p:nvSpPr>
          <p:cNvPr id="74756" name="Oval 4">
            <a:extLst>
              <a:ext uri="{FF2B5EF4-FFF2-40B4-BE49-F238E27FC236}">
                <a16:creationId xmlns:a16="http://schemas.microsoft.com/office/drawing/2014/main" id="{48BD0AE4-B1FD-014C-91FD-1CBA8BBF6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8" y="5192713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7" name="Oval 5">
            <a:extLst>
              <a:ext uri="{FF2B5EF4-FFF2-40B4-BE49-F238E27FC236}">
                <a16:creationId xmlns:a16="http://schemas.microsoft.com/office/drawing/2014/main" id="{0A55B273-5872-2645-A147-F21B99F51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526573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8" name="Oval 6">
            <a:extLst>
              <a:ext uri="{FF2B5EF4-FFF2-40B4-BE49-F238E27FC236}">
                <a16:creationId xmlns:a16="http://schemas.microsoft.com/office/drawing/2014/main" id="{BA949A12-8161-634D-91CB-AD860345E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3825" y="515778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9" name="Oval 7">
            <a:extLst>
              <a:ext uri="{FF2B5EF4-FFF2-40B4-BE49-F238E27FC236}">
                <a16:creationId xmlns:a16="http://schemas.microsoft.com/office/drawing/2014/main" id="{76968FFE-FCA2-7F43-8379-11E383436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623728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Oval 8">
            <a:extLst>
              <a:ext uri="{FF2B5EF4-FFF2-40B4-BE49-F238E27FC236}">
                <a16:creationId xmlns:a16="http://schemas.microsoft.com/office/drawing/2014/main" id="{EC1636A2-76D1-1245-A042-85729F181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4076700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1" name="Oval 9">
            <a:extLst>
              <a:ext uri="{FF2B5EF4-FFF2-40B4-BE49-F238E27FC236}">
                <a16:creationId xmlns:a16="http://schemas.microsoft.com/office/drawing/2014/main" id="{415D97D0-E9B7-6A47-821F-7FBCF0AAD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8738" y="548163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Text Box 10">
            <a:extLst>
              <a:ext uri="{FF2B5EF4-FFF2-40B4-BE49-F238E27FC236}">
                <a16:creationId xmlns:a16="http://schemas.microsoft.com/office/drawing/2014/main" id="{8D375AF2-5AF6-0C4E-B3F8-65E619A73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157788"/>
            <a:ext cx="395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</a:t>
            </a:r>
          </a:p>
        </p:txBody>
      </p:sp>
      <p:sp>
        <p:nvSpPr>
          <p:cNvPr id="74763" name="Text Box 11">
            <a:extLst>
              <a:ext uri="{FF2B5EF4-FFF2-40B4-BE49-F238E27FC236}">
                <a16:creationId xmlns:a16="http://schemas.microsoft.com/office/drawing/2014/main" id="{7DE517E1-27C9-C74D-8027-012E56F73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4041775"/>
            <a:ext cx="395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</a:t>
            </a:r>
          </a:p>
        </p:txBody>
      </p:sp>
      <p:sp>
        <p:nvSpPr>
          <p:cNvPr id="74764" name="Text Box 12">
            <a:extLst>
              <a:ext uri="{FF2B5EF4-FFF2-40B4-BE49-F238E27FC236}">
                <a16:creationId xmlns:a16="http://schemas.microsoft.com/office/drawing/2014/main" id="{403BF5D3-8B09-4847-8534-B219F9BF2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9950" y="5192713"/>
            <a:ext cx="395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74765" name="Text Box 13">
            <a:extLst>
              <a:ext uri="{FF2B5EF4-FFF2-40B4-BE49-F238E27FC236}">
                <a16:creationId xmlns:a16="http://schemas.microsoft.com/office/drawing/2014/main" id="{10C260B1-A999-E947-960A-086F63C6C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5121275"/>
            <a:ext cx="395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  <p:sp>
        <p:nvSpPr>
          <p:cNvPr id="74766" name="Text Box 14">
            <a:extLst>
              <a:ext uri="{FF2B5EF4-FFF2-40B4-BE49-F238E27FC236}">
                <a16:creationId xmlns:a16="http://schemas.microsoft.com/office/drawing/2014/main" id="{893B8AC4-5166-C04B-BEEA-C258EFEA1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616585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</a:t>
            </a:r>
          </a:p>
        </p:txBody>
      </p:sp>
      <p:sp>
        <p:nvSpPr>
          <p:cNvPr id="74767" name="Text Box 15">
            <a:extLst>
              <a:ext uri="{FF2B5EF4-FFF2-40B4-BE49-F238E27FC236}">
                <a16:creationId xmlns:a16="http://schemas.microsoft.com/office/drawing/2014/main" id="{A635BF36-9833-2247-897A-D73645C26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8738" y="5445125"/>
            <a:ext cx="395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</a:t>
            </a:r>
          </a:p>
        </p:txBody>
      </p:sp>
      <p:sp>
        <p:nvSpPr>
          <p:cNvPr id="74768" name="Line 16">
            <a:extLst>
              <a:ext uri="{FF2B5EF4-FFF2-40B4-BE49-F238E27FC236}">
                <a16:creationId xmlns:a16="http://schemas.microsoft.com/office/drawing/2014/main" id="{AE329C00-820E-E64B-BE13-DD498B2C5B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5516563"/>
            <a:ext cx="714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9" name="Line 17">
            <a:extLst>
              <a:ext uri="{FF2B5EF4-FFF2-40B4-BE49-F238E27FC236}">
                <a16:creationId xmlns:a16="http://schemas.microsoft.com/office/drawing/2014/main" id="{23ABD920-8C01-7441-B280-B4EA5ADE48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5400" y="4365625"/>
            <a:ext cx="1728788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0" name="Line 18">
            <a:extLst>
              <a:ext uri="{FF2B5EF4-FFF2-40B4-BE49-F238E27FC236}">
                <a16:creationId xmlns:a16="http://schemas.microsoft.com/office/drawing/2014/main" id="{AC9A3773-EC44-1545-B554-A408E89FE0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4188" y="5445125"/>
            <a:ext cx="165576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1" name="Line 19">
            <a:extLst>
              <a:ext uri="{FF2B5EF4-FFF2-40B4-BE49-F238E27FC236}">
                <a16:creationId xmlns:a16="http://schemas.microsoft.com/office/drawing/2014/main" id="{123BF8FE-40DF-DD42-A556-3FB087763D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67288" y="5589588"/>
            <a:ext cx="1441450" cy="10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2" name="Line 20">
            <a:extLst>
              <a:ext uri="{FF2B5EF4-FFF2-40B4-BE49-F238E27FC236}">
                <a16:creationId xmlns:a16="http://schemas.microsoft.com/office/drawing/2014/main" id="{B853872D-1395-DC4D-B58C-9A77458356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400550"/>
            <a:ext cx="1439863" cy="973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3" name="Line 21">
            <a:extLst>
              <a:ext uri="{FF2B5EF4-FFF2-40B4-BE49-F238E27FC236}">
                <a16:creationId xmlns:a16="http://schemas.microsoft.com/office/drawing/2014/main" id="{6E1C9623-EE3E-8D46-ABBF-92884EF9F7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67063" y="5842000"/>
            <a:ext cx="34210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4" name="Line 22">
            <a:extLst>
              <a:ext uri="{FF2B5EF4-FFF2-40B4-BE49-F238E27FC236}">
                <a16:creationId xmlns:a16="http://schemas.microsoft.com/office/drawing/2014/main" id="{11DA3B87-82D3-7440-B61F-346B4F7559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0938" y="5553075"/>
            <a:ext cx="1620837" cy="900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5" name="Text Box 23">
            <a:extLst>
              <a:ext uri="{FF2B5EF4-FFF2-40B4-BE49-F238E27FC236}">
                <a16:creationId xmlns:a16="http://schemas.microsoft.com/office/drawing/2014/main" id="{CD96EEAC-FAC0-AC40-9239-7977DFBB9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4652963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74776" name="Text Box 24">
            <a:extLst>
              <a:ext uri="{FF2B5EF4-FFF2-40B4-BE49-F238E27FC236}">
                <a16:creationId xmlns:a16="http://schemas.microsoft.com/office/drawing/2014/main" id="{8D1E96FC-EBBF-7346-B461-5F1A11798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0088" y="4437063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74777" name="Text Box 25">
            <a:extLst>
              <a:ext uri="{FF2B5EF4-FFF2-40B4-BE49-F238E27FC236}">
                <a16:creationId xmlns:a16="http://schemas.microsoft.com/office/drawing/2014/main" id="{3519D353-7501-0A44-BAAD-1362BDEAF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537368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74778" name="Text Box 26">
            <a:extLst>
              <a:ext uri="{FF2B5EF4-FFF2-40B4-BE49-F238E27FC236}">
                <a16:creationId xmlns:a16="http://schemas.microsoft.com/office/drawing/2014/main" id="{E46BDCC7-848F-A94C-AAB1-026B3DC9D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537368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6</a:t>
            </a:r>
          </a:p>
        </p:txBody>
      </p:sp>
      <p:sp>
        <p:nvSpPr>
          <p:cNvPr id="74779" name="Text Box 27">
            <a:extLst>
              <a:ext uri="{FF2B5EF4-FFF2-40B4-BE49-F238E27FC236}">
                <a16:creationId xmlns:a16="http://schemas.microsoft.com/office/drawing/2014/main" id="{D76F6274-E7A4-8B4C-8B67-EA68AE4E2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558958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74780" name="Text Box 28">
            <a:extLst>
              <a:ext uri="{FF2B5EF4-FFF2-40B4-BE49-F238E27FC236}">
                <a16:creationId xmlns:a16="http://schemas.microsoft.com/office/drawing/2014/main" id="{E5F5F5C7-52BE-6E49-A838-8DEC70CC6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063" y="5516563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74781" name="Text Box 29">
            <a:extLst>
              <a:ext uri="{FF2B5EF4-FFF2-40B4-BE49-F238E27FC236}">
                <a16:creationId xmlns:a16="http://schemas.microsoft.com/office/drawing/2014/main" id="{6456B2EF-72BA-6143-8E1E-EE52A72F9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750" y="55165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74782" name="Text Box 30">
            <a:extLst>
              <a:ext uri="{FF2B5EF4-FFF2-40B4-BE49-F238E27FC236}">
                <a16:creationId xmlns:a16="http://schemas.microsoft.com/office/drawing/2014/main" id="{6F29B0CD-173A-A349-9DC0-5F43F2684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6400800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74783" name="Line 31">
            <a:extLst>
              <a:ext uri="{FF2B5EF4-FFF2-40B4-BE49-F238E27FC236}">
                <a16:creationId xmlns:a16="http://schemas.microsoft.com/office/drawing/2014/main" id="{1B06D16F-01E1-C243-9EB0-2ED7B4A7DB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5481638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4" name="Line 32">
            <a:extLst>
              <a:ext uri="{FF2B5EF4-FFF2-40B4-BE49-F238E27FC236}">
                <a16:creationId xmlns:a16="http://schemas.microsoft.com/office/drawing/2014/main" id="{45EB9713-91E4-184D-946E-5725567135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5373688"/>
            <a:ext cx="1368425" cy="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5" name="Line 33">
            <a:extLst>
              <a:ext uri="{FF2B5EF4-FFF2-40B4-BE49-F238E27FC236}">
                <a16:creationId xmlns:a16="http://schemas.microsoft.com/office/drawing/2014/main" id="{8FD344A2-6F2E-CD42-80E4-3B2A43DD86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9113" y="5337175"/>
            <a:ext cx="1620837" cy="71438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6" name="Line 34">
            <a:extLst>
              <a:ext uri="{FF2B5EF4-FFF2-40B4-BE49-F238E27FC236}">
                <a16:creationId xmlns:a16="http://schemas.microsoft.com/office/drawing/2014/main" id="{CC5351DF-EFAB-E14B-B8EA-BDC1445D115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6825" y="5481638"/>
            <a:ext cx="1366838" cy="10795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7" name="Line 35">
            <a:extLst>
              <a:ext uri="{FF2B5EF4-FFF2-40B4-BE49-F238E27FC236}">
                <a16:creationId xmlns:a16="http://schemas.microsoft.com/office/drawing/2014/main" id="{55F55D5B-1490-EB45-B838-B2311AFE79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23963" y="5516563"/>
            <a:ext cx="1547812" cy="82867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8" name="Line 36">
            <a:extLst>
              <a:ext uri="{FF2B5EF4-FFF2-40B4-BE49-F238E27FC236}">
                <a16:creationId xmlns:a16="http://schemas.microsoft.com/office/drawing/2014/main" id="{82CCCE8E-B39C-184C-857E-9BA09F2CEA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32138" y="5768975"/>
            <a:ext cx="3311525" cy="61277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89" name="Text Box 37">
            <a:extLst>
              <a:ext uri="{FF2B5EF4-FFF2-40B4-BE49-F238E27FC236}">
                <a16:creationId xmlns:a16="http://schemas.microsoft.com/office/drawing/2014/main" id="{3A005860-AE7D-5A4F-84D8-F4AD41559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663" y="5013325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74790" name="Text Box 38">
            <a:extLst>
              <a:ext uri="{FF2B5EF4-FFF2-40B4-BE49-F238E27FC236}">
                <a16:creationId xmlns:a16="http://schemas.microsoft.com/office/drawing/2014/main" id="{761CE0D8-25D5-A545-9B46-C4E4EC343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976813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74791" name="Text Box 39">
            <a:extLst>
              <a:ext uri="{FF2B5EF4-FFF2-40B4-BE49-F238E27FC236}">
                <a16:creationId xmlns:a16="http://schemas.microsoft.com/office/drawing/2014/main" id="{72274852-EF19-2E4C-B33F-95C1F5607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5121275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74792" name="Text Box 40">
            <a:extLst>
              <a:ext uri="{FF2B5EF4-FFF2-40B4-BE49-F238E27FC236}">
                <a16:creationId xmlns:a16="http://schemas.microsoft.com/office/drawing/2014/main" id="{CA899D79-0F61-9B48-A0A2-48DE01651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25" y="5624513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4793" name="Text Box 41">
            <a:extLst>
              <a:ext uri="{FF2B5EF4-FFF2-40B4-BE49-F238E27FC236}">
                <a16:creationId xmlns:a16="http://schemas.microsoft.com/office/drawing/2014/main" id="{753197E2-5601-DA4B-8137-37DEFA13A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150" y="5768975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4794" name="Text Box 42">
            <a:extLst>
              <a:ext uri="{FF2B5EF4-FFF2-40B4-BE49-F238E27FC236}">
                <a16:creationId xmlns:a16="http://schemas.microsoft.com/office/drawing/2014/main" id="{7C40E10C-8514-914B-8502-928BE7F4C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5084763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4795" name="Text Box 43">
            <a:extLst>
              <a:ext uri="{FF2B5EF4-FFF2-40B4-BE49-F238E27FC236}">
                <a16:creationId xmlns:a16="http://schemas.microsoft.com/office/drawing/2014/main" id="{C103101E-A36B-E647-9BC5-66B9414A9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988" y="4941888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4796" name="Line 44">
            <a:extLst>
              <a:ext uri="{FF2B5EF4-FFF2-40B4-BE49-F238E27FC236}">
                <a16:creationId xmlns:a16="http://schemas.microsoft.com/office/drawing/2014/main" id="{CE054FE9-A407-BA4D-AECD-31FA8B976B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5516563"/>
            <a:ext cx="71437" cy="757237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97" name="Text Box 45">
            <a:extLst>
              <a:ext uri="{FF2B5EF4-FFF2-40B4-BE49-F238E27FC236}">
                <a16:creationId xmlns:a16="http://schemas.microsoft.com/office/drawing/2014/main" id="{9B0A773A-0182-6A4D-AE34-49158D310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5624513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4798" name="Text Box 46">
            <a:extLst>
              <a:ext uri="{FF2B5EF4-FFF2-40B4-BE49-F238E27FC236}">
                <a16:creationId xmlns:a16="http://schemas.microsoft.com/office/drawing/2014/main" id="{7A1F4238-F601-294E-ADD1-CCA2738F9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150" y="5734050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74799" name="Line 47">
            <a:extLst>
              <a:ext uri="{FF2B5EF4-FFF2-40B4-BE49-F238E27FC236}">
                <a16:creationId xmlns:a16="http://schemas.microsoft.com/office/drawing/2014/main" id="{227C297B-D996-DE42-B807-BF91FECDD1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23963" y="4221163"/>
            <a:ext cx="1763712" cy="1008062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800" name="Text Box 48">
            <a:extLst>
              <a:ext uri="{FF2B5EF4-FFF2-40B4-BE49-F238E27FC236}">
                <a16:creationId xmlns:a16="http://schemas.microsoft.com/office/drawing/2014/main" id="{99B070F0-E1E5-834D-97BB-8AF3CDBD9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4365625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74801" name="Line 49">
            <a:extLst>
              <a:ext uri="{FF2B5EF4-FFF2-40B4-BE49-F238E27FC236}">
                <a16:creationId xmlns:a16="http://schemas.microsoft.com/office/drawing/2014/main" id="{DE98CFE1-F946-F440-8D29-E2668869F3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4550" y="4292600"/>
            <a:ext cx="1439863" cy="973138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802" name="Text Box 50">
            <a:extLst>
              <a:ext uri="{FF2B5EF4-FFF2-40B4-BE49-F238E27FC236}">
                <a16:creationId xmlns:a16="http://schemas.microsoft.com/office/drawing/2014/main" id="{6624C3F2-26FB-4A43-996A-AF804B412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4400550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74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4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747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4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4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4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74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4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4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4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4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74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747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90" grpId="0"/>
      <p:bldP spid="74791" grpId="0"/>
      <p:bldP spid="74791" grpId="1"/>
      <p:bldP spid="74793" grpId="0"/>
      <p:bldP spid="74794" grpId="0"/>
      <p:bldP spid="74794" grpId="1"/>
      <p:bldP spid="74795" grpId="0"/>
      <p:bldP spid="74797" grpId="0"/>
      <p:bldP spid="74798" grpId="0"/>
      <p:bldP spid="74800" grpId="0"/>
      <p:bldP spid="748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7A9207C1-C087-B645-8529-44F9EA5148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84200"/>
          </a:xfrm>
        </p:spPr>
        <p:txBody>
          <a:bodyPr/>
          <a:lstStyle/>
          <a:p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</a:rPr>
              <a:t>Residual capacities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C89A4397-D7F9-B64A-BCAF-1E1DB6CB0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657225"/>
            <a:ext cx="9144000" cy="6200775"/>
          </a:xfrm>
        </p:spPr>
        <p:txBody>
          <a:bodyPr/>
          <a:lstStyle/>
          <a:p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Suppose we have an arc with capacity </a:t>
            </a:r>
            <a:r>
              <a:rPr lang="en-US" altLang="en-US" sz="2400">
                <a:solidFill>
                  <a:srgbClr val="009900"/>
                </a:solidFill>
                <a:latin typeface="Arial" panose="020B0604020202020204" pitchFamily="34" charset="0"/>
                <a:sym typeface="Symbol" pitchFamily="2" charset="2"/>
              </a:rPr>
              <a:t>6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and current flow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5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:</a:t>
            </a:r>
          </a:p>
          <a:p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  <a:p>
            <a:endParaRPr lang="en-US" altLang="en-US" sz="2400">
              <a:latin typeface="Arial" panose="020B0604020202020204" pitchFamily="34" charset="0"/>
              <a:sym typeface="Symbol" pitchFamily="2" charset="2"/>
            </a:endParaRPr>
          </a:p>
          <a:p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Then there is a </a:t>
            </a:r>
            <a:r>
              <a:rPr lang="en-US" altLang="en-US" sz="2400" i="1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residual capacity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of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6-5=1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</a:t>
            </a:r>
          </a:p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			for any additional flow through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B  D </a:t>
            </a:r>
            <a:r>
              <a:rPr lang="en-US" altLang="en-US" sz="2400">
                <a:sym typeface="Symbol" pitchFamily="2" charset="2"/>
              </a:rPr>
              <a:t>.</a:t>
            </a:r>
          </a:p>
          <a:p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On the other hand, </a:t>
            </a:r>
          </a:p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   at most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5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units of flow can be sent back from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D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to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B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, i.e., </a:t>
            </a:r>
          </a:p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	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5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units of previously assigned flow can be canceled.</a:t>
            </a:r>
          </a:p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   In that sense,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  <a:sym typeface="Symbol" pitchFamily="2" charset="2"/>
              </a:rPr>
              <a:t>5</a:t>
            </a: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 can be considered as </a:t>
            </a:r>
          </a:p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		the residual capacity of the reverse arc </a:t>
            </a:r>
            <a:r>
              <a:rPr lang="en-US" altLang="en-US" sz="2400">
                <a:solidFill>
                  <a:schemeClr val="accent2"/>
                </a:solidFill>
                <a:sym typeface="Symbol" pitchFamily="2" charset="2"/>
              </a:rPr>
              <a:t>D  B .</a:t>
            </a:r>
          </a:p>
          <a:p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To record the residual capacities in the network, </a:t>
            </a:r>
          </a:p>
          <a:p>
            <a:pPr>
              <a:buFontTx/>
              <a:buNone/>
            </a:pPr>
            <a:r>
              <a:rPr lang="en-US" altLang="en-US" sz="2400">
                <a:latin typeface="Arial" panose="020B0604020202020204" pitchFamily="34" charset="0"/>
                <a:sym typeface="Symbol" pitchFamily="2" charset="2"/>
              </a:rPr>
              <a:t>	we will replace the original directed arcs with undirected arcs:</a:t>
            </a:r>
          </a:p>
        </p:txBody>
      </p:sp>
      <p:sp>
        <p:nvSpPr>
          <p:cNvPr id="62469" name="Oval 5">
            <a:extLst>
              <a:ext uri="{FF2B5EF4-FFF2-40B4-BE49-F238E27FC236}">
                <a16:creationId xmlns:a16="http://schemas.microsoft.com/office/drawing/2014/main" id="{116C6BC9-34FE-AE41-9AC7-7427AFBE8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1304925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Oval 6">
            <a:extLst>
              <a:ext uri="{FF2B5EF4-FFF2-40B4-BE49-F238E27FC236}">
                <a16:creationId xmlns:a16="http://schemas.microsoft.com/office/drawing/2014/main" id="{3AC25CD4-51B1-664C-8DD2-6853FD7A6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9863" y="1304925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Text Box 7">
            <a:extLst>
              <a:ext uri="{FF2B5EF4-FFF2-40B4-BE49-F238E27FC236}">
                <a16:creationId xmlns:a16="http://schemas.microsoft.com/office/drawing/2014/main" id="{FFBE57A3-E399-B742-B996-E7A81A0C7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26841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  <p:sp>
        <p:nvSpPr>
          <p:cNvPr id="62472" name="Text Box 8">
            <a:extLst>
              <a:ext uri="{FF2B5EF4-FFF2-40B4-BE49-F238E27FC236}">
                <a16:creationId xmlns:a16="http://schemas.microsoft.com/office/drawing/2014/main" id="{47F23764-668A-084E-868F-158786ABD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1233488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62473" name="Line 9">
            <a:extLst>
              <a:ext uri="{FF2B5EF4-FFF2-40B4-BE49-F238E27FC236}">
                <a16:creationId xmlns:a16="http://schemas.microsoft.com/office/drawing/2014/main" id="{54247E95-1583-3549-A5A3-F6B9AB355E4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0225" y="1592263"/>
            <a:ext cx="1763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5" name="Line 11">
            <a:extLst>
              <a:ext uri="{FF2B5EF4-FFF2-40B4-BE49-F238E27FC236}">
                <a16:creationId xmlns:a16="http://schemas.microsoft.com/office/drawing/2014/main" id="{1E767782-C724-C54D-82B8-676F1CC1296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1376363"/>
            <a:ext cx="1692275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6" name="Text Box 12">
            <a:extLst>
              <a:ext uri="{FF2B5EF4-FFF2-40B4-BE49-F238E27FC236}">
                <a16:creationId xmlns:a16="http://schemas.microsoft.com/office/drawing/2014/main" id="{59DC4F4D-5793-9B45-A81E-16CE18549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663" y="1520825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6</a:t>
            </a:r>
          </a:p>
        </p:txBody>
      </p:sp>
      <p:sp>
        <p:nvSpPr>
          <p:cNvPr id="62477" name="Text Box 13">
            <a:extLst>
              <a:ext uri="{FF2B5EF4-FFF2-40B4-BE49-F238E27FC236}">
                <a16:creationId xmlns:a16="http://schemas.microsoft.com/office/drawing/2014/main" id="{4B2D3BDA-9011-3D47-848E-2F12D24AB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944563"/>
            <a:ext cx="323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62478" name="Oval 14">
            <a:extLst>
              <a:ext uri="{FF2B5EF4-FFF2-40B4-BE49-F238E27FC236}">
                <a16:creationId xmlns:a16="http://schemas.microsoft.com/office/drawing/2014/main" id="{0956A90E-1BD7-8F4F-A1F1-CEAB1291A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602138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Oval 15">
            <a:extLst>
              <a:ext uri="{FF2B5EF4-FFF2-40B4-BE49-F238E27FC236}">
                <a16:creationId xmlns:a16="http://schemas.microsoft.com/office/drawing/2014/main" id="{6CF8A867-F021-0741-A6F7-150A395A7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6057900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>
            <a:extLst>
              <a:ext uri="{FF2B5EF4-FFF2-40B4-BE49-F238E27FC236}">
                <a16:creationId xmlns:a16="http://schemas.microsoft.com/office/drawing/2014/main" id="{7EA45335-B733-CF43-A4B1-CFAC837128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6273800"/>
            <a:ext cx="1512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1" name="Text Box 17">
            <a:extLst>
              <a:ext uri="{FF2B5EF4-FFF2-40B4-BE49-F238E27FC236}">
                <a16:creationId xmlns:a16="http://schemas.microsoft.com/office/drawing/2014/main" id="{4895CA9A-7B30-684C-9C48-856992BCF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949950"/>
            <a:ext cx="433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B</a:t>
            </a:r>
          </a:p>
        </p:txBody>
      </p:sp>
      <p:sp>
        <p:nvSpPr>
          <p:cNvPr id="62482" name="Text Box 18">
            <a:extLst>
              <a:ext uri="{FF2B5EF4-FFF2-40B4-BE49-F238E27FC236}">
                <a16:creationId xmlns:a16="http://schemas.microsoft.com/office/drawing/2014/main" id="{EBC66829-3590-6241-9BC8-107FB44B8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6021388"/>
            <a:ext cx="323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D</a:t>
            </a:r>
          </a:p>
        </p:txBody>
      </p:sp>
      <p:sp>
        <p:nvSpPr>
          <p:cNvPr id="62483" name="Text Box 19">
            <a:extLst>
              <a:ext uri="{FF2B5EF4-FFF2-40B4-BE49-F238E27FC236}">
                <a16:creationId xmlns:a16="http://schemas.microsoft.com/office/drawing/2014/main" id="{D4B4A673-5148-6F44-B481-C0D66365F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5876925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62484" name="Text Box 20">
            <a:extLst>
              <a:ext uri="{FF2B5EF4-FFF2-40B4-BE49-F238E27FC236}">
                <a16:creationId xmlns:a16="http://schemas.microsoft.com/office/drawing/2014/main" id="{FA7F3905-447A-4746-A63B-F090B555A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584200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62485" name="Text Box 21">
            <a:extLst>
              <a:ext uri="{FF2B5EF4-FFF2-40B4-BE49-F238E27FC236}">
                <a16:creationId xmlns:a16="http://schemas.microsoft.com/office/drawing/2014/main" id="{EC7F7CA8-0575-6247-9A31-1D8E6F6C8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188" y="5842000"/>
            <a:ext cx="6119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62486" name="Text Box 22">
            <a:extLst>
              <a:ext uri="{FF2B5EF4-FFF2-40B4-BE49-F238E27FC236}">
                <a16:creationId xmlns:a16="http://schemas.microsoft.com/office/drawing/2014/main" id="{1F8A219A-47A5-D74C-8E9E-9B3F3076F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5984875"/>
            <a:ext cx="63722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/>
              <a:t>The number at </a:t>
            </a:r>
            <a:r>
              <a:rPr lang="en-US" altLang="en-US">
                <a:solidFill>
                  <a:schemeClr val="accent2"/>
                </a:solidFill>
              </a:rPr>
              <a:t>B</a:t>
            </a:r>
            <a:r>
              <a:rPr lang="en-US" altLang="en-US"/>
              <a:t> is the residual capacity of </a:t>
            </a:r>
            <a:r>
              <a:rPr lang="en-US" altLang="en-US">
                <a:solidFill>
                  <a:schemeClr val="accent2"/>
                </a:solidFill>
                <a:sym typeface="Symbol" pitchFamily="2" charset="2"/>
              </a:rPr>
              <a:t>BD</a:t>
            </a:r>
            <a:r>
              <a:rPr lang="en-US" altLang="en-US">
                <a:sym typeface="Symbol" pitchFamily="2" charset="2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>
                <a:sym typeface="Symbol" pitchFamily="2" charset="2"/>
              </a:rPr>
              <a:t>the number at</a:t>
            </a:r>
            <a:r>
              <a:rPr lang="en-US" altLang="en-US">
                <a:solidFill>
                  <a:schemeClr val="accent2"/>
                </a:solidFill>
                <a:sym typeface="Symbol" pitchFamily="2" charset="2"/>
              </a:rPr>
              <a:t> D</a:t>
            </a:r>
            <a:r>
              <a:rPr lang="en-US" altLang="en-US">
                <a:sym typeface="Symbol" pitchFamily="2" charset="2"/>
              </a:rPr>
              <a:t> </a:t>
            </a:r>
            <a:r>
              <a:rPr lang="en-US" altLang="en-US"/>
              <a:t>is the residual capacity of </a:t>
            </a:r>
            <a:r>
              <a:rPr lang="en-US" altLang="en-US">
                <a:solidFill>
                  <a:schemeClr val="accent2"/>
                </a:solidFill>
                <a:sym typeface="Symbol" pitchFamily="2" charset="2"/>
              </a:rPr>
              <a:t>DB.</a:t>
            </a:r>
            <a:r>
              <a:rPr lang="en-US" altLang="en-US">
                <a:sym typeface="Symbol" pitchFamily="2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uiExpand="1" build="p"/>
      <p:bldP spid="62471" grpId="0"/>
      <p:bldP spid="62472" grpId="0"/>
      <p:bldP spid="62476" grpId="0"/>
      <p:bldP spid="62477" grpId="0"/>
      <p:bldP spid="62481" grpId="0"/>
      <p:bldP spid="62482" grpId="0"/>
      <p:bldP spid="62483" grpId="0"/>
      <p:bldP spid="62484" grpId="0"/>
      <p:bldP spid="624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>
            <a:extLst>
              <a:ext uri="{FF2B5EF4-FFF2-40B4-BE49-F238E27FC236}">
                <a16:creationId xmlns:a16="http://schemas.microsoft.com/office/drawing/2014/main" id="{D09100B9-6D87-E749-8F8F-FEA847670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765175"/>
          </a:xfrm>
        </p:spPr>
        <p:txBody>
          <a:bodyPr/>
          <a:lstStyle/>
          <a:p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</a:rPr>
              <a:t>Residual Network</a:t>
            </a:r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6AD9A3EF-CFE0-A043-9F46-B66E47B535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The network given by the undirected arcs and residual capacities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						is called</a:t>
            </a:r>
            <a:r>
              <a:rPr lang="en-US" altLang="en-US" sz="2400" i="1">
                <a:solidFill>
                  <a:schemeClr val="accent2"/>
                </a:solidFill>
              </a:rPr>
              <a:t> residual network.</a:t>
            </a:r>
            <a:endParaRPr lang="en-US" altLang="en-US" sz="2400">
              <a:sym typeface="Symbol" pitchFamily="2" charset="2"/>
            </a:endParaRPr>
          </a:p>
          <a:p>
            <a:pPr>
              <a:lnSpc>
                <a:spcPct val="80000"/>
              </a:lnSpc>
            </a:pPr>
            <a:r>
              <a:rPr lang="en-US" altLang="en-US" sz="2400">
                <a:sym typeface="Symbol" pitchFamily="2" charset="2"/>
              </a:rPr>
              <a:t>In our example,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>
                <a:sym typeface="Symbol" pitchFamily="2" charset="2"/>
              </a:rPr>
              <a:t>		the residual network before sending any flow: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>
              <a:sym typeface="Symbol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>
              <a:sym typeface="Symbol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>
              <a:sym typeface="Symbol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>
              <a:sym typeface="Symbol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>
              <a:sym typeface="Symbol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>
              <a:sym typeface="Symbol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i="1"/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 i="1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i="1"/>
              <a:t>Note</a:t>
            </a:r>
            <a:r>
              <a:rPr lang="en-US" altLang="en-US" sz="2400"/>
              <a:t> that the sum of the residual capacities on both ends of an arc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				is equal to the original capacity of the arc.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How to increase the flow in the network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				based on the values of residual capacities?</a:t>
            </a:r>
          </a:p>
        </p:txBody>
      </p:sp>
      <p:grpSp>
        <p:nvGrpSpPr>
          <p:cNvPr id="63493" name="Group 5">
            <a:extLst>
              <a:ext uri="{FF2B5EF4-FFF2-40B4-BE49-F238E27FC236}">
                <a16:creationId xmlns:a16="http://schemas.microsoft.com/office/drawing/2014/main" id="{4DE6E391-0390-B940-B26B-F9ACA1B06617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2636838"/>
            <a:ext cx="5870575" cy="2520950"/>
            <a:chOff x="589" y="2568"/>
            <a:chExt cx="3698" cy="1588"/>
          </a:xfrm>
        </p:grpSpPr>
        <p:sp>
          <p:nvSpPr>
            <p:cNvPr id="63494" name="Oval 6">
              <a:extLst>
                <a:ext uri="{FF2B5EF4-FFF2-40B4-BE49-F238E27FC236}">
                  <a16:creationId xmlns:a16="http://schemas.microsoft.com/office/drawing/2014/main" id="{03F2EF65-E9A5-8A4D-A1BD-1EE44841F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5" name="Oval 7">
              <a:extLst>
                <a:ext uri="{FF2B5EF4-FFF2-40B4-BE49-F238E27FC236}">
                  <a16:creationId xmlns:a16="http://schemas.microsoft.com/office/drawing/2014/main" id="{0F6E463B-E76C-144E-ABB3-CE7D80F7F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8" y="3317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6" name="Oval 8">
              <a:extLst>
                <a:ext uri="{FF2B5EF4-FFF2-40B4-BE49-F238E27FC236}">
                  <a16:creationId xmlns:a16="http://schemas.microsoft.com/office/drawing/2014/main" id="{2F965220-9DA4-BC4B-B613-FDB139541A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8" y="324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7" name="Oval 9">
              <a:extLst>
                <a:ext uri="{FF2B5EF4-FFF2-40B4-BE49-F238E27FC236}">
                  <a16:creationId xmlns:a16="http://schemas.microsoft.com/office/drawing/2014/main" id="{CF7622F4-5FB4-0945-AF7C-C176A4099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392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8" name="Oval 10">
              <a:extLst>
                <a:ext uri="{FF2B5EF4-FFF2-40B4-BE49-F238E27FC236}">
                  <a16:creationId xmlns:a16="http://schemas.microsoft.com/office/drawing/2014/main" id="{A3016B84-CDF4-D84C-A582-DDF28518AE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2568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9" name="Oval 11">
              <a:extLst>
                <a:ext uri="{FF2B5EF4-FFF2-40B4-BE49-F238E27FC236}">
                  <a16:creationId xmlns:a16="http://schemas.microsoft.com/office/drawing/2014/main" id="{C08E55F3-01C4-7148-A0AB-FD42D1BD8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" y="3453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500" name="Group 12">
            <a:extLst>
              <a:ext uri="{FF2B5EF4-FFF2-40B4-BE49-F238E27FC236}">
                <a16:creationId xmlns:a16="http://schemas.microsoft.com/office/drawing/2014/main" id="{CB35E124-7099-FE4A-BDCF-967BB4B2E61F}"/>
              </a:ext>
            </a:extLst>
          </p:cNvPr>
          <p:cNvGrpSpPr>
            <a:grpSpLocks/>
          </p:cNvGrpSpPr>
          <p:nvPr/>
        </p:nvGrpSpPr>
        <p:grpSpPr bwMode="auto">
          <a:xfrm>
            <a:off x="576263" y="2889250"/>
            <a:ext cx="5437187" cy="2124075"/>
            <a:chOff x="725" y="2750"/>
            <a:chExt cx="3425" cy="1338"/>
          </a:xfrm>
        </p:grpSpPr>
        <p:sp>
          <p:nvSpPr>
            <p:cNvPr id="63501" name="Line 13">
              <a:extLst>
                <a:ext uri="{FF2B5EF4-FFF2-40B4-BE49-F238E27FC236}">
                  <a16:creationId xmlns:a16="http://schemas.microsoft.com/office/drawing/2014/main" id="{EFCD3811-F7C9-964E-B02E-87C5D2D551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9" y="3475"/>
              <a:ext cx="45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2" name="Line 14">
              <a:extLst>
                <a:ext uri="{FF2B5EF4-FFF2-40B4-BE49-F238E27FC236}">
                  <a16:creationId xmlns:a16="http://schemas.microsoft.com/office/drawing/2014/main" id="{B88D89FA-93C8-DF43-91CA-90DA8AE35B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50"/>
              <a:ext cx="1089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3" name="Line 15">
              <a:extLst>
                <a:ext uri="{FF2B5EF4-FFF2-40B4-BE49-F238E27FC236}">
                  <a16:creationId xmlns:a16="http://schemas.microsoft.com/office/drawing/2014/main" id="{2CCCB48E-B2CC-7E45-8875-74BD845D94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9" y="3385"/>
              <a:ext cx="8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4" name="Line 16">
              <a:extLst>
                <a:ext uri="{FF2B5EF4-FFF2-40B4-BE49-F238E27FC236}">
                  <a16:creationId xmlns:a16="http://schemas.microsoft.com/office/drawing/2014/main" id="{CC934AC2-E852-8041-8E6C-3F708812D2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3430"/>
              <a:ext cx="1043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5" name="Line 17">
              <a:extLst>
                <a:ext uri="{FF2B5EF4-FFF2-40B4-BE49-F238E27FC236}">
                  <a16:creationId xmlns:a16="http://schemas.microsoft.com/office/drawing/2014/main" id="{4456ABD1-5DB6-5A4C-B41F-70D1E9FB4D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521"/>
              <a:ext cx="908" cy="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6" name="Line 18">
              <a:extLst>
                <a:ext uri="{FF2B5EF4-FFF2-40B4-BE49-F238E27FC236}">
                  <a16:creationId xmlns:a16="http://schemas.microsoft.com/office/drawing/2014/main" id="{AE865C03-9D10-EA47-8D1D-1BF23A4975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772"/>
              <a:ext cx="907" cy="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7" name="Line 19">
              <a:extLst>
                <a:ext uri="{FF2B5EF4-FFF2-40B4-BE49-F238E27FC236}">
                  <a16:creationId xmlns:a16="http://schemas.microsoft.com/office/drawing/2014/main" id="{E4B8DC47-B7AB-DB4E-A3F7-58C97D7EBB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95" y="3680"/>
              <a:ext cx="2155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8" name="Line 20">
              <a:extLst>
                <a:ext uri="{FF2B5EF4-FFF2-40B4-BE49-F238E27FC236}">
                  <a16:creationId xmlns:a16="http://schemas.microsoft.com/office/drawing/2014/main" id="{E3499201-E354-3149-B46B-8526AD96AB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" y="3498"/>
              <a:ext cx="1021" cy="5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3519" name="Group 31">
            <a:extLst>
              <a:ext uri="{FF2B5EF4-FFF2-40B4-BE49-F238E27FC236}">
                <a16:creationId xmlns:a16="http://schemas.microsoft.com/office/drawing/2014/main" id="{850FC48C-8D3B-B949-8C7B-D1F4B5F9C777}"/>
              </a:ext>
            </a:extLst>
          </p:cNvPr>
          <p:cNvGrpSpPr>
            <a:grpSpLocks/>
          </p:cNvGrpSpPr>
          <p:nvPr/>
        </p:nvGrpSpPr>
        <p:grpSpPr bwMode="auto">
          <a:xfrm>
            <a:off x="287338" y="2600325"/>
            <a:ext cx="5903912" cy="2581275"/>
            <a:chOff x="567" y="2546"/>
            <a:chExt cx="3719" cy="1626"/>
          </a:xfrm>
        </p:grpSpPr>
        <p:sp>
          <p:nvSpPr>
            <p:cNvPr id="63520" name="Text Box 32">
              <a:extLst>
                <a:ext uri="{FF2B5EF4-FFF2-40B4-BE49-F238E27FC236}">
                  <a16:creationId xmlns:a16="http://schemas.microsoft.com/office/drawing/2014/main" id="{51D79CF9-A8FB-4944-A5BB-13F06FADB6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249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  <p:sp>
          <p:nvSpPr>
            <p:cNvPr id="63521" name="Text Box 33">
              <a:extLst>
                <a:ext uri="{FF2B5EF4-FFF2-40B4-BE49-F238E27FC236}">
                  <a16:creationId xmlns:a16="http://schemas.microsoft.com/office/drawing/2014/main" id="{71724092-9CA7-B04D-9185-43149D4132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2546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63522" name="Text Box 34">
              <a:extLst>
                <a:ext uri="{FF2B5EF4-FFF2-40B4-BE49-F238E27FC236}">
                  <a16:creationId xmlns:a16="http://schemas.microsoft.com/office/drawing/2014/main" id="{97721CD7-8400-2D42-A6EC-B1814DF34A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8" y="327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63523" name="Text Box 35">
              <a:extLst>
                <a:ext uri="{FF2B5EF4-FFF2-40B4-BE49-F238E27FC236}">
                  <a16:creationId xmlns:a16="http://schemas.microsoft.com/office/drawing/2014/main" id="{9ACB3D4F-CC8F-BC43-9C6B-D53AA091AF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" y="3226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63524" name="Text Box 36">
              <a:extLst>
                <a:ext uri="{FF2B5EF4-FFF2-40B4-BE49-F238E27FC236}">
                  <a16:creationId xmlns:a16="http://schemas.microsoft.com/office/drawing/2014/main" id="{01A085BF-6A0A-4A41-BA60-6A41E033F8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388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63525" name="Text Box 37">
              <a:extLst>
                <a:ext uri="{FF2B5EF4-FFF2-40B4-BE49-F238E27FC236}">
                  <a16:creationId xmlns:a16="http://schemas.microsoft.com/office/drawing/2014/main" id="{7058AEC8-DC0F-C449-B205-FF84DEA61D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7" y="3430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grpSp>
        <p:nvGrpSpPr>
          <p:cNvPr id="63534" name="Group 46">
            <a:extLst>
              <a:ext uri="{FF2B5EF4-FFF2-40B4-BE49-F238E27FC236}">
                <a16:creationId xmlns:a16="http://schemas.microsoft.com/office/drawing/2014/main" id="{632D5AEF-4397-7B4E-8AF2-7F2E5BAFEC19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2636838"/>
            <a:ext cx="5041900" cy="2365375"/>
            <a:chOff x="793" y="2614"/>
            <a:chExt cx="3176" cy="1490"/>
          </a:xfrm>
        </p:grpSpPr>
        <p:sp>
          <p:nvSpPr>
            <p:cNvPr id="63510" name="Text Box 22">
              <a:extLst>
                <a:ext uri="{FF2B5EF4-FFF2-40B4-BE49-F238E27FC236}">
                  <a16:creationId xmlns:a16="http://schemas.microsoft.com/office/drawing/2014/main" id="{0BDA51BC-A712-AF4C-A7D0-B8F415774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04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63511" name="Text Box 23">
              <a:extLst>
                <a:ext uri="{FF2B5EF4-FFF2-40B4-BE49-F238E27FC236}">
                  <a16:creationId xmlns:a16="http://schemas.microsoft.com/office/drawing/2014/main" id="{776CE2E4-E9EE-6845-9D7E-AFB2AE55FF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4" y="265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63512" name="Text Box 24">
              <a:extLst>
                <a:ext uri="{FF2B5EF4-FFF2-40B4-BE49-F238E27FC236}">
                  <a16:creationId xmlns:a16="http://schemas.microsoft.com/office/drawing/2014/main" id="{A48CF899-A42B-3649-B8FB-FD994CAF1A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315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63513" name="Text Box 25">
              <a:extLst>
                <a:ext uri="{FF2B5EF4-FFF2-40B4-BE49-F238E27FC236}">
                  <a16:creationId xmlns:a16="http://schemas.microsoft.com/office/drawing/2014/main" id="{B5A9CCD8-71E1-5B4E-AFC1-C243F5FFA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0" y="320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6</a:t>
              </a:r>
            </a:p>
          </p:txBody>
        </p:sp>
        <p:sp>
          <p:nvSpPr>
            <p:cNvPr id="63514" name="Text Box 26">
              <a:extLst>
                <a:ext uri="{FF2B5EF4-FFF2-40B4-BE49-F238E27FC236}">
                  <a16:creationId xmlns:a16="http://schemas.microsoft.com/office/drawing/2014/main" id="{01A744A8-9A39-D849-8624-16F4797DB1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9" y="343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63515" name="Text Box 27">
              <a:extLst>
                <a:ext uri="{FF2B5EF4-FFF2-40B4-BE49-F238E27FC236}">
                  <a16:creationId xmlns:a16="http://schemas.microsoft.com/office/drawing/2014/main" id="{E25D5748-6448-9E41-91EF-72D6E1859C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36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63516" name="Text Box 28">
              <a:extLst>
                <a:ext uri="{FF2B5EF4-FFF2-40B4-BE49-F238E27FC236}">
                  <a16:creationId xmlns:a16="http://schemas.microsoft.com/office/drawing/2014/main" id="{2C63C485-9F9D-6E44-A21F-9D9F864C1E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8" y="327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63517" name="Text Box 29">
              <a:extLst>
                <a:ext uri="{FF2B5EF4-FFF2-40B4-BE49-F238E27FC236}">
                  <a16:creationId xmlns:a16="http://schemas.microsoft.com/office/drawing/2014/main" id="{CD80A644-9A8E-BD42-A607-C6525C646F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81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63526" name="Text Box 38">
              <a:extLst>
                <a:ext uri="{FF2B5EF4-FFF2-40B4-BE49-F238E27FC236}">
                  <a16:creationId xmlns:a16="http://schemas.microsoft.com/office/drawing/2014/main" id="{25FC0388-A476-1140-929D-3B87A42A67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5" y="261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63527" name="Text Box 39">
              <a:extLst>
                <a:ext uri="{FF2B5EF4-FFF2-40B4-BE49-F238E27FC236}">
                  <a16:creationId xmlns:a16="http://schemas.microsoft.com/office/drawing/2014/main" id="{BD85F983-E647-CC41-9668-1B2D88DE2E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2" y="306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63528" name="Text Box 40">
              <a:extLst>
                <a:ext uri="{FF2B5EF4-FFF2-40B4-BE49-F238E27FC236}">
                  <a16:creationId xmlns:a16="http://schemas.microsoft.com/office/drawing/2014/main" id="{050C6475-791E-7A49-98CD-FED092028C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2" y="333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63529" name="Text Box 41">
              <a:extLst>
                <a:ext uri="{FF2B5EF4-FFF2-40B4-BE49-F238E27FC236}">
                  <a16:creationId xmlns:a16="http://schemas.microsoft.com/office/drawing/2014/main" id="{B31509C3-0280-F14F-9F0C-3190B46BE9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1" y="370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63530" name="Text Box 42">
              <a:extLst>
                <a:ext uri="{FF2B5EF4-FFF2-40B4-BE49-F238E27FC236}">
                  <a16:creationId xmlns:a16="http://schemas.microsoft.com/office/drawing/2014/main" id="{495762C5-35AA-294B-8BA7-EA615DDFAD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9" y="368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63531" name="Text Box 43">
              <a:extLst>
                <a:ext uri="{FF2B5EF4-FFF2-40B4-BE49-F238E27FC236}">
                  <a16:creationId xmlns:a16="http://schemas.microsoft.com/office/drawing/2014/main" id="{26C66E25-EB21-094F-88F5-563CDE584A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7" y="354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63532" name="Text Box 44">
              <a:extLst>
                <a:ext uri="{FF2B5EF4-FFF2-40B4-BE49-F238E27FC236}">
                  <a16:creationId xmlns:a16="http://schemas.microsoft.com/office/drawing/2014/main" id="{BD4A66DE-34F9-CE48-B66F-03426D3D79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4" y="315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63533" name="Text Box 45">
              <a:extLst>
                <a:ext uri="{FF2B5EF4-FFF2-40B4-BE49-F238E27FC236}">
                  <a16:creationId xmlns:a16="http://schemas.microsoft.com/office/drawing/2014/main" id="{68DD07DB-D4DE-5D45-BCBB-E39CFCC6CD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5" y="322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0DD7562F-A1D2-ED42-98E2-C3AF88458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42300" cy="836613"/>
          </a:xfrm>
        </p:spPr>
        <p:txBody>
          <a:bodyPr/>
          <a:lstStyle/>
          <a:p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</a:rPr>
              <a:t>Augmenting paths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3920B123-BF17-E941-BDFE-560F8E9AC7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r>
              <a:rPr lang="en-US" altLang="en-US" sz="2800">
                <a:sym typeface="Symbol" pitchFamily="2" charset="2"/>
              </a:rPr>
              <a:t>An </a:t>
            </a:r>
            <a:r>
              <a:rPr lang="en-US" altLang="en-US" sz="2800" i="1">
                <a:solidFill>
                  <a:schemeClr val="accent2"/>
                </a:solidFill>
                <a:sym typeface="Symbol" pitchFamily="2" charset="2"/>
              </a:rPr>
              <a:t>augmenting path</a:t>
            </a:r>
            <a:r>
              <a:rPr lang="en-US" altLang="en-US" sz="2800">
                <a:sym typeface="Symbol" pitchFamily="2" charset="2"/>
              </a:rPr>
              <a:t> is a directed path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	from the source to the sink in the residual network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such that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	every arc on this path has positive residual capacity.</a:t>
            </a:r>
          </a:p>
          <a:p>
            <a:r>
              <a:rPr lang="en-US" altLang="en-US" sz="2800">
                <a:sym typeface="Symbol" pitchFamily="2" charset="2"/>
              </a:rPr>
              <a:t>The minimum of these residual capacities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	is called the </a:t>
            </a:r>
            <a:r>
              <a:rPr lang="en-US" altLang="en-US" sz="2800" i="1">
                <a:solidFill>
                  <a:schemeClr val="accent2"/>
                </a:solidFill>
                <a:sym typeface="Symbol" pitchFamily="2" charset="2"/>
              </a:rPr>
              <a:t>residual capacity of the augmenting path</a:t>
            </a:r>
            <a:r>
              <a:rPr lang="en-US" altLang="en-US" sz="2800">
                <a:sym typeface="Symbol" pitchFamily="2" charset="2"/>
              </a:rPr>
              <a:t>.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This is the amount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		that can be feasibly added to the entire path.</a:t>
            </a:r>
          </a:p>
          <a:p>
            <a:r>
              <a:rPr lang="en-US" altLang="en-US" sz="2800">
                <a:sym typeface="Symbol" pitchFamily="2" charset="2"/>
              </a:rPr>
              <a:t>The flow in the network can be increased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	by finding an augmenting path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		and sending flow through it.</a:t>
            </a:r>
          </a:p>
          <a:p>
            <a:endParaRPr lang="en-US" altLang="en-US" sz="2800">
              <a:latin typeface="Arial" panose="020B0604020202020204" pitchFamily="34" charset="0"/>
              <a:sym typeface="Symbol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Oval 2">
            <a:extLst>
              <a:ext uri="{FF2B5EF4-FFF2-40B4-BE49-F238E27FC236}">
                <a16:creationId xmlns:a16="http://schemas.microsoft.com/office/drawing/2014/main" id="{0E8E3488-D7DB-744C-A9A5-063C9E861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8738" y="5481638"/>
            <a:ext cx="396875" cy="3603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2B6F6DDB-B081-6A4A-9B30-C1B9D41D97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Updating the residual network </a:t>
            </a:r>
            <a:b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</a:br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by sending flow through augmenting paths</a:t>
            </a:r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EE2F2D1C-4AAE-0C4F-9BE7-551790FE7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Continuing with the example, </a:t>
            </a:r>
          </a:p>
          <a:p>
            <a:r>
              <a:rPr lang="en-US" altLang="en-US" sz="2800" i="1">
                <a:sym typeface="Symbol" pitchFamily="2" charset="2"/>
              </a:rPr>
              <a:t>Iteration 1</a:t>
            </a:r>
            <a:r>
              <a:rPr lang="en-US" altLang="en-US" sz="2800">
                <a:sym typeface="Symbol" pitchFamily="2" charset="2"/>
              </a:rPr>
              <a:t>:</a:t>
            </a: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 O  B  D  T </a:t>
            </a:r>
            <a:r>
              <a:rPr lang="en-US" altLang="en-US" sz="2800">
                <a:sym typeface="Symbol" pitchFamily="2" charset="2"/>
              </a:rPr>
              <a:t>is an augmenting path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			with residual capacity</a:t>
            </a: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 5 = min{5, 6, 5}.</a:t>
            </a:r>
          </a:p>
          <a:p>
            <a:r>
              <a:rPr lang="en-US" altLang="en-US" sz="2800">
                <a:sym typeface="Symbol" pitchFamily="2" charset="2"/>
              </a:rPr>
              <a:t>After sending</a:t>
            </a: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 5 </a:t>
            </a:r>
            <a:r>
              <a:rPr lang="en-US" altLang="en-US" sz="2800">
                <a:sym typeface="Symbol" pitchFamily="2" charset="2"/>
              </a:rPr>
              <a:t>units of flow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	through the path</a:t>
            </a: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 O  B  D  T</a:t>
            </a:r>
            <a:r>
              <a:rPr lang="en-US" altLang="en-US" sz="2800">
                <a:sym typeface="Symbol" pitchFamily="2" charset="2"/>
              </a:rPr>
              <a:t>,</a:t>
            </a: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 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	</a:t>
            </a:r>
            <a:r>
              <a:rPr lang="en-US" altLang="en-US" sz="2800">
                <a:sym typeface="Symbol" pitchFamily="2" charset="2"/>
              </a:rPr>
              <a:t>the new residual network is:</a:t>
            </a:r>
          </a:p>
        </p:txBody>
      </p:sp>
      <p:grpSp>
        <p:nvGrpSpPr>
          <p:cNvPr id="75781" name="Group 5">
            <a:extLst>
              <a:ext uri="{FF2B5EF4-FFF2-40B4-BE49-F238E27FC236}">
                <a16:creationId xmlns:a16="http://schemas.microsoft.com/office/drawing/2014/main" id="{EC1920D3-8DEE-7F4D-B988-72414A654499}"/>
              </a:ext>
            </a:extLst>
          </p:cNvPr>
          <p:cNvGrpSpPr>
            <a:grpSpLocks/>
          </p:cNvGrpSpPr>
          <p:nvPr/>
        </p:nvGrpSpPr>
        <p:grpSpPr bwMode="auto">
          <a:xfrm>
            <a:off x="935038" y="4076700"/>
            <a:ext cx="5870575" cy="2520950"/>
            <a:chOff x="589" y="2568"/>
            <a:chExt cx="3698" cy="1588"/>
          </a:xfrm>
        </p:grpSpPr>
        <p:sp>
          <p:nvSpPr>
            <p:cNvPr id="75782" name="Oval 6">
              <a:extLst>
                <a:ext uri="{FF2B5EF4-FFF2-40B4-BE49-F238E27FC236}">
                  <a16:creationId xmlns:a16="http://schemas.microsoft.com/office/drawing/2014/main" id="{5DE4A666-2D36-2949-B38E-9B9E98617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3" name="Oval 7">
              <a:extLst>
                <a:ext uri="{FF2B5EF4-FFF2-40B4-BE49-F238E27FC236}">
                  <a16:creationId xmlns:a16="http://schemas.microsoft.com/office/drawing/2014/main" id="{8AEE0FBD-1D3D-EA48-8275-863FE2E8E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8" y="3317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4" name="Oval 8">
              <a:extLst>
                <a:ext uri="{FF2B5EF4-FFF2-40B4-BE49-F238E27FC236}">
                  <a16:creationId xmlns:a16="http://schemas.microsoft.com/office/drawing/2014/main" id="{948976FC-EBE0-A947-9A3E-292E9F360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8" y="324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5" name="Oval 9">
              <a:extLst>
                <a:ext uri="{FF2B5EF4-FFF2-40B4-BE49-F238E27FC236}">
                  <a16:creationId xmlns:a16="http://schemas.microsoft.com/office/drawing/2014/main" id="{D678AC16-586E-3744-9A37-9BE678AC7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392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6" name="Oval 10">
              <a:extLst>
                <a:ext uri="{FF2B5EF4-FFF2-40B4-BE49-F238E27FC236}">
                  <a16:creationId xmlns:a16="http://schemas.microsoft.com/office/drawing/2014/main" id="{896A423B-763E-1C44-8DFA-61C818642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2568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7" name="Oval 11">
              <a:extLst>
                <a:ext uri="{FF2B5EF4-FFF2-40B4-BE49-F238E27FC236}">
                  <a16:creationId xmlns:a16="http://schemas.microsoft.com/office/drawing/2014/main" id="{EA1801B0-755A-3A40-9268-F842226B7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" y="3453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5788" name="Group 12">
            <a:extLst>
              <a:ext uri="{FF2B5EF4-FFF2-40B4-BE49-F238E27FC236}">
                <a16:creationId xmlns:a16="http://schemas.microsoft.com/office/drawing/2014/main" id="{5F14D7D2-9C65-5042-A12C-DB6D49DA41F7}"/>
              </a:ext>
            </a:extLst>
          </p:cNvPr>
          <p:cNvGrpSpPr>
            <a:grpSpLocks/>
          </p:cNvGrpSpPr>
          <p:nvPr/>
        </p:nvGrpSpPr>
        <p:grpSpPr bwMode="auto">
          <a:xfrm>
            <a:off x="1150938" y="4365625"/>
            <a:ext cx="5437187" cy="2124075"/>
            <a:chOff x="725" y="2750"/>
            <a:chExt cx="3425" cy="1338"/>
          </a:xfrm>
        </p:grpSpPr>
        <p:sp>
          <p:nvSpPr>
            <p:cNvPr id="75789" name="Line 13">
              <a:extLst>
                <a:ext uri="{FF2B5EF4-FFF2-40B4-BE49-F238E27FC236}">
                  <a16:creationId xmlns:a16="http://schemas.microsoft.com/office/drawing/2014/main" id="{1FDFB4F4-BBAA-6642-AF47-BCFADFA42C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9" y="3475"/>
              <a:ext cx="45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0" name="Line 14">
              <a:extLst>
                <a:ext uri="{FF2B5EF4-FFF2-40B4-BE49-F238E27FC236}">
                  <a16:creationId xmlns:a16="http://schemas.microsoft.com/office/drawing/2014/main" id="{4CC69E9B-8840-1A45-B370-331F19CA0C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50"/>
              <a:ext cx="1089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1" name="Line 15">
              <a:extLst>
                <a:ext uri="{FF2B5EF4-FFF2-40B4-BE49-F238E27FC236}">
                  <a16:creationId xmlns:a16="http://schemas.microsoft.com/office/drawing/2014/main" id="{9E723CDD-6FC5-7347-A5F5-F9EE53BB8D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9" y="3385"/>
              <a:ext cx="8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2" name="Line 16">
              <a:extLst>
                <a:ext uri="{FF2B5EF4-FFF2-40B4-BE49-F238E27FC236}">
                  <a16:creationId xmlns:a16="http://schemas.microsoft.com/office/drawing/2014/main" id="{FF87F72D-AC62-354A-807A-9D5E963108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3430"/>
              <a:ext cx="1043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3" name="Line 17">
              <a:extLst>
                <a:ext uri="{FF2B5EF4-FFF2-40B4-BE49-F238E27FC236}">
                  <a16:creationId xmlns:a16="http://schemas.microsoft.com/office/drawing/2014/main" id="{9CA7B555-A84C-BB45-9EC8-102D0B026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521"/>
              <a:ext cx="908" cy="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4" name="Line 18">
              <a:extLst>
                <a:ext uri="{FF2B5EF4-FFF2-40B4-BE49-F238E27FC236}">
                  <a16:creationId xmlns:a16="http://schemas.microsoft.com/office/drawing/2014/main" id="{57F05922-9AF3-484C-B631-201BC1BD05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772"/>
              <a:ext cx="907" cy="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5" name="Line 19">
              <a:extLst>
                <a:ext uri="{FF2B5EF4-FFF2-40B4-BE49-F238E27FC236}">
                  <a16:creationId xmlns:a16="http://schemas.microsoft.com/office/drawing/2014/main" id="{92D966DF-9999-5943-9F32-EC187A687D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95" y="3680"/>
              <a:ext cx="2155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796" name="Line 20">
              <a:extLst>
                <a:ext uri="{FF2B5EF4-FFF2-40B4-BE49-F238E27FC236}">
                  <a16:creationId xmlns:a16="http://schemas.microsoft.com/office/drawing/2014/main" id="{42F1D9AD-5674-6344-823E-75DFA6212C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" y="3498"/>
              <a:ext cx="1021" cy="5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97" name="Oval 21">
            <a:extLst>
              <a:ext uri="{FF2B5EF4-FFF2-40B4-BE49-F238E27FC236}">
                <a16:creationId xmlns:a16="http://schemas.microsoft.com/office/drawing/2014/main" id="{7C95FE3D-6670-CF4F-BA6B-508B1E30F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8" y="5192713"/>
            <a:ext cx="396875" cy="3603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5798" name="Group 22">
            <a:extLst>
              <a:ext uri="{FF2B5EF4-FFF2-40B4-BE49-F238E27FC236}">
                <a16:creationId xmlns:a16="http://schemas.microsoft.com/office/drawing/2014/main" id="{D2C444D4-6C4D-224F-907C-88B8BABFB013}"/>
              </a:ext>
            </a:extLst>
          </p:cNvPr>
          <p:cNvGrpSpPr>
            <a:grpSpLocks/>
          </p:cNvGrpSpPr>
          <p:nvPr/>
        </p:nvGrpSpPr>
        <p:grpSpPr bwMode="auto">
          <a:xfrm>
            <a:off x="900113" y="4041775"/>
            <a:ext cx="5903912" cy="2581275"/>
            <a:chOff x="567" y="2546"/>
            <a:chExt cx="3719" cy="1626"/>
          </a:xfrm>
        </p:grpSpPr>
        <p:sp>
          <p:nvSpPr>
            <p:cNvPr id="75799" name="Text Box 23">
              <a:extLst>
                <a:ext uri="{FF2B5EF4-FFF2-40B4-BE49-F238E27FC236}">
                  <a16:creationId xmlns:a16="http://schemas.microsoft.com/office/drawing/2014/main" id="{E7CA346A-F446-8944-B369-91FE54E6D3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249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  <p:sp>
          <p:nvSpPr>
            <p:cNvPr id="75800" name="Text Box 24">
              <a:extLst>
                <a:ext uri="{FF2B5EF4-FFF2-40B4-BE49-F238E27FC236}">
                  <a16:creationId xmlns:a16="http://schemas.microsoft.com/office/drawing/2014/main" id="{75450F30-BE49-494D-A3CA-2C26D2CD73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2546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75801" name="Text Box 25">
              <a:extLst>
                <a:ext uri="{FF2B5EF4-FFF2-40B4-BE49-F238E27FC236}">
                  <a16:creationId xmlns:a16="http://schemas.microsoft.com/office/drawing/2014/main" id="{58566008-E924-6F4F-8171-5C15A23243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8" y="327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75802" name="Text Box 26">
              <a:extLst>
                <a:ext uri="{FF2B5EF4-FFF2-40B4-BE49-F238E27FC236}">
                  <a16:creationId xmlns:a16="http://schemas.microsoft.com/office/drawing/2014/main" id="{542B583F-4B12-1A4A-9825-4CEBA43508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" y="3226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75803" name="Text Box 27">
              <a:extLst>
                <a:ext uri="{FF2B5EF4-FFF2-40B4-BE49-F238E27FC236}">
                  <a16:creationId xmlns:a16="http://schemas.microsoft.com/office/drawing/2014/main" id="{3AD282AF-138A-4D4B-94EC-5AD1C7DD86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388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75804" name="Text Box 28">
              <a:extLst>
                <a:ext uri="{FF2B5EF4-FFF2-40B4-BE49-F238E27FC236}">
                  <a16:creationId xmlns:a16="http://schemas.microsoft.com/office/drawing/2014/main" id="{1971514E-9144-424E-BEE3-3A584DA669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7" y="3430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sp>
        <p:nvSpPr>
          <p:cNvPr id="75805" name="Text Box 29">
            <a:extLst>
              <a:ext uri="{FF2B5EF4-FFF2-40B4-BE49-F238E27FC236}">
                <a16:creationId xmlns:a16="http://schemas.microsoft.com/office/drawing/2014/main" id="{C3BF04BB-51B7-F54E-8031-4C264088A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83393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75806" name="Text Box 30">
            <a:extLst>
              <a:ext uri="{FF2B5EF4-FFF2-40B4-BE49-F238E27FC236}">
                <a16:creationId xmlns:a16="http://schemas.microsoft.com/office/drawing/2014/main" id="{2B416A7A-C4A8-D64B-B63B-3CAA31644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42211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75807" name="Text Box 31">
            <a:extLst>
              <a:ext uri="{FF2B5EF4-FFF2-40B4-BE49-F238E27FC236}">
                <a16:creationId xmlns:a16="http://schemas.microsoft.com/office/drawing/2014/main" id="{CDE012C4-E830-8949-A278-93F88A10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8288" y="54451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75808" name="Text Box 32">
            <a:extLst>
              <a:ext uri="{FF2B5EF4-FFF2-40B4-BE49-F238E27FC236}">
                <a16:creationId xmlns:a16="http://schemas.microsoft.com/office/drawing/2014/main" id="{D064BC43-CBBD-0549-A141-2FBB5C44B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33717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75809" name="Text Box 33">
            <a:extLst>
              <a:ext uri="{FF2B5EF4-FFF2-40B4-BE49-F238E27FC236}">
                <a16:creationId xmlns:a16="http://schemas.microsoft.com/office/drawing/2014/main" id="{B4160E16-1334-F547-B138-88F791984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05790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75810" name="Text Box 34">
            <a:extLst>
              <a:ext uri="{FF2B5EF4-FFF2-40B4-BE49-F238E27FC236}">
                <a16:creationId xmlns:a16="http://schemas.microsoft.com/office/drawing/2014/main" id="{E788D49F-46B1-9D44-A20D-F48E773F7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1497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75811" name="Text Box 35">
            <a:extLst>
              <a:ext uri="{FF2B5EF4-FFF2-40B4-BE49-F238E27FC236}">
                <a16:creationId xmlns:a16="http://schemas.microsoft.com/office/drawing/2014/main" id="{1A0B889C-105F-CD49-8BE6-1BEE69C80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050" y="48688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75812" name="Text Box 36">
            <a:extLst>
              <a:ext uri="{FF2B5EF4-FFF2-40B4-BE49-F238E27FC236}">
                <a16:creationId xmlns:a16="http://schemas.microsoft.com/office/drawing/2014/main" id="{56E8FA14-725A-6F44-B918-042CA85DA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58769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75813" name="Text Box 37">
            <a:extLst>
              <a:ext uri="{FF2B5EF4-FFF2-40B4-BE49-F238E27FC236}">
                <a16:creationId xmlns:a16="http://schemas.microsoft.com/office/drawing/2014/main" id="{5BB2923D-DA33-C545-A13D-AEEDF077A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5842000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75814" name="Text Box 38">
            <a:extLst>
              <a:ext uri="{FF2B5EF4-FFF2-40B4-BE49-F238E27FC236}">
                <a16:creationId xmlns:a16="http://schemas.microsoft.com/office/drawing/2014/main" id="{D95B835B-B717-2445-8EEC-C6334A43D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5624513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grpSp>
        <p:nvGrpSpPr>
          <p:cNvPr id="75815" name="Group 39">
            <a:extLst>
              <a:ext uri="{FF2B5EF4-FFF2-40B4-BE49-F238E27FC236}">
                <a16:creationId xmlns:a16="http://schemas.microsoft.com/office/drawing/2014/main" id="{8022EA50-1ACE-2140-A37E-1BF7F22151BC}"/>
              </a:ext>
            </a:extLst>
          </p:cNvPr>
          <p:cNvGrpSpPr>
            <a:grpSpLocks/>
          </p:cNvGrpSpPr>
          <p:nvPr/>
        </p:nvGrpSpPr>
        <p:grpSpPr bwMode="auto">
          <a:xfrm>
            <a:off x="1727200" y="5013325"/>
            <a:ext cx="4573588" cy="744538"/>
            <a:chOff x="1088" y="3158"/>
            <a:chExt cx="2881" cy="469"/>
          </a:xfrm>
        </p:grpSpPr>
        <p:sp>
          <p:nvSpPr>
            <p:cNvPr id="75816" name="Text Box 40">
              <a:extLst>
                <a:ext uri="{FF2B5EF4-FFF2-40B4-BE49-F238E27FC236}">
                  <a16:creationId xmlns:a16="http://schemas.microsoft.com/office/drawing/2014/main" id="{8727EB65-27FB-6D41-8F47-F19E8A651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315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5817" name="Text Box 41">
              <a:extLst>
                <a:ext uri="{FF2B5EF4-FFF2-40B4-BE49-F238E27FC236}">
                  <a16:creationId xmlns:a16="http://schemas.microsoft.com/office/drawing/2014/main" id="{A49F9C76-D173-4843-8CFA-C2A137A819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0" y="320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5818" name="Text Box 42">
              <a:extLst>
                <a:ext uri="{FF2B5EF4-FFF2-40B4-BE49-F238E27FC236}">
                  <a16:creationId xmlns:a16="http://schemas.microsoft.com/office/drawing/2014/main" id="{0C67F5CA-EA0F-494B-B643-879B8DC4F1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8" y="327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5819" name="Text Box 43">
              <a:extLst>
                <a:ext uri="{FF2B5EF4-FFF2-40B4-BE49-F238E27FC236}">
                  <a16:creationId xmlns:a16="http://schemas.microsoft.com/office/drawing/2014/main" id="{5FE5F372-35F1-A64C-937B-9C7150618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2" y="333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75820" name="Text Box 44">
              <a:extLst>
                <a:ext uri="{FF2B5EF4-FFF2-40B4-BE49-F238E27FC236}">
                  <a16:creationId xmlns:a16="http://schemas.microsoft.com/office/drawing/2014/main" id="{FA409949-74E4-DF44-ADD5-9D5F37B829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4" y="315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75821" name="Text Box 45">
              <a:extLst>
                <a:ext uri="{FF2B5EF4-FFF2-40B4-BE49-F238E27FC236}">
                  <a16:creationId xmlns:a16="http://schemas.microsoft.com/office/drawing/2014/main" id="{85891FC9-9B88-6E45-8DCC-70F044B220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5" y="322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</p:grpSp>
      <p:grpSp>
        <p:nvGrpSpPr>
          <p:cNvPr id="75822" name="Group 46">
            <a:extLst>
              <a:ext uri="{FF2B5EF4-FFF2-40B4-BE49-F238E27FC236}">
                <a16:creationId xmlns:a16="http://schemas.microsoft.com/office/drawing/2014/main" id="{BB763FC4-AD83-B54F-8A09-23357111FC19}"/>
              </a:ext>
            </a:extLst>
          </p:cNvPr>
          <p:cNvGrpSpPr>
            <a:grpSpLocks/>
          </p:cNvGrpSpPr>
          <p:nvPr/>
        </p:nvGrpSpPr>
        <p:grpSpPr bwMode="auto">
          <a:xfrm>
            <a:off x="1727200" y="4976813"/>
            <a:ext cx="4573588" cy="744537"/>
            <a:chOff x="2699" y="1933"/>
            <a:chExt cx="2881" cy="469"/>
          </a:xfrm>
        </p:grpSpPr>
        <p:sp>
          <p:nvSpPr>
            <p:cNvPr id="75823" name="Text Box 47">
              <a:extLst>
                <a:ext uri="{FF2B5EF4-FFF2-40B4-BE49-F238E27FC236}">
                  <a16:creationId xmlns:a16="http://schemas.microsoft.com/office/drawing/2014/main" id="{93226898-295F-E345-9B97-D887CECD1B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" y="193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75824" name="Text Box 48">
              <a:extLst>
                <a:ext uri="{FF2B5EF4-FFF2-40B4-BE49-F238E27FC236}">
                  <a16:creationId xmlns:a16="http://schemas.microsoft.com/office/drawing/2014/main" id="{56D55F42-8083-0B4A-9AD3-10E64355BB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1" y="1978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6</a:t>
              </a:r>
            </a:p>
          </p:txBody>
        </p:sp>
        <p:sp>
          <p:nvSpPr>
            <p:cNvPr id="75825" name="Text Box 49">
              <a:extLst>
                <a:ext uri="{FF2B5EF4-FFF2-40B4-BE49-F238E27FC236}">
                  <a16:creationId xmlns:a16="http://schemas.microsoft.com/office/drawing/2014/main" id="{DC7CFF4D-5FC4-DF4E-B899-AFC89C39EA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9" y="204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75826" name="Text Box 50">
              <a:extLst>
                <a:ext uri="{FF2B5EF4-FFF2-40B4-BE49-F238E27FC236}">
                  <a16:creationId xmlns:a16="http://schemas.microsoft.com/office/drawing/2014/main" id="{9822832A-DF8C-F14A-A9FB-9AF20F04C3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3" y="211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5827" name="Text Box 51">
              <a:extLst>
                <a:ext uri="{FF2B5EF4-FFF2-40B4-BE49-F238E27FC236}">
                  <a16:creationId xmlns:a16="http://schemas.microsoft.com/office/drawing/2014/main" id="{16DB0E3F-E20F-F947-A71A-1B9E72A617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5" y="193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5828" name="Text Box 52">
              <a:extLst>
                <a:ext uri="{FF2B5EF4-FFF2-40B4-BE49-F238E27FC236}">
                  <a16:creationId xmlns:a16="http://schemas.microsoft.com/office/drawing/2014/main" id="{A2554AED-6B0E-6E46-AEEC-2ED99E8514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6" y="2001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758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5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Oval 2">
            <a:extLst>
              <a:ext uri="{FF2B5EF4-FFF2-40B4-BE49-F238E27FC236}">
                <a16:creationId xmlns:a16="http://schemas.microsoft.com/office/drawing/2014/main" id="{0C916178-3DD4-9440-8390-A7F9D8F39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8738" y="5481638"/>
            <a:ext cx="396875" cy="3603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B71B2D08-FB7F-7A48-8D3E-2EB50EE35A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Updating the residual network </a:t>
            </a:r>
            <a:b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</a:br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by sending flow through augmenting paths</a:t>
            </a:r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E994793D-DDA3-7044-8A87-640822E5D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r>
              <a:rPr lang="en-US" altLang="en-US" sz="2800" i="1">
                <a:sym typeface="Symbol" pitchFamily="2" charset="2"/>
              </a:rPr>
              <a:t>Iteration 2</a:t>
            </a:r>
            <a:r>
              <a:rPr lang="en-US" altLang="en-US" sz="2800">
                <a:sym typeface="Symbol" pitchFamily="2" charset="2"/>
              </a:rPr>
              <a:t>: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		 O  C  T </a:t>
            </a:r>
            <a:r>
              <a:rPr lang="en-US" altLang="en-US" sz="2800">
                <a:sym typeface="Symbol" pitchFamily="2" charset="2"/>
              </a:rPr>
              <a:t>is an augmenting path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		with residual capacity</a:t>
            </a: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 4 = min{4, 5}.</a:t>
            </a:r>
          </a:p>
          <a:p>
            <a:r>
              <a:rPr lang="en-US" altLang="en-US" sz="2800">
                <a:sym typeface="Symbol" pitchFamily="2" charset="2"/>
              </a:rPr>
              <a:t>After sending</a:t>
            </a: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 4 </a:t>
            </a:r>
            <a:r>
              <a:rPr lang="en-US" altLang="en-US" sz="2800">
                <a:sym typeface="Symbol" pitchFamily="2" charset="2"/>
              </a:rPr>
              <a:t>units of flow </a:t>
            </a:r>
          </a:p>
          <a:p>
            <a:pPr>
              <a:buFontTx/>
              <a:buNone/>
            </a:pPr>
            <a:r>
              <a:rPr lang="en-US" altLang="en-US" sz="2800">
                <a:sym typeface="Symbol" pitchFamily="2" charset="2"/>
              </a:rPr>
              <a:t>		through the path</a:t>
            </a: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 O  C  T</a:t>
            </a:r>
            <a:r>
              <a:rPr lang="en-US" altLang="en-US" sz="2800">
                <a:sym typeface="Symbol" pitchFamily="2" charset="2"/>
              </a:rPr>
              <a:t>,</a:t>
            </a: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 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chemeClr val="accent2"/>
                </a:solidFill>
                <a:sym typeface="Symbol" pitchFamily="2" charset="2"/>
              </a:rPr>
              <a:t>	</a:t>
            </a:r>
            <a:r>
              <a:rPr lang="en-US" altLang="en-US" sz="2800">
                <a:sym typeface="Symbol" pitchFamily="2" charset="2"/>
              </a:rPr>
              <a:t>the new residual network is:</a:t>
            </a:r>
          </a:p>
        </p:txBody>
      </p:sp>
      <p:grpSp>
        <p:nvGrpSpPr>
          <p:cNvPr id="76805" name="Group 5">
            <a:extLst>
              <a:ext uri="{FF2B5EF4-FFF2-40B4-BE49-F238E27FC236}">
                <a16:creationId xmlns:a16="http://schemas.microsoft.com/office/drawing/2014/main" id="{B7D4CAD9-151F-AF4D-A5EA-A242C583477A}"/>
              </a:ext>
            </a:extLst>
          </p:cNvPr>
          <p:cNvGrpSpPr>
            <a:grpSpLocks/>
          </p:cNvGrpSpPr>
          <p:nvPr/>
        </p:nvGrpSpPr>
        <p:grpSpPr bwMode="auto">
          <a:xfrm>
            <a:off x="935038" y="4076700"/>
            <a:ext cx="5870575" cy="2520950"/>
            <a:chOff x="589" y="2568"/>
            <a:chExt cx="3698" cy="1588"/>
          </a:xfrm>
        </p:grpSpPr>
        <p:sp>
          <p:nvSpPr>
            <p:cNvPr id="76806" name="Oval 6">
              <a:extLst>
                <a:ext uri="{FF2B5EF4-FFF2-40B4-BE49-F238E27FC236}">
                  <a16:creationId xmlns:a16="http://schemas.microsoft.com/office/drawing/2014/main" id="{64B5EECD-52F3-C344-B6F3-A5A137D0FC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" y="3271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07" name="Oval 7">
              <a:extLst>
                <a:ext uri="{FF2B5EF4-FFF2-40B4-BE49-F238E27FC236}">
                  <a16:creationId xmlns:a16="http://schemas.microsoft.com/office/drawing/2014/main" id="{5B15DF9F-C22F-344D-93D4-2A4C677FD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8" y="3317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08" name="Oval 8">
              <a:extLst>
                <a:ext uri="{FF2B5EF4-FFF2-40B4-BE49-F238E27FC236}">
                  <a16:creationId xmlns:a16="http://schemas.microsoft.com/office/drawing/2014/main" id="{C676CDAB-73E2-1F45-8346-E804152FD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8" y="324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09" name="Oval 9">
              <a:extLst>
                <a:ext uri="{FF2B5EF4-FFF2-40B4-BE49-F238E27FC236}">
                  <a16:creationId xmlns:a16="http://schemas.microsoft.com/office/drawing/2014/main" id="{F603966B-BF70-9E4D-8D32-07EF8A873C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3929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0" name="Oval 10">
              <a:extLst>
                <a:ext uri="{FF2B5EF4-FFF2-40B4-BE49-F238E27FC236}">
                  <a16:creationId xmlns:a16="http://schemas.microsoft.com/office/drawing/2014/main" id="{A057C1FD-5AE5-F440-8909-647AE5A0A0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2568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1" name="Oval 11">
              <a:extLst>
                <a:ext uri="{FF2B5EF4-FFF2-40B4-BE49-F238E27FC236}">
                  <a16:creationId xmlns:a16="http://schemas.microsoft.com/office/drawing/2014/main" id="{1AEDD91A-B422-7047-9F6B-CC999D235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" y="3453"/>
              <a:ext cx="250" cy="22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6812" name="Group 12">
            <a:extLst>
              <a:ext uri="{FF2B5EF4-FFF2-40B4-BE49-F238E27FC236}">
                <a16:creationId xmlns:a16="http://schemas.microsoft.com/office/drawing/2014/main" id="{37B52A07-10C2-F147-987A-FEB651A7A924}"/>
              </a:ext>
            </a:extLst>
          </p:cNvPr>
          <p:cNvGrpSpPr>
            <a:grpSpLocks/>
          </p:cNvGrpSpPr>
          <p:nvPr/>
        </p:nvGrpSpPr>
        <p:grpSpPr bwMode="auto">
          <a:xfrm>
            <a:off x="1150938" y="4365625"/>
            <a:ext cx="5437187" cy="2124075"/>
            <a:chOff x="725" y="2750"/>
            <a:chExt cx="3425" cy="1338"/>
          </a:xfrm>
        </p:grpSpPr>
        <p:sp>
          <p:nvSpPr>
            <p:cNvPr id="76813" name="Line 13">
              <a:extLst>
                <a:ext uri="{FF2B5EF4-FFF2-40B4-BE49-F238E27FC236}">
                  <a16:creationId xmlns:a16="http://schemas.microsoft.com/office/drawing/2014/main" id="{6E1E5DCD-DE21-3843-9499-9C653C4911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9" y="3475"/>
              <a:ext cx="45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4" name="Line 14">
              <a:extLst>
                <a:ext uri="{FF2B5EF4-FFF2-40B4-BE49-F238E27FC236}">
                  <a16:creationId xmlns:a16="http://schemas.microsoft.com/office/drawing/2014/main" id="{2114E826-CC48-8C40-ABD7-13937B3B7E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6" y="2750"/>
              <a:ext cx="1089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5" name="Line 15">
              <a:extLst>
                <a:ext uri="{FF2B5EF4-FFF2-40B4-BE49-F238E27FC236}">
                  <a16:creationId xmlns:a16="http://schemas.microsoft.com/office/drawing/2014/main" id="{49576F56-622B-6142-9292-5E5DB017BD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9" y="3385"/>
              <a:ext cx="8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6" name="Line 16">
              <a:extLst>
                <a:ext uri="{FF2B5EF4-FFF2-40B4-BE49-F238E27FC236}">
                  <a16:creationId xmlns:a16="http://schemas.microsoft.com/office/drawing/2014/main" id="{1D15973F-6A6B-8E48-BB27-81F28D4CDC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5" y="3430"/>
              <a:ext cx="1043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7" name="Line 17">
              <a:extLst>
                <a:ext uri="{FF2B5EF4-FFF2-40B4-BE49-F238E27FC236}">
                  <a16:creationId xmlns:a16="http://schemas.microsoft.com/office/drawing/2014/main" id="{A3FC7F36-C2C0-8D45-97E2-D70E1AAA5C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521"/>
              <a:ext cx="908" cy="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8" name="Line 18">
              <a:extLst>
                <a:ext uri="{FF2B5EF4-FFF2-40B4-BE49-F238E27FC236}">
                  <a16:creationId xmlns:a16="http://schemas.microsoft.com/office/drawing/2014/main" id="{FEAAF495-3489-7B42-AA85-360EE01B6F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772"/>
              <a:ext cx="907" cy="6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19" name="Line 19">
              <a:extLst>
                <a:ext uri="{FF2B5EF4-FFF2-40B4-BE49-F238E27FC236}">
                  <a16:creationId xmlns:a16="http://schemas.microsoft.com/office/drawing/2014/main" id="{AF2B6EF6-9288-3546-AE0F-6AA2FBD4C5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95" y="3680"/>
              <a:ext cx="2155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20" name="Line 20">
              <a:extLst>
                <a:ext uri="{FF2B5EF4-FFF2-40B4-BE49-F238E27FC236}">
                  <a16:creationId xmlns:a16="http://schemas.microsoft.com/office/drawing/2014/main" id="{4FA1D44A-A143-CF4B-A09C-EB60E42E0D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" y="3498"/>
              <a:ext cx="1021" cy="5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821" name="Oval 21">
            <a:extLst>
              <a:ext uri="{FF2B5EF4-FFF2-40B4-BE49-F238E27FC236}">
                <a16:creationId xmlns:a16="http://schemas.microsoft.com/office/drawing/2014/main" id="{2A6BBE6D-6C88-AE4E-9E97-607C51BE1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8" y="5192713"/>
            <a:ext cx="396875" cy="3603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6822" name="Group 22">
            <a:extLst>
              <a:ext uri="{FF2B5EF4-FFF2-40B4-BE49-F238E27FC236}">
                <a16:creationId xmlns:a16="http://schemas.microsoft.com/office/drawing/2014/main" id="{9ED6778B-9875-E04D-92D1-F81408DB17BF}"/>
              </a:ext>
            </a:extLst>
          </p:cNvPr>
          <p:cNvGrpSpPr>
            <a:grpSpLocks/>
          </p:cNvGrpSpPr>
          <p:nvPr/>
        </p:nvGrpSpPr>
        <p:grpSpPr bwMode="auto">
          <a:xfrm>
            <a:off x="900113" y="4041775"/>
            <a:ext cx="5903912" cy="2581275"/>
            <a:chOff x="567" y="2546"/>
            <a:chExt cx="3719" cy="1626"/>
          </a:xfrm>
        </p:grpSpPr>
        <p:sp>
          <p:nvSpPr>
            <p:cNvPr id="76823" name="Text Box 23">
              <a:extLst>
                <a:ext uri="{FF2B5EF4-FFF2-40B4-BE49-F238E27FC236}">
                  <a16:creationId xmlns:a16="http://schemas.microsoft.com/office/drawing/2014/main" id="{89D6DDB9-DC33-9745-A52D-63DA72076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3249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  <p:sp>
          <p:nvSpPr>
            <p:cNvPr id="76824" name="Text Box 24">
              <a:extLst>
                <a:ext uri="{FF2B5EF4-FFF2-40B4-BE49-F238E27FC236}">
                  <a16:creationId xmlns:a16="http://schemas.microsoft.com/office/drawing/2014/main" id="{B89F65EE-0236-DF4B-B4B0-9E0ED4C70E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2546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76825" name="Text Box 25">
              <a:extLst>
                <a:ext uri="{FF2B5EF4-FFF2-40B4-BE49-F238E27FC236}">
                  <a16:creationId xmlns:a16="http://schemas.microsoft.com/office/drawing/2014/main" id="{0F90B847-BB94-6145-B43D-7C6D1D183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8" y="3271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76826" name="Text Box 26">
              <a:extLst>
                <a:ext uri="{FF2B5EF4-FFF2-40B4-BE49-F238E27FC236}">
                  <a16:creationId xmlns:a16="http://schemas.microsoft.com/office/drawing/2014/main" id="{F0836F0A-26AA-184D-A70D-7983AAE908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" y="3226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76827" name="Text Box 27">
              <a:extLst>
                <a:ext uri="{FF2B5EF4-FFF2-40B4-BE49-F238E27FC236}">
                  <a16:creationId xmlns:a16="http://schemas.microsoft.com/office/drawing/2014/main" id="{7DC9A108-3E11-C440-AC78-43D684E16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6" y="3884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76828" name="Text Box 28">
              <a:extLst>
                <a:ext uri="{FF2B5EF4-FFF2-40B4-BE49-F238E27FC236}">
                  <a16:creationId xmlns:a16="http://schemas.microsoft.com/office/drawing/2014/main" id="{563CBCA9-ADE6-034C-8D4A-0FE35BC43D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7" y="3430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</a:t>
              </a:r>
            </a:p>
          </p:txBody>
        </p:sp>
      </p:grpSp>
      <p:sp>
        <p:nvSpPr>
          <p:cNvPr id="76829" name="Text Box 29">
            <a:extLst>
              <a:ext uri="{FF2B5EF4-FFF2-40B4-BE49-F238E27FC236}">
                <a16:creationId xmlns:a16="http://schemas.microsoft.com/office/drawing/2014/main" id="{624ACD63-FEC5-804F-86CE-220B27CFE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83393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76830" name="Text Box 30">
            <a:extLst>
              <a:ext uri="{FF2B5EF4-FFF2-40B4-BE49-F238E27FC236}">
                <a16:creationId xmlns:a16="http://schemas.microsoft.com/office/drawing/2014/main" id="{98B73F8D-A10C-EA4A-B47B-16B5D75B5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8288" y="54451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  <p:sp>
        <p:nvSpPr>
          <p:cNvPr id="76831" name="Text Box 31">
            <a:extLst>
              <a:ext uri="{FF2B5EF4-FFF2-40B4-BE49-F238E27FC236}">
                <a16:creationId xmlns:a16="http://schemas.microsoft.com/office/drawing/2014/main" id="{5F5F90EF-86BF-2342-8D44-CED69C59E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1497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76832" name="Text Box 32">
            <a:extLst>
              <a:ext uri="{FF2B5EF4-FFF2-40B4-BE49-F238E27FC236}">
                <a16:creationId xmlns:a16="http://schemas.microsoft.com/office/drawing/2014/main" id="{4AA67708-8849-2644-8DC8-5F46220A0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050" y="48688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76833" name="Text Box 33">
            <a:extLst>
              <a:ext uri="{FF2B5EF4-FFF2-40B4-BE49-F238E27FC236}">
                <a16:creationId xmlns:a16="http://schemas.microsoft.com/office/drawing/2014/main" id="{8EE8D372-1510-8C42-8851-2CBAC5651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587692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grpSp>
        <p:nvGrpSpPr>
          <p:cNvPr id="76834" name="Group 34">
            <a:extLst>
              <a:ext uri="{FF2B5EF4-FFF2-40B4-BE49-F238E27FC236}">
                <a16:creationId xmlns:a16="http://schemas.microsoft.com/office/drawing/2014/main" id="{B8B3CD08-89DC-F34A-8FA1-BF8F638ABFC1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5337175"/>
            <a:ext cx="4537075" cy="1177925"/>
            <a:chOff x="816" y="3362"/>
            <a:chExt cx="2858" cy="742"/>
          </a:xfrm>
        </p:grpSpPr>
        <p:sp>
          <p:nvSpPr>
            <p:cNvPr id="76835" name="Text Box 35">
              <a:extLst>
                <a:ext uri="{FF2B5EF4-FFF2-40B4-BE49-F238E27FC236}">
                  <a16:creationId xmlns:a16="http://schemas.microsoft.com/office/drawing/2014/main" id="{726913DF-49B7-9B4D-A7F9-71121BAB4F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362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6836" name="Text Box 36">
              <a:extLst>
                <a:ext uri="{FF2B5EF4-FFF2-40B4-BE49-F238E27FC236}">
                  <a16:creationId xmlns:a16="http://schemas.microsoft.com/office/drawing/2014/main" id="{B5FA6D60-7816-4948-A98C-901D99EA8B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816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5</a:t>
              </a:r>
            </a:p>
          </p:txBody>
        </p:sp>
        <p:sp>
          <p:nvSpPr>
            <p:cNvPr id="76837" name="Text Box 37">
              <a:extLst>
                <a:ext uri="{FF2B5EF4-FFF2-40B4-BE49-F238E27FC236}">
                  <a16:creationId xmlns:a16="http://schemas.microsoft.com/office/drawing/2014/main" id="{1E7C0351-A038-C04A-94DE-4B0C513C0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9" y="368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6838" name="Text Box 38">
              <a:extLst>
                <a:ext uri="{FF2B5EF4-FFF2-40B4-BE49-F238E27FC236}">
                  <a16:creationId xmlns:a16="http://schemas.microsoft.com/office/drawing/2014/main" id="{59403CDF-448A-674A-B281-906E02C6C7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7" y="354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</p:grpSp>
      <p:sp>
        <p:nvSpPr>
          <p:cNvPr id="76839" name="Text Box 39">
            <a:extLst>
              <a:ext uri="{FF2B5EF4-FFF2-40B4-BE49-F238E27FC236}">
                <a16:creationId xmlns:a16="http://schemas.microsoft.com/office/drawing/2014/main" id="{24D1CA6E-7F84-E445-BAB6-E885F4EF9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200" y="501332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76840" name="Text Box 40">
            <a:extLst>
              <a:ext uri="{FF2B5EF4-FFF2-40B4-BE49-F238E27FC236}">
                <a16:creationId xmlns:a16="http://schemas.microsoft.com/office/drawing/2014/main" id="{B8C0F8EB-8CB1-4645-9C23-040E056C4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50847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1</a:t>
            </a:r>
          </a:p>
        </p:txBody>
      </p:sp>
      <p:sp>
        <p:nvSpPr>
          <p:cNvPr id="76841" name="Text Box 41">
            <a:extLst>
              <a:ext uri="{FF2B5EF4-FFF2-40B4-BE49-F238E27FC236}">
                <a16:creationId xmlns:a16="http://schemas.microsoft.com/office/drawing/2014/main" id="{6397C845-0750-0A4B-BC43-AF567723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519271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0</a:t>
            </a:r>
          </a:p>
        </p:txBody>
      </p:sp>
      <p:sp>
        <p:nvSpPr>
          <p:cNvPr id="76842" name="Text Box 42">
            <a:extLst>
              <a:ext uri="{FF2B5EF4-FFF2-40B4-BE49-F238E27FC236}">
                <a16:creationId xmlns:a16="http://schemas.microsoft.com/office/drawing/2014/main" id="{A34BAC5F-DCBC-4546-9B6E-5F8803247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3006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76843" name="Text Box 43">
            <a:extLst>
              <a:ext uri="{FF2B5EF4-FFF2-40B4-BE49-F238E27FC236}">
                <a16:creationId xmlns:a16="http://schemas.microsoft.com/office/drawing/2014/main" id="{E9EF6333-70A6-B144-BC31-93152A850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501332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sp>
        <p:nvSpPr>
          <p:cNvPr id="76844" name="Text Box 44">
            <a:extLst>
              <a:ext uri="{FF2B5EF4-FFF2-40B4-BE49-F238E27FC236}">
                <a16:creationId xmlns:a16="http://schemas.microsoft.com/office/drawing/2014/main" id="{AD9ECDA0-C12C-C34A-B848-9E1A54706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3688" y="5121275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5</a:t>
            </a:r>
          </a:p>
        </p:txBody>
      </p:sp>
      <p:grpSp>
        <p:nvGrpSpPr>
          <p:cNvPr id="76845" name="Group 45">
            <a:extLst>
              <a:ext uri="{FF2B5EF4-FFF2-40B4-BE49-F238E27FC236}">
                <a16:creationId xmlns:a16="http://schemas.microsoft.com/office/drawing/2014/main" id="{92FED4DB-72E5-FB4D-BEE8-01D6C4BEF431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5300663"/>
            <a:ext cx="4537075" cy="1177925"/>
            <a:chOff x="454" y="2409"/>
            <a:chExt cx="2858" cy="742"/>
          </a:xfrm>
        </p:grpSpPr>
        <p:sp>
          <p:nvSpPr>
            <p:cNvPr id="76846" name="Text Box 46">
              <a:extLst>
                <a:ext uri="{FF2B5EF4-FFF2-40B4-BE49-F238E27FC236}">
                  <a16:creationId xmlns:a16="http://schemas.microsoft.com/office/drawing/2014/main" id="{2149CB9C-434F-B74A-90E4-E754A9EE0E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" y="2409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0</a:t>
              </a:r>
            </a:p>
          </p:txBody>
        </p:sp>
        <p:sp>
          <p:nvSpPr>
            <p:cNvPr id="76847" name="Text Box 47">
              <a:extLst>
                <a:ext uri="{FF2B5EF4-FFF2-40B4-BE49-F238E27FC236}">
                  <a16:creationId xmlns:a16="http://schemas.microsoft.com/office/drawing/2014/main" id="{0A40CFD8-E9F5-A049-9194-7682DC88F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2" y="2863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76848" name="Text Box 48">
              <a:extLst>
                <a:ext uri="{FF2B5EF4-FFF2-40B4-BE49-F238E27FC236}">
                  <a16:creationId xmlns:a16="http://schemas.microsoft.com/office/drawing/2014/main" id="{C8CACD41-4188-FE4C-8A68-6F192055E3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7" y="2727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  <p:sp>
          <p:nvSpPr>
            <p:cNvPr id="76849" name="Text Box 49">
              <a:extLst>
                <a:ext uri="{FF2B5EF4-FFF2-40B4-BE49-F238E27FC236}">
                  <a16:creationId xmlns:a16="http://schemas.microsoft.com/office/drawing/2014/main" id="{9B41B179-A52C-FA4C-9301-2D8221E8E4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5" y="2590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9900"/>
                  </a:solidFill>
                </a:rPr>
                <a:t>4</a:t>
              </a:r>
            </a:p>
          </p:txBody>
        </p:sp>
      </p:grpSp>
      <p:sp>
        <p:nvSpPr>
          <p:cNvPr id="76850" name="Text Box 50">
            <a:extLst>
              <a:ext uri="{FF2B5EF4-FFF2-40B4-BE49-F238E27FC236}">
                <a16:creationId xmlns:a16="http://schemas.microsoft.com/office/drawing/2014/main" id="{ED423CEE-BBBD-5B4C-8D94-E1AAE6A0E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422116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768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6226</TotalTime>
  <Words>1314</Words>
  <Application>Microsoft Macintosh PowerPoint</Application>
  <PresentationFormat>On-screen Show (4:3)</PresentationFormat>
  <Paragraphs>290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Times New Roman</vt:lpstr>
      <vt:lpstr>Comic Sans MS</vt:lpstr>
      <vt:lpstr>Wingdings</vt:lpstr>
      <vt:lpstr>Symbol</vt:lpstr>
      <vt:lpstr>Arial</vt:lpstr>
      <vt:lpstr>Default Design</vt:lpstr>
      <vt:lpstr>Network Optimization Models: Maximum Flow Problems</vt:lpstr>
      <vt:lpstr>Maximum Flow Problem</vt:lpstr>
      <vt:lpstr>Towards the Augmenting Path Algorithm</vt:lpstr>
      <vt:lpstr>Towards the Augmenting Path Algorithm</vt:lpstr>
      <vt:lpstr>Residual capacities</vt:lpstr>
      <vt:lpstr>Residual Network</vt:lpstr>
      <vt:lpstr>Augmenting paths</vt:lpstr>
      <vt:lpstr>Updating the residual network  by sending flow through augmenting paths</vt:lpstr>
      <vt:lpstr>Updating the residual network  by sending flow through augmenting paths</vt:lpstr>
      <vt:lpstr>Updating the residual network  by sending flow through augmenting paths</vt:lpstr>
      <vt:lpstr>Terminating the Algorithm: Returning an Optimal Flow </vt:lpstr>
      <vt:lpstr>The Summary of the  Augmenting Path Algorithm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Melkonian, Vardges</cp:lastModifiedBy>
  <cp:revision>501</cp:revision>
  <dcterms:created xsi:type="dcterms:W3CDTF">1601-01-01T00:00:00Z</dcterms:created>
  <dcterms:modified xsi:type="dcterms:W3CDTF">2021-01-14T04:01:59Z</dcterms:modified>
</cp:coreProperties>
</file>