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handoutMasterIdLst>
    <p:handoutMasterId r:id="rId12"/>
  </p:handoutMasterIdLst>
  <p:sldIdLst>
    <p:sldId id="276" r:id="rId2"/>
    <p:sldId id="29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5559" autoAdjust="0"/>
  </p:normalViewPr>
  <p:slideViewPr>
    <p:cSldViewPr>
      <p:cViewPr varScale="1">
        <p:scale>
          <a:sx n="100" d="100"/>
          <a:sy n="100" d="100"/>
        </p:scale>
        <p:origin x="142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2928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5B40D42F-14A1-544B-BB3A-FD61EAB178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 altLang="en-US"/>
              <a:t>Math 308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60E242C-AF4E-B44E-BCAE-332A82B26FF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r>
              <a:rPr lang="en-US" altLang="en-US"/>
              <a:t>Oct. 26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DC4BF27E-507F-0143-B070-653F4FCDAE5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82340833-0DBB-A644-8E8A-5C88C130C01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32AEB41-D167-C84D-99C3-D5EBAB2E359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C1968-D115-F449-BBC9-AADDD8606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F9F735-E86E-B841-8560-23F18EA1C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AEAEE-6240-EA4C-9A05-B33131EE3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01619-9174-3A42-BF13-5B26C516C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C0966-68E5-1148-8207-193ACAF85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6579E-4AAC-284A-93BC-5CB5F1DB3B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59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9FD26-8E21-CA48-9F2F-CEA1F0260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73E97-A900-D044-A806-9261CC35B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5802E-CCEE-3241-BFD5-BC56582FD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484AA-A843-9D45-93AF-301D69730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93F3D-B191-5F4B-8867-AE028D341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F4F4C-06D0-6747-94CA-C2E4793AA6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188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6B5878-277C-1648-A735-34AEF02681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F70E19-7156-3242-A63A-61BEBEEDA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F75C2-D517-E047-8108-1405281D3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7A5FA-0AF6-1F4A-A9DF-515116269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0A9EC-72AE-0340-B827-2C334929F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24700-09DC-6740-A567-3F659546CD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040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C92A4-43F5-EA45-ACEF-DB8D86AC2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BAA58-03F8-EF4D-A38E-7F28BB5B0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B83BF-EEE9-7644-956C-0CD3A40CA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8591E-CC92-754C-98AB-12410C22E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11F88-6A09-0F49-9CF5-B201D1C8B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F5A22-E145-D04D-A889-9103FC89C7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84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35FF6-9226-A147-A695-B21BAAA03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A34BB8-3DD9-FE4F-B810-5C68C2FE5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BA1E0-BA32-8A4B-9D14-D0D30BF4C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CCD85-636D-FD46-8FB1-7D40C87BB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73945-3CA6-5041-B7A2-DCAA376EE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5D719-C7E1-284B-B785-31A0A5B89F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6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628E8-4C0C-F546-A4E2-E7A82B66F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457A4-F3B7-B54A-A562-7D9AF9BF4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DDE289-42E7-4E41-81D7-F6A12256E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BAEAA-7F7D-8C46-905B-79728C0C7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BBC68D-B86E-C643-A579-0E55EC7D1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01CE4D-C4F5-FE40-89DD-6C15A5F9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0D50F-56B6-DF4D-9D3D-4A30421A0A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33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5980B-E10E-D749-B48D-51C4EB923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EA509-24BD-694A-AE5D-9AF3C851F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25E122-1CC3-E443-AA84-CDCB081A6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FB752-65CE-B04D-BFB4-146C4AD57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A7DC29-6E06-6C4A-802F-82CBD757B9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6FE91A-B8EC-0446-BCCF-7776F1589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860745-0AC4-354F-AE1A-3AD6F118C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EBC92D-79BB-FC4E-9645-77EA41102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BDCA1-942C-3B43-8C78-622B44B0FD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860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415AB-9AFE-7946-A42D-4C58CB3CD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1F0D48-F817-C344-B8CD-FDDD6AB57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EC567A-5430-7B4D-8DD7-A4A4ED5D4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26CE00-F6D3-8D4E-A879-407B8A003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BCA34-EBAD-DF41-8CD6-F8A16E349A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65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0DCF4B-5EC3-D944-844C-381001136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8254C8-662A-CF46-BC74-2ABD1C015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182055-4EE9-1C4A-9A2F-D7E73A2F3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085AF-02F6-2A4B-ADA7-E7C2D7D921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020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A74C9-69B4-7E47-BA7F-D7176AC5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36321-809F-1A48-A688-13A121D4A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44BC39-DFD2-834F-BB81-337089150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01CF1-B8C5-0F49-AB2B-E67731CD3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6880B-A476-CF4C-A643-5775538B5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3407C-1F9C-1748-A280-E4425C093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9366F-EDC2-2347-AAA1-C8ED9B24CE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98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F6834-7F58-CF4F-B82D-73843CE58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0D72ED-C864-814F-B6F3-0DE9C2E3D9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D57D1-5B99-FF4C-9A31-40484B0DA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F52020-C853-C24D-98F8-D42C4D639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BD3E1B-0616-B341-86F9-7FE8A839E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D9C65-97CE-F24D-9350-4D378F263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A19AA-EC97-A946-AE96-734B3CFFFD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874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C7A6023-AC5E-2F40-A66A-11E06EE7E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C889609-0EEF-4546-A0DA-D92BD244C9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B756728-0205-5246-A4A7-7B778A6B12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8BB7D0D-4E04-DF4C-AA25-A89CC7896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64ABC0D-5C8D-2540-9846-820244635DD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27523F5-8E15-9B4B-931E-8B4AD92635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D475BA1-CACA-E14D-A151-68390BDA25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338" y="584200"/>
            <a:ext cx="8280400" cy="1268413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Maximum Flow and Minimum Cut Problems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3365E-0D20-2F40-9726-27C6807D61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644900"/>
            <a:ext cx="9144000" cy="2879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	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D0E20351-ABB7-6343-A0AF-DE5884B36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2816225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31749" name="Text Box 5">
            <a:extLst>
              <a:ext uri="{FF2B5EF4-FFF2-40B4-BE49-F238E27FC236}">
                <a16:creationId xmlns:a16="http://schemas.microsoft.com/office/drawing/2014/main" id="{917A9B43-937E-5046-B3DC-92335559A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3600"/>
            <a:ext cx="91440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In this handout: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800"/>
              <a:t> Duality theory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800"/>
              <a:t> Upper bounds for maximum flow value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800"/>
              <a:t> Minimum Cut Problem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800"/>
              <a:t> Relationship between Maximum Flow and Minimum Cut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46C9BB52-AAAA-9C4E-B96D-10EE132372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28663"/>
          </a:xfrm>
        </p:spPr>
        <p:txBody>
          <a:bodyPr/>
          <a:lstStyle/>
          <a:p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Minimum Cuts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A64AED0C-E9C6-C645-BC9B-B969EF528E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Why do we care about minimum cuts?</a:t>
            </a:r>
          </a:p>
          <a:p>
            <a:r>
              <a:rPr lang="en-US" altLang="en-US" sz="2400">
                <a:sym typeface="Symbol" pitchFamily="2" charset="2"/>
              </a:rPr>
              <a:t>Minimum cuts provide an intuitive argument for proving that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			our current flow is maximum. </a:t>
            </a:r>
          </a:p>
          <a:p>
            <a:r>
              <a:rPr lang="en-US" altLang="en-US" sz="2400">
                <a:sym typeface="Symbol" pitchFamily="2" charset="2"/>
              </a:rPr>
              <a:t>There are many applications where we need to find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	not a maximum flow but a minimum cut. </a:t>
            </a:r>
          </a:p>
          <a:p>
            <a:pPr>
              <a:buFontTx/>
              <a:buNone/>
            </a:pPr>
            <a:endParaRPr lang="en-US" altLang="en-US" sz="2400">
              <a:sym typeface="Symbol" pitchFamily="2" charset="2"/>
            </a:endParaRP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Note that the maximum-flow-based procedure of the previous slide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		is the best way to find a minimum cut. 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The number of cuts in a network is exponential on the problem size; thus, finding a minimum cut by enumerating all the cuts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					 is </a:t>
            </a:r>
            <a:r>
              <a:rPr lang="en-US" altLang="en-US" sz="2400" i="1">
                <a:sym typeface="Symbol" pitchFamily="2" charset="2"/>
              </a:rPr>
              <a:t>not</a:t>
            </a:r>
            <a:r>
              <a:rPr lang="en-US" altLang="en-US" sz="2400">
                <a:sym typeface="Symbol" pitchFamily="2" charset="2"/>
              </a:rPr>
              <a:t> efficient. </a:t>
            </a:r>
          </a:p>
          <a:p>
            <a:pPr>
              <a:buFontTx/>
              <a:buNone/>
            </a:pPr>
            <a:endParaRPr lang="en-US" altLang="en-US" sz="2400">
              <a:sym typeface="Symbol" pitchFamily="2" charset="2"/>
            </a:endParaRPr>
          </a:p>
          <a:p>
            <a:pPr>
              <a:buFontTx/>
              <a:buNone/>
            </a:pPr>
            <a:r>
              <a:rPr lang="en-US" altLang="en-US" sz="2400" i="1">
                <a:sym typeface="Symbol" pitchFamily="2" charset="2"/>
              </a:rPr>
              <a:t>Next time</a:t>
            </a:r>
            <a:r>
              <a:rPr lang="en-US" altLang="en-US" sz="2400">
                <a:sym typeface="Symbol" pitchFamily="2" charset="2"/>
              </a:rPr>
              <a:t>: Applications of Maximum Flow and Minimum Cut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82EE3551-D882-844E-9064-A4F823E385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84200"/>
          </a:xfrm>
        </p:spPr>
        <p:txBody>
          <a:bodyPr/>
          <a:lstStyle/>
          <a:p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Primal and Dual Problems in Optimization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C18A2AF-B399-D744-B0EC-41F5EE82E1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549275"/>
            <a:ext cx="9144000" cy="6308725"/>
          </a:xfrm>
        </p:spPr>
        <p:txBody>
          <a:bodyPr/>
          <a:lstStyle/>
          <a:p>
            <a:pPr marL="609600" indent="-609600">
              <a:buFont typeface="Wingdings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For many optimization problems,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  there is a </a:t>
            </a:r>
            <a:r>
              <a:rPr lang="en-US" altLang="en-US" sz="2400" b="1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dual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problem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    associated with the </a:t>
            </a:r>
            <a:r>
              <a:rPr lang="en-US" altLang="en-US" sz="2400" b="1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primal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(original) problem.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The relationship between the primal and dual problems prove to be extremely useful in a variety of ways. Particularly, it</a:t>
            </a:r>
          </a:p>
          <a:p>
            <a:pPr marL="990600" lvl="1" indent="-533400">
              <a:buFont typeface="Wingdings" pitchFamily="2" charset="2"/>
              <a:buChar char="v"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helps to find efficient algorithms for solving the primal problem;</a:t>
            </a:r>
          </a:p>
          <a:p>
            <a:pPr marL="990600" lvl="1" indent="-533400">
              <a:buFont typeface="Wingdings" pitchFamily="2" charset="2"/>
              <a:buChar char="v"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provides arguments for proving the optimality (or close-to-optimality) of a primal solution.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Next we will discuss the dual of Maximum Flow Problem, known as </a:t>
            </a:r>
            <a:r>
              <a:rPr lang="en-US" altLang="en-US" sz="2400" i="1">
                <a:latin typeface="Arial" panose="020B0604020202020204" pitchFamily="34" charset="0"/>
                <a:sym typeface="Symbol" pitchFamily="2" charset="2"/>
              </a:rPr>
              <a:t>Minimum Cut Problem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Oval 2">
            <a:extLst>
              <a:ext uri="{FF2B5EF4-FFF2-40B4-BE49-F238E27FC236}">
                <a16:creationId xmlns:a16="http://schemas.microsoft.com/office/drawing/2014/main" id="{63DEE4D9-D89A-464E-B32E-AE3816F41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8738" y="5481638"/>
            <a:ext cx="396875" cy="3603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D6DB3CF8-9176-C448-8538-6ECB32D80F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404813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Upper bounds for maximum flow value </a:t>
            </a:r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E2426CC9-A64D-CE41-A657-CA0E4FF3C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6524625"/>
          </a:xfrm>
        </p:spPr>
        <p:txBody>
          <a:bodyPr/>
          <a:lstStyle/>
          <a:p>
            <a:r>
              <a:rPr lang="en-US" altLang="en-US" sz="2400">
                <a:sym typeface="Symbol" pitchFamily="2" charset="2"/>
              </a:rPr>
              <a:t>Recall our example. Can we give upper bounds on the maximum flow value before finding any augmenting paths?</a:t>
            </a:r>
          </a:p>
          <a:p>
            <a:r>
              <a:rPr lang="en-US" altLang="en-US" sz="2400">
                <a:sym typeface="Symbol" pitchFamily="2" charset="2"/>
              </a:rPr>
              <a:t>One possible upper bound is the total capacity of the arcs leaving the source:</a:t>
            </a:r>
          </a:p>
          <a:p>
            <a:r>
              <a:rPr lang="en-US" altLang="en-US" sz="2400">
                <a:sym typeface="Symbol" pitchFamily="2" charset="2"/>
              </a:rPr>
              <a:t>Another upper bound is the total capacity of the arcs entering the sink: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		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Note that this upper bound is equal to the maximum flow value.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Thus, we could recognize that the algorithm output is optimal simply by comparing the flow value with the upper bound.</a:t>
            </a:r>
          </a:p>
        </p:txBody>
      </p:sp>
      <p:grpSp>
        <p:nvGrpSpPr>
          <p:cNvPr id="72709" name="Group 5">
            <a:extLst>
              <a:ext uri="{FF2B5EF4-FFF2-40B4-BE49-F238E27FC236}">
                <a16:creationId xmlns:a16="http://schemas.microsoft.com/office/drawing/2014/main" id="{7980A9C8-D716-BC41-9102-88BA650C4A13}"/>
              </a:ext>
            </a:extLst>
          </p:cNvPr>
          <p:cNvGrpSpPr>
            <a:grpSpLocks/>
          </p:cNvGrpSpPr>
          <p:nvPr/>
        </p:nvGrpSpPr>
        <p:grpSpPr bwMode="auto">
          <a:xfrm>
            <a:off x="935038" y="4076700"/>
            <a:ext cx="5870575" cy="2520950"/>
            <a:chOff x="589" y="2568"/>
            <a:chExt cx="3698" cy="1588"/>
          </a:xfrm>
        </p:grpSpPr>
        <p:sp>
          <p:nvSpPr>
            <p:cNvPr id="72710" name="Oval 6">
              <a:extLst>
                <a:ext uri="{FF2B5EF4-FFF2-40B4-BE49-F238E27FC236}">
                  <a16:creationId xmlns:a16="http://schemas.microsoft.com/office/drawing/2014/main" id="{E819AA48-F2D6-EE46-A3BC-79B4A391A1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1" name="Oval 7">
              <a:extLst>
                <a:ext uri="{FF2B5EF4-FFF2-40B4-BE49-F238E27FC236}">
                  <a16:creationId xmlns:a16="http://schemas.microsoft.com/office/drawing/2014/main" id="{AD350BF2-C388-084C-AEDC-2BEC1E038A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8" y="3317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2" name="Oval 8">
              <a:extLst>
                <a:ext uri="{FF2B5EF4-FFF2-40B4-BE49-F238E27FC236}">
                  <a16:creationId xmlns:a16="http://schemas.microsoft.com/office/drawing/2014/main" id="{1E337F68-979A-6845-B654-0BA1BCEA1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8" y="324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3" name="Oval 9">
              <a:extLst>
                <a:ext uri="{FF2B5EF4-FFF2-40B4-BE49-F238E27FC236}">
                  <a16:creationId xmlns:a16="http://schemas.microsoft.com/office/drawing/2014/main" id="{5D41D1E3-99E5-F942-8221-C6569A070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392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4" name="Oval 10">
              <a:extLst>
                <a:ext uri="{FF2B5EF4-FFF2-40B4-BE49-F238E27FC236}">
                  <a16:creationId xmlns:a16="http://schemas.microsoft.com/office/drawing/2014/main" id="{8CEC5B53-F830-164C-AE7D-A888C71F7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" y="2568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5" name="Oval 11">
              <a:extLst>
                <a:ext uri="{FF2B5EF4-FFF2-40B4-BE49-F238E27FC236}">
                  <a16:creationId xmlns:a16="http://schemas.microsoft.com/office/drawing/2014/main" id="{29F1936A-535C-FD42-B3AC-78618A4535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7" y="3453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16" name="Group 12">
            <a:extLst>
              <a:ext uri="{FF2B5EF4-FFF2-40B4-BE49-F238E27FC236}">
                <a16:creationId xmlns:a16="http://schemas.microsoft.com/office/drawing/2014/main" id="{72F2415D-85D0-2B43-9586-96C5AC9A5F61}"/>
              </a:ext>
            </a:extLst>
          </p:cNvPr>
          <p:cNvGrpSpPr>
            <a:grpSpLocks/>
          </p:cNvGrpSpPr>
          <p:nvPr/>
        </p:nvGrpSpPr>
        <p:grpSpPr bwMode="auto">
          <a:xfrm>
            <a:off x="1150938" y="4365625"/>
            <a:ext cx="5437187" cy="2124075"/>
            <a:chOff x="725" y="2750"/>
            <a:chExt cx="3425" cy="1338"/>
          </a:xfrm>
        </p:grpSpPr>
        <p:sp>
          <p:nvSpPr>
            <p:cNvPr id="72717" name="Line 13">
              <a:extLst>
                <a:ext uri="{FF2B5EF4-FFF2-40B4-BE49-F238E27FC236}">
                  <a16:creationId xmlns:a16="http://schemas.microsoft.com/office/drawing/2014/main" id="{E0077A34-38D4-B142-98A3-CC124CE325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9" y="3475"/>
              <a:ext cx="45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18" name="Line 14">
              <a:extLst>
                <a:ext uri="{FF2B5EF4-FFF2-40B4-BE49-F238E27FC236}">
                  <a16:creationId xmlns:a16="http://schemas.microsoft.com/office/drawing/2014/main" id="{EBBC4E2F-DC5F-7E41-BDAB-434BA0353A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50"/>
              <a:ext cx="1089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19" name="Line 15">
              <a:extLst>
                <a:ext uri="{FF2B5EF4-FFF2-40B4-BE49-F238E27FC236}">
                  <a16:creationId xmlns:a16="http://schemas.microsoft.com/office/drawing/2014/main" id="{D66A3C3E-D6B1-9C45-AB07-9E0F950EE5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9" y="3385"/>
              <a:ext cx="8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0" name="Line 16">
              <a:extLst>
                <a:ext uri="{FF2B5EF4-FFF2-40B4-BE49-F238E27FC236}">
                  <a16:creationId xmlns:a16="http://schemas.microsoft.com/office/drawing/2014/main" id="{E6DC27DF-AB11-2A4C-A267-5B657E644A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" y="3430"/>
              <a:ext cx="1043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1" name="Line 17">
              <a:extLst>
                <a:ext uri="{FF2B5EF4-FFF2-40B4-BE49-F238E27FC236}">
                  <a16:creationId xmlns:a16="http://schemas.microsoft.com/office/drawing/2014/main" id="{65EC4DE1-F547-8C40-B558-E9DAE9E5D1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9" y="3521"/>
              <a:ext cx="908" cy="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2" name="Line 18">
              <a:extLst>
                <a:ext uri="{FF2B5EF4-FFF2-40B4-BE49-F238E27FC236}">
                  <a16:creationId xmlns:a16="http://schemas.microsoft.com/office/drawing/2014/main" id="{A240D29F-8E87-344B-8F62-6FBE08C09B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772"/>
              <a:ext cx="907" cy="6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3" name="Line 19">
              <a:extLst>
                <a:ext uri="{FF2B5EF4-FFF2-40B4-BE49-F238E27FC236}">
                  <a16:creationId xmlns:a16="http://schemas.microsoft.com/office/drawing/2014/main" id="{B4D73D68-D4FE-0046-94A3-F672820A6B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95" y="3680"/>
              <a:ext cx="2155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4" name="Line 20">
              <a:extLst>
                <a:ext uri="{FF2B5EF4-FFF2-40B4-BE49-F238E27FC236}">
                  <a16:creationId xmlns:a16="http://schemas.microsoft.com/office/drawing/2014/main" id="{B6C5B8BF-CD41-1243-AD3D-0B21763329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5" y="3498"/>
              <a:ext cx="1021" cy="5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725" name="Group 21">
            <a:extLst>
              <a:ext uri="{FF2B5EF4-FFF2-40B4-BE49-F238E27FC236}">
                <a16:creationId xmlns:a16="http://schemas.microsoft.com/office/drawing/2014/main" id="{654270A8-A9B0-EC44-8262-D4A21A4CCCD0}"/>
              </a:ext>
            </a:extLst>
          </p:cNvPr>
          <p:cNvGrpSpPr>
            <a:grpSpLocks/>
          </p:cNvGrpSpPr>
          <p:nvPr/>
        </p:nvGrpSpPr>
        <p:grpSpPr bwMode="auto">
          <a:xfrm>
            <a:off x="1008063" y="4221163"/>
            <a:ext cx="4500562" cy="2293937"/>
            <a:chOff x="635" y="2659"/>
            <a:chExt cx="2835" cy="1445"/>
          </a:xfrm>
        </p:grpSpPr>
        <p:sp>
          <p:nvSpPr>
            <p:cNvPr id="72726" name="Text Box 22">
              <a:extLst>
                <a:ext uri="{FF2B5EF4-FFF2-40B4-BE49-F238E27FC236}">
                  <a16:creationId xmlns:a16="http://schemas.microsoft.com/office/drawing/2014/main" id="{65FD8ED3-6354-384F-8101-A56EAB1A69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04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2727" name="Text Box 23">
              <a:extLst>
                <a:ext uri="{FF2B5EF4-FFF2-40B4-BE49-F238E27FC236}">
                  <a16:creationId xmlns:a16="http://schemas.microsoft.com/office/drawing/2014/main" id="{17C27471-1796-A044-A51A-66E31519E0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4" y="265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2728" name="Text Box 24">
              <a:extLst>
                <a:ext uri="{FF2B5EF4-FFF2-40B4-BE49-F238E27FC236}">
                  <a16:creationId xmlns:a16="http://schemas.microsoft.com/office/drawing/2014/main" id="{4A2B62A8-B7AA-3B49-8AD5-5FEEE98A2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2" y="333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72729" name="Text Box 25">
              <a:extLst>
                <a:ext uri="{FF2B5EF4-FFF2-40B4-BE49-F238E27FC236}">
                  <a16:creationId xmlns:a16="http://schemas.microsoft.com/office/drawing/2014/main" id="{3DE0348C-F1B5-DF47-9F8C-25384D5F8F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0" y="320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6</a:t>
              </a:r>
            </a:p>
          </p:txBody>
        </p:sp>
        <p:sp>
          <p:nvSpPr>
            <p:cNvPr id="72730" name="Text Box 26">
              <a:extLst>
                <a:ext uri="{FF2B5EF4-FFF2-40B4-BE49-F238E27FC236}">
                  <a16:creationId xmlns:a16="http://schemas.microsoft.com/office/drawing/2014/main" id="{C3065A48-CAD3-2243-820A-5954DA5B88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7" y="345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2731" name="Text Box 27">
              <a:extLst>
                <a:ext uri="{FF2B5EF4-FFF2-40B4-BE49-F238E27FC236}">
                  <a16:creationId xmlns:a16="http://schemas.microsoft.com/office/drawing/2014/main" id="{023253BA-78CA-1347-B5E8-FA4874F842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" y="347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2732" name="Text Box 28">
              <a:extLst>
                <a:ext uri="{FF2B5EF4-FFF2-40B4-BE49-F238E27FC236}">
                  <a16:creationId xmlns:a16="http://schemas.microsoft.com/office/drawing/2014/main" id="{B8A9D946-B9D4-F646-BDB5-B221CD4C81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3" y="327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72733" name="Text Box 29">
              <a:extLst>
                <a:ext uri="{FF2B5EF4-FFF2-40B4-BE49-F238E27FC236}">
                  <a16:creationId xmlns:a16="http://schemas.microsoft.com/office/drawing/2014/main" id="{D0F7608F-3C84-F746-ACDE-B6CB760E06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81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</p:grpSp>
      <p:sp>
        <p:nvSpPr>
          <p:cNvPr id="72734" name="Oval 30">
            <a:extLst>
              <a:ext uri="{FF2B5EF4-FFF2-40B4-BE49-F238E27FC236}">
                <a16:creationId xmlns:a16="http://schemas.microsoft.com/office/drawing/2014/main" id="{6C1EDCA2-C19D-4C4E-98F1-495885D70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38" y="5192713"/>
            <a:ext cx="396875" cy="3603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735" name="Group 31">
            <a:extLst>
              <a:ext uri="{FF2B5EF4-FFF2-40B4-BE49-F238E27FC236}">
                <a16:creationId xmlns:a16="http://schemas.microsoft.com/office/drawing/2014/main" id="{D31913C4-848C-E749-BE30-8316733E2C9F}"/>
              </a:ext>
            </a:extLst>
          </p:cNvPr>
          <p:cNvGrpSpPr>
            <a:grpSpLocks/>
          </p:cNvGrpSpPr>
          <p:nvPr/>
        </p:nvGrpSpPr>
        <p:grpSpPr bwMode="auto">
          <a:xfrm>
            <a:off x="900113" y="4041775"/>
            <a:ext cx="5903912" cy="2581275"/>
            <a:chOff x="567" y="2546"/>
            <a:chExt cx="3719" cy="1626"/>
          </a:xfrm>
        </p:grpSpPr>
        <p:sp>
          <p:nvSpPr>
            <p:cNvPr id="72736" name="Text Box 32">
              <a:extLst>
                <a:ext uri="{FF2B5EF4-FFF2-40B4-BE49-F238E27FC236}">
                  <a16:creationId xmlns:a16="http://schemas.microsoft.com/office/drawing/2014/main" id="{2933A6F7-738D-E940-8B9B-D216D53B5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3249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  <p:sp>
          <p:nvSpPr>
            <p:cNvPr id="72737" name="Text Box 33">
              <a:extLst>
                <a:ext uri="{FF2B5EF4-FFF2-40B4-BE49-F238E27FC236}">
                  <a16:creationId xmlns:a16="http://schemas.microsoft.com/office/drawing/2014/main" id="{7919B33D-F81F-6E48-B3FD-F74A0AAD42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2546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72738" name="Text Box 34">
              <a:extLst>
                <a:ext uri="{FF2B5EF4-FFF2-40B4-BE49-F238E27FC236}">
                  <a16:creationId xmlns:a16="http://schemas.microsoft.com/office/drawing/2014/main" id="{6262A507-5D73-1A40-B442-A2714A9626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8" y="327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72739" name="Text Box 35">
              <a:extLst>
                <a:ext uri="{FF2B5EF4-FFF2-40B4-BE49-F238E27FC236}">
                  <a16:creationId xmlns:a16="http://schemas.microsoft.com/office/drawing/2014/main" id="{5ACD04B4-8400-2D49-9B50-6A41505C87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" y="3226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72740" name="Text Box 36">
              <a:extLst>
                <a:ext uri="{FF2B5EF4-FFF2-40B4-BE49-F238E27FC236}">
                  <a16:creationId xmlns:a16="http://schemas.microsoft.com/office/drawing/2014/main" id="{9774340D-6DBE-6B44-ACFB-58E273547C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388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72741" name="Text Box 37">
              <a:extLst>
                <a:ext uri="{FF2B5EF4-FFF2-40B4-BE49-F238E27FC236}">
                  <a16:creationId xmlns:a16="http://schemas.microsoft.com/office/drawing/2014/main" id="{79CACA0A-743E-C74F-8387-B032B7F0F3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7" y="3430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graphicFrame>
        <p:nvGraphicFramePr>
          <p:cNvPr id="72742" name="Object 38">
            <a:extLst>
              <a:ext uri="{FF2B5EF4-FFF2-40B4-BE49-F238E27FC236}">
                <a16:creationId xmlns:a16="http://schemas.microsoft.com/office/drawing/2014/main" id="{9E13BB39-4A13-D040-B072-40FB8E32F1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7450" y="1449388"/>
          <a:ext cx="307498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6" name="Equation" r:id="rId3" imgW="35102800" imgH="8483600" progId="Equation.3">
                  <p:embed/>
                </p:oleObj>
              </mc:Choice>
              <mc:Fallback>
                <p:oleObj name="Equation" r:id="rId3" imgW="35102800" imgH="84836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449388"/>
                        <a:ext cx="3074988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43" name="Object 39">
            <a:extLst>
              <a:ext uri="{FF2B5EF4-FFF2-40B4-BE49-F238E27FC236}">
                <a16:creationId xmlns:a16="http://schemas.microsoft.com/office/drawing/2014/main" id="{D00C2537-FE57-7644-8913-05948EFBF0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2276475"/>
          <a:ext cx="261461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7" name="Equation" r:id="rId5" imgW="29845000" imgH="8483600" progId="Equation.3">
                  <p:embed/>
                </p:oleObj>
              </mc:Choice>
              <mc:Fallback>
                <p:oleObj name="Equation" r:id="rId5" imgW="29845000" imgH="84836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276475"/>
                        <a:ext cx="2614612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44" name="Freeform 40">
            <a:extLst>
              <a:ext uri="{FF2B5EF4-FFF2-40B4-BE49-F238E27FC236}">
                <a16:creationId xmlns:a16="http://schemas.microsoft.com/office/drawing/2014/main" id="{C61A0870-2E68-894E-A32A-3E4B896E16E5}"/>
              </a:ext>
            </a:extLst>
          </p:cNvPr>
          <p:cNvSpPr>
            <a:spLocks/>
          </p:cNvSpPr>
          <p:nvPr/>
        </p:nvSpPr>
        <p:spPr bwMode="auto">
          <a:xfrm>
            <a:off x="1476375" y="4508500"/>
            <a:ext cx="773113" cy="1895475"/>
          </a:xfrm>
          <a:custGeom>
            <a:avLst/>
            <a:gdLst>
              <a:gd name="T0" fmla="*/ 45 w 487"/>
              <a:gd name="T1" fmla="*/ 0 h 1194"/>
              <a:gd name="T2" fmla="*/ 408 w 487"/>
              <a:gd name="T3" fmla="*/ 363 h 1194"/>
              <a:gd name="T4" fmla="*/ 430 w 487"/>
              <a:gd name="T5" fmla="*/ 817 h 1194"/>
              <a:gd name="T6" fmla="*/ 68 w 487"/>
              <a:gd name="T7" fmla="*/ 1134 h 1194"/>
              <a:gd name="T8" fmla="*/ 22 w 487"/>
              <a:gd name="T9" fmla="*/ 1180 h 1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7" h="1194">
                <a:moveTo>
                  <a:pt x="45" y="0"/>
                </a:moveTo>
                <a:cubicBezTo>
                  <a:pt x="194" y="113"/>
                  <a:pt x="344" y="227"/>
                  <a:pt x="408" y="363"/>
                </a:cubicBezTo>
                <a:cubicBezTo>
                  <a:pt x="472" y="499"/>
                  <a:pt x="487" y="689"/>
                  <a:pt x="430" y="817"/>
                </a:cubicBezTo>
                <a:cubicBezTo>
                  <a:pt x="373" y="945"/>
                  <a:pt x="136" y="1074"/>
                  <a:pt x="68" y="1134"/>
                </a:cubicBezTo>
                <a:cubicBezTo>
                  <a:pt x="0" y="1194"/>
                  <a:pt x="33" y="1172"/>
                  <a:pt x="22" y="1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45" name="Freeform 41">
            <a:extLst>
              <a:ext uri="{FF2B5EF4-FFF2-40B4-BE49-F238E27FC236}">
                <a16:creationId xmlns:a16="http://schemas.microsoft.com/office/drawing/2014/main" id="{02C0A684-9E54-6541-B526-DE0194C5CC02}"/>
              </a:ext>
            </a:extLst>
          </p:cNvPr>
          <p:cNvSpPr>
            <a:spLocks/>
          </p:cNvSpPr>
          <p:nvPr/>
        </p:nvSpPr>
        <p:spPr bwMode="auto">
          <a:xfrm>
            <a:off x="5568950" y="4976813"/>
            <a:ext cx="695325" cy="1476375"/>
          </a:xfrm>
          <a:custGeom>
            <a:avLst/>
            <a:gdLst>
              <a:gd name="T0" fmla="*/ 393 w 438"/>
              <a:gd name="T1" fmla="*/ 0 h 930"/>
              <a:gd name="T2" fmla="*/ 7 w 438"/>
              <a:gd name="T3" fmla="*/ 522 h 930"/>
              <a:gd name="T4" fmla="*/ 438 w 438"/>
              <a:gd name="T5" fmla="*/ 930 h 9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8" h="930">
                <a:moveTo>
                  <a:pt x="393" y="0"/>
                </a:moveTo>
                <a:cubicBezTo>
                  <a:pt x="196" y="183"/>
                  <a:pt x="0" y="367"/>
                  <a:pt x="7" y="522"/>
                </a:cubicBezTo>
                <a:cubicBezTo>
                  <a:pt x="14" y="677"/>
                  <a:pt x="226" y="803"/>
                  <a:pt x="438" y="93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2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2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2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2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>
            <a:extLst>
              <a:ext uri="{FF2B5EF4-FFF2-40B4-BE49-F238E27FC236}">
                <a16:creationId xmlns:a16="http://schemas.microsoft.com/office/drawing/2014/main" id="{4BCE2D97-14E1-E744-A97C-D708E14F61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404813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Upper bounds for maximum flow value</a:t>
            </a:r>
          </a:p>
        </p:txBody>
      </p:sp>
      <p:sp>
        <p:nvSpPr>
          <p:cNvPr id="73732" name="Rectangle 4">
            <a:extLst>
              <a:ext uri="{FF2B5EF4-FFF2-40B4-BE49-F238E27FC236}">
                <a16:creationId xmlns:a16="http://schemas.microsoft.com/office/drawing/2014/main" id="{7998C346-8579-E648-97A6-2F7558C192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6524625"/>
          </a:xfrm>
        </p:spPr>
        <p:txBody>
          <a:bodyPr/>
          <a:lstStyle/>
          <a:p>
            <a:r>
              <a:rPr lang="en-US" altLang="en-US" sz="2400">
                <a:sym typeface="Symbol" pitchFamily="2" charset="2"/>
              </a:rPr>
              <a:t>Consider another example given by the network below.</a:t>
            </a:r>
          </a:p>
          <a:p>
            <a:endParaRPr lang="en-US" altLang="en-US" sz="2400">
              <a:sym typeface="Symbol" pitchFamily="2" charset="2"/>
            </a:endParaRPr>
          </a:p>
          <a:p>
            <a:endParaRPr lang="en-US" altLang="en-US" sz="2400">
              <a:sym typeface="Symbol" pitchFamily="2" charset="2"/>
            </a:endParaRPr>
          </a:p>
          <a:p>
            <a:endParaRPr lang="en-US" altLang="en-US" sz="2400">
              <a:sym typeface="Symbol" pitchFamily="2" charset="2"/>
            </a:endParaRPr>
          </a:p>
          <a:p>
            <a:endParaRPr lang="en-US" altLang="en-US" sz="2400">
              <a:sym typeface="Symbol" pitchFamily="2" charset="2"/>
            </a:endParaRPr>
          </a:p>
          <a:p>
            <a:endParaRPr lang="en-US" altLang="en-US" sz="2400">
              <a:sym typeface="Symbol" pitchFamily="2" charset="2"/>
            </a:endParaRPr>
          </a:p>
          <a:p>
            <a:r>
              <a:rPr lang="en-US" altLang="en-US" sz="2400">
                <a:sym typeface="Symbol" pitchFamily="2" charset="2"/>
              </a:rPr>
              <a:t>After solving the problem by the augmenting path algorithm (see blackboard), we get the following optimal residual network with maximum flow value equal to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5</a:t>
            </a:r>
            <a:r>
              <a:rPr lang="en-US" altLang="en-US" sz="2400">
                <a:sym typeface="Symbol" pitchFamily="2" charset="2"/>
              </a:rPr>
              <a:t>.</a:t>
            </a:r>
          </a:p>
        </p:txBody>
      </p:sp>
      <p:grpSp>
        <p:nvGrpSpPr>
          <p:cNvPr id="73779" name="Group 51">
            <a:extLst>
              <a:ext uri="{FF2B5EF4-FFF2-40B4-BE49-F238E27FC236}">
                <a16:creationId xmlns:a16="http://schemas.microsoft.com/office/drawing/2014/main" id="{DF9CFBF3-83A5-354C-B2B8-650B6CEB4BC6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4184650"/>
            <a:ext cx="4500562" cy="2438400"/>
            <a:chOff x="521" y="2636"/>
            <a:chExt cx="2835" cy="1536"/>
          </a:xfrm>
        </p:grpSpPr>
        <p:sp>
          <p:nvSpPr>
            <p:cNvPr id="73750" name="Text Box 22">
              <a:extLst>
                <a:ext uri="{FF2B5EF4-FFF2-40B4-BE49-F238E27FC236}">
                  <a16:creationId xmlns:a16="http://schemas.microsoft.com/office/drawing/2014/main" id="{CEB7797E-595F-834D-AC8A-C608D4F7D1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306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6</a:t>
              </a:r>
            </a:p>
          </p:txBody>
        </p:sp>
        <p:sp>
          <p:nvSpPr>
            <p:cNvPr id="73751" name="Text Box 23">
              <a:extLst>
                <a:ext uri="{FF2B5EF4-FFF2-40B4-BE49-F238E27FC236}">
                  <a16:creationId xmlns:a16="http://schemas.microsoft.com/office/drawing/2014/main" id="{36EDA796-E0D2-E443-B853-124190036F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" y="263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3752" name="Text Box 24">
              <a:extLst>
                <a:ext uri="{FF2B5EF4-FFF2-40B4-BE49-F238E27FC236}">
                  <a16:creationId xmlns:a16="http://schemas.microsoft.com/office/drawing/2014/main" id="{38BE5C8D-9C7E-6249-825D-F93D98B8C7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1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3753" name="Text Box 25">
              <a:extLst>
                <a:ext uri="{FF2B5EF4-FFF2-40B4-BE49-F238E27FC236}">
                  <a16:creationId xmlns:a16="http://schemas.microsoft.com/office/drawing/2014/main" id="{249E4F6B-7E56-204D-A9FF-28CCD35465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9" y="377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3754" name="Text Box 26">
              <a:extLst>
                <a:ext uri="{FF2B5EF4-FFF2-40B4-BE49-F238E27FC236}">
                  <a16:creationId xmlns:a16="http://schemas.microsoft.com/office/drawing/2014/main" id="{90CDF2B3-C164-6145-98D5-0B3F734C14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2" y="358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3756" name="Text Box 28">
              <a:extLst>
                <a:ext uri="{FF2B5EF4-FFF2-40B4-BE49-F238E27FC236}">
                  <a16:creationId xmlns:a16="http://schemas.microsoft.com/office/drawing/2014/main" id="{01B5F930-4159-C74A-9719-0B056C9B35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3" y="388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3757" name="Text Box 29">
              <a:extLst>
                <a:ext uri="{FF2B5EF4-FFF2-40B4-BE49-F238E27FC236}">
                  <a16:creationId xmlns:a16="http://schemas.microsoft.com/office/drawing/2014/main" id="{E52234C9-32C4-CF47-B5C7-DB5C3DA99B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52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</p:grpSp>
      <p:grpSp>
        <p:nvGrpSpPr>
          <p:cNvPr id="73770" name="Group 42">
            <a:extLst>
              <a:ext uri="{FF2B5EF4-FFF2-40B4-BE49-F238E27FC236}">
                <a16:creationId xmlns:a16="http://schemas.microsoft.com/office/drawing/2014/main" id="{645A0EB6-B264-EF43-97EB-81EBDB7F80F2}"/>
              </a:ext>
            </a:extLst>
          </p:cNvPr>
          <p:cNvGrpSpPr>
            <a:grpSpLocks/>
          </p:cNvGrpSpPr>
          <p:nvPr/>
        </p:nvGrpSpPr>
        <p:grpSpPr bwMode="auto">
          <a:xfrm>
            <a:off x="900113" y="692150"/>
            <a:ext cx="5976937" cy="2220913"/>
            <a:chOff x="408" y="2682"/>
            <a:chExt cx="3765" cy="1399"/>
          </a:xfrm>
        </p:grpSpPr>
        <p:sp>
          <p:nvSpPr>
            <p:cNvPr id="73730" name="Oval 2">
              <a:extLst>
                <a:ext uri="{FF2B5EF4-FFF2-40B4-BE49-F238E27FC236}">
                  <a16:creationId xmlns:a16="http://schemas.microsoft.com/office/drawing/2014/main" id="{AF115080-F9EC-FB48-82C4-DC1F96607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5" name="Oval 7">
              <a:extLst>
                <a:ext uri="{FF2B5EF4-FFF2-40B4-BE49-F238E27FC236}">
                  <a16:creationId xmlns:a16="http://schemas.microsoft.com/office/drawing/2014/main" id="{8484A05F-7736-EA4C-91E2-F0FBD6C5FE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3816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6" name="Oval 8">
              <a:extLst>
                <a:ext uri="{FF2B5EF4-FFF2-40B4-BE49-F238E27FC236}">
                  <a16:creationId xmlns:a16="http://schemas.microsoft.com/office/drawing/2014/main" id="{8880C7EB-22B7-1340-AFFE-316C48226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2727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7" name="Oval 9">
              <a:extLst>
                <a:ext uri="{FF2B5EF4-FFF2-40B4-BE49-F238E27FC236}">
                  <a16:creationId xmlns:a16="http://schemas.microsoft.com/office/drawing/2014/main" id="{0D00EF36-EE19-354D-93FB-7C7CBAFAD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3838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8" name="Oval 10">
              <a:extLst>
                <a:ext uri="{FF2B5EF4-FFF2-40B4-BE49-F238E27FC236}">
                  <a16:creationId xmlns:a16="http://schemas.microsoft.com/office/drawing/2014/main" id="{569C5C3B-FA8E-2E40-9A18-28633F0C77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" y="2750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8" name="Oval 30">
              <a:extLst>
                <a:ext uri="{FF2B5EF4-FFF2-40B4-BE49-F238E27FC236}">
                  <a16:creationId xmlns:a16="http://schemas.microsoft.com/office/drawing/2014/main" id="{EE2E54B5-150F-2D4F-990D-58A89F354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" y="3317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60" name="Text Box 32">
              <a:extLst>
                <a:ext uri="{FF2B5EF4-FFF2-40B4-BE49-F238E27FC236}">
                  <a16:creationId xmlns:a16="http://schemas.microsoft.com/office/drawing/2014/main" id="{0124C700-EF20-E44A-8C06-9E8F21FD9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327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  <p:sp>
          <p:nvSpPr>
            <p:cNvPr id="73761" name="Text Box 33">
              <a:extLst>
                <a:ext uri="{FF2B5EF4-FFF2-40B4-BE49-F238E27FC236}">
                  <a16:creationId xmlns:a16="http://schemas.microsoft.com/office/drawing/2014/main" id="{FC04E6B7-3B15-5E44-B4CD-0AF764032F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6" y="2727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73762" name="Text Box 34">
              <a:extLst>
                <a:ext uri="{FF2B5EF4-FFF2-40B4-BE49-F238E27FC236}">
                  <a16:creationId xmlns:a16="http://schemas.microsoft.com/office/drawing/2014/main" id="{E448FDF6-B5A8-0D45-A8A5-A9DDD2EF3C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9" y="3770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73763" name="Text Box 35">
              <a:extLst>
                <a:ext uri="{FF2B5EF4-FFF2-40B4-BE49-F238E27FC236}">
                  <a16:creationId xmlns:a16="http://schemas.microsoft.com/office/drawing/2014/main" id="{B5CF9414-DFAE-9A45-AE63-B0EE4CEAE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9" y="3793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73764" name="Text Box 36">
              <a:extLst>
                <a:ext uri="{FF2B5EF4-FFF2-40B4-BE49-F238E27FC236}">
                  <a16:creationId xmlns:a16="http://schemas.microsoft.com/office/drawing/2014/main" id="{B09944C0-02F2-2540-ACCD-A597A13C3D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2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73765" name="Text Box 37">
              <a:extLst>
                <a:ext uri="{FF2B5EF4-FFF2-40B4-BE49-F238E27FC236}">
                  <a16:creationId xmlns:a16="http://schemas.microsoft.com/office/drawing/2014/main" id="{E26BF08F-F7D6-F944-8778-050C07B6E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3" y="3249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grpSp>
        <p:nvGrpSpPr>
          <p:cNvPr id="73778" name="Group 50">
            <a:extLst>
              <a:ext uri="{FF2B5EF4-FFF2-40B4-BE49-F238E27FC236}">
                <a16:creationId xmlns:a16="http://schemas.microsoft.com/office/drawing/2014/main" id="{E96DC6A5-5977-2844-AC2C-2E33C30E4180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1016000"/>
            <a:ext cx="5256212" cy="1655763"/>
            <a:chOff x="635" y="2886"/>
            <a:chExt cx="3311" cy="1043"/>
          </a:xfrm>
        </p:grpSpPr>
        <p:sp>
          <p:nvSpPr>
            <p:cNvPr id="73771" name="Line 43">
              <a:extLst>
                <a:ext uri="{FF2B5EF4-FFF2-40B4-BE49-F238E27FC236}">
                  <a16:creationId xmlns:a16="http://schemas.microsoft.com/office/drawing/2014/main" id="{CFD05CFE-8901-B147-9F78-D4899D7C2B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5" y="2908"/>
              <a:ext cx="771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72" name="Line 44">
              <a:extLst>
                <a:ext uri="{FF2B5EF4-FFF2-40B4-BE49-F238E27FC236}">
                  <a16:creationId xmlns:a16="http://schemas.microsoft.com/office/drawing/2014/main" id="{FA8F2487-8FBC-D84A-B505-417C93D2A4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5" y="3543"/>
              <a:ext cx="816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73" name="Line 45">
              <a:extLst>
                <a:ext uri="{FF2B5EF4-FFF2-40B4-BE49-F238E27FC236}">
                  <a16:creationId xmlns:a16="http://schemas.microsoft.com/office/drawing/2014/main" id="{A01F10FE-9CFC-494C-898D-92B310FA67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5" y="2886"/>
              <a:ext cx="11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74" name="Line 46">
              <a:extLst>
                <a:ext uri="{FF2B5EF4-FFF2-40B4-BE49-F238E27FC236}">
                  <a16:creationId xmlns:a16="http://schemas.microsoft.com/office/drawing/2014/main" id="{B2D9AB6E-0455-EA44-A8B7-DB02259C32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78" y="3906"/>
              <a:ext cx="1112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75" name="Line 47">
              <a:extLst>
                <a:ext uri="{FF2B5EF4-FFF2-40B4-BE49-F238E27FC236}">
                  <a16:creationId xmlns:a16="http://schemas.microsoft.com/office/drawing/2014/main" id="{40A5D59B-2680-8D46-B842-10FDFD9982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9" y="3475"/>
              <a:ext cx="90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76" name="Line 48">
              <a:extLst>
                <a:ext uri="{FF2B5EF4-FFF2-40B4-BE49-F238E27FC236}">
                  <a16:creationId xmlns:a16="http://schemas.microsoft.com/office/drawing/2014/main" id="{297D5ADF-AB31-AB4A-9DF0-51C8E1C549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9" y="2886"/>
              <a:ext cx="907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77" name="Line 49">
              <a:extLst>
                <a:ext uri="{FF2B5EF4-FFF2-40B4-BE49-F238E27FC236}">
                  <a16:creationId xmlns:a16="http://schemas.microsoft.com/office/drawing/2014/main" id="{3C99BDD3-4B73-D648-BA00-355679F16A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3" y="2931"/>
              <a:ext cx="1202" cy="9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3780" name="Group 52">
            <a:extLst>
              <a:ext uri="{FF2B5EF4-FFF2-40B4-BE49-F238E27FC236}">
                <a16:creationId xmlns:a16="http://schemas.microsoft.com/office/drawing/2014/main" id="{ABEDE12A-5572-7E40-AB20-D5A4D3620AC7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620713"/>
            <a:ext cx="4500562" cy="2438400"/>
            <a:chOff x="521" y="2636"/>
            <a:chExt cx="2835" cy="1536"/>
          </a:xfrm>
        </p:grpSpPr>
        <p:sp>
          <p:nvSpPr>
            <p:cNvPr id="73781" name="Text Box 53">
              <a:extLst>
                <a:ext uri="{FF2B5EF4-FFF2-40B4-BE49-F238E27FC236}">
                  <a16:creationId xmlns:a16="http://schemas.microsoft.com/office/drawing/2014/main" id="{71DE72F5-7E79-B54E-8829-6ADC1686E4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306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8</a:t>
              </a:r>
            </a:p>
          </p:txBody>
        </p:sp>
        <p:sp>
          <p:nvSpPr>
            <p:cNvPr id="73782" name="Text Box 54">
              <a:extLst>
                <a:ext uri="{FF2B5EF4-FFF2-40B4-BE49-F238E27FC236}">
                  <a16:creationId xmlns:a16="http://schemas.microsoft.com/office/drawing/2014/main" id="{319203A6-7FEF-E04A-AC0F-AF6379F37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" y="263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3783" name="Text Box 55">
              <a:extLst>
                <a:ext uri="{FF2B5EF4-FFF2-40B4-BE49-F238E27FC236}">
                  <a16:creationId xmlns:a16="http://schemas.microsoft.com/office/drawing/2014/main" id="{C87AE6DA-330D-8347-8AF2-7E6AD09C88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1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3784" name="Text Box 56">
              <a:extLst>
                <a:ext uri="{FF2B5EF4-FFF2-40B4-BE49-F238E27FC236}">
                  <a16:creationId xmlns:a16="http://schemas.microsoft.com/office/drawing/2014/main" id="{77A77EA6-1B94-5749-B6A8-53EE76C77A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9" y="377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73785" name="Text Box 57">
              <a:extLst>
                <a:ext uri="{FF2B5EF4-FFF2-40B4-BE49-F238E27FC236}">
                  <a16:creationId xmlns:a16="http://schemas.microsoft.com/office/drawing/2014/main" id="{EADE961C-8A6D-804F-89D2-C625C39AB6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2" y="358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3786" name="Text Box 58">
              <a:extLst>
                <a:ext uri="{FF2B5EF4-FFF2-40B4-BE49-F238E27FC236}">
                  <a16:creationId xmlns:a16="http://schemas.microsoft.com/office/drawing/2014/main" id="{A3CA2A5E-B5A2-E54C-9F35-EE158DE500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3" y="388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3787" name="Text Box 59">
              <a:extLst>
                <a:ext uri="{FF2B5EF4-FFF2-40B4-BE49-F238E27FC236}">
                  <a16:creationId xmlns:a16="http://schemas.microsoft.com/office/drawing/2014/main" id="{26C688F0-422D-CF43-9582-BCD04FCF16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52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</p:grpSp>
      <p:grpSp>
        <p:nvGrpSpPr>
          <p:cNvPr id="73788" name="Group 60">
            <a:extLst>
              <a:ext uri="{FF2B5EF4-FFF2-40B4-BE49-F238E27FC236}">
                <a16:creationId xmlns:a16="http://schemas.microsoft.com/office/drawing/2014/main" id="{058CCE5B-1BB9-124D-AD6B-18834F3E1B8B}"/>
              </a:ext>
            </a:extLst>
          </p:cNvPr>
          <p:cNvGrpSpPr>
            <a:grpSpLocks/>
          </p:cNvGrpSpPr>
          <p:nvPr/>
        </p:nvGrpSpPr>
        <p:grpSpPr bwMode="auto">
          <a:xfrm>
            <a:off x="1008063" y="4581525"/>
            <a:ext cx="5256212" cy="1655763"/>
            <a:chOff x="635" y="2886"/>
            <a:chExt cx="3311" cy="1043"/>
          </a:xfrm>
        </p:grpSpPr>
        <p:sp>
          <p:nvSpPr>
            <p:cNvPr id="73789" name="Line 61">
              <a:extLst>
                <a:ext uri="{FF2B5EF4-FFF2-40B4-BE49-F238E27FC236}">
                  <a16:creationId xmlns:a16="http://schemas.microsoft.com/office/drawing/2014/main" id="{67313D72-700A-C94F-92D4-F28B426056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5" y="2908"/>
              <a:ext cx="771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90" name="Line 62">
              <a:extLst>
                <a:ext uri="{FF2B5EF4-FFF2-40B4-BE49-F238E27FC236}">
                  <a16:creationId xmlns:a16="http://schemas.microsoft.com/office/drawing/2014/main" id="{1834432D-E874-C447-B3F0-27CDCBD28F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5" y="3543"/>
              <a:ext cx="816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91" name="Line 63">
              <a:extLst>
                <a:ext uri="{FF2B5EF4-FFF2-40B4-BE49-F238E27FC236}">
                  <a16:creationId xmlns:a16="http://schemas.microsoft.com/office/drawing/2014/main" id="{24631730-1B02-674B-8EE3-68ECC8C091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5" y="2886"/>
              <a:ext cx="11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92" name="Line 64">
              <a:extLst>
                <a:ext uri="{FF2B5EF4-FFF2-40B4-BE49-F238E27FC236}">
                  <a16:creationId xmlns:a16="http://schemas.microsoft.com/office/drawing/2014/main" id="{5B69FAF8-6D7E-E84B-94F0-6B20A9413D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78" y="3906"/>
              <a:ext cx="1112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93" name="Line 65">
              <a:extLst>
                <a:ext uri="{FF2B5EF4-FFF2-40B4-BE49-F238E27FC236}">
                  <a16:creationId xmlns:a16="http://schemas.microsoft.com/office/drawing/2014/main" id="{104DDC2D-640F-4A4C-9C13-7E80F4426C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9" y="3475"/>
              <a:ext cx="90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94" name="Line 66">
              <a:extLst>
                <a:ext uri="{FF2B5EF4-FFF2-40B4-BE49-F238E27FC236}">
                  <a16:creationId xmlns:a16="http://schemas.microsoft.com/office/drawing/2014/main" id="{25D6B034-3305-F147-B4A6-93F99487BC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9" y="2886"/>
              <a:ext cx="907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95" name="Line 67">
              <a:extLst>
                <a:ext uri="{FF2B5EF4-FFF2-40B4-BE49-F238E27FC236}">
                  <a16:creationId xmlns:a16="http://schemas.microsoft.com/office/drawing/2014/main" id="{EDDA7320-3004-0A42-8DBF-4046829555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3" y="2931"/>
              <a:ext cx="1202" cy="9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3796" name="Group 68">
            <a:extLst>
              <a:ext uri="{FF2B5EF4-FFF2-40B4-BE49-F238E27FC236}">
                <a16:creationId xmlns:a16="http://schemas.microsoft.com/office/drawing/2014/main" id="{C212D40E-1F6A-4F44-85A2-01566498A309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4257675"/>
            <a:ext cx="5976938" cy="2220913"/>
            <a:chOff x="408" y="2682"/>
            <a:chExt cx="3765" cy="1399"/>
          </a:xfrm>
        </p:grpSpPr>
        <p:sp>
          <p:nvSpPr>
            <p:cNvPr id="73797" name="Oval 69">
              <a:extLst>
                <a:ext uri="{FF2B5EF4-FFF2-40B4-BE49-F238E27FC236}">
                  <a16:creationId xmlns:a16="http://schemas.microsoft.com/office/drawing/2014/main" id="{DD065567-0BEC-4E45-80B6-A086CD3D9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98" name="Oval 70">
              <a:extLst>
                <a:ext uri="{FF2B5EF4-FFF2-40B4-BE49-F238E27FC236}">
                  <a16:creationId xmlns:a16="http://schemas.microsoft.com/office/drawing/2014/main" id="{A210888F-6CA5-B644-BDEB-835BE68DA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3816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99" name="Oval 71">
              <a:extLst>
                <a:ext uri="{FF2B5EF4-FFF2-40B4-BE49-F238E27FC236}">
                  <a16:creationId xmlns:a16="http://schemas.microsoft.com/office/drawing/2014/main" id="{1B41DB8D-358C-9C40-AA2D-1FDCF86DB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2727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00" name="Oval 72">
              <a:extLst>
                <a:ext uri="{FF2B5EF4-FFF2-40B4-BE49-F238E27FC236}">
                  <a16:creationId xmlns:a16="http://schemas.microsoft.com/office/drawing/2014/main" id="{F7617C2A-E9F2-2349-94AA-6A4792B167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3838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01" name="Oval 73">
              <a:extLst>
                <a:ext uri="{FF2B5EF4-FFF2-40B4-BE49-F238E27FC236}">
                  <a16:creationId xmlns:a16="http://schemas.microsoft.com/office/drawing/2014/main" id="{01A11039-97C3-8B47-9E47-4E20343BD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" y="2750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02" name="Oval 74">
              <a:extLst>
                <a:ext uri="{FF2B5EF4-FFF2-40B4-BE49-F238E27FC236}">
                  <a16:creationId xmlns:a16="http://schemas.microsoft.com/office/drawing/2014/main" id="{316E2291-E0C6-094B-85B0-9226AEDDA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" y="3317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03" name="Text Box 75">
              <a:extLst>
                <a:ext uri="{FF2B5EF4-FFF2-40B4-BE49-F238E27FC236}">
                  <a16:creationId xmlns:a16="http://schemas.microsoft.com/office/drawing/2014/main" id="{C7673783-44E9-0D46-A613-0AD798993A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327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  <p:sp>
          <p:nvSpPr>
            <p:cNvPr id="73804" name="Text Box 76">
              <a:extLst>
                <a:ext uri="{FF2B5EF4-FFF2-40B4-BE49-F238E27FC236}">
                  <a16:creationId xmlns:a16="http://schemas.microsoft.com/office/drawing/2014/main" id="{8E175BCD-C2BA-6D48-AC73-762D7363BB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6" y="2727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73805" name="Text Box 77">
              <a:extLst>
                <a:ext uri="{FF2B5EF4-FFF2-40B4-BE49-F238E27FC236}">
                  <a16:creationId xmlns:a16="http://schemas.microsoft.com/office/drawing/2014/main" id="{101F9BB3-18DF-654E-80BA-76A089C2B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9" y="3770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73806" name="Text Box 78">
              <a:extLst>
                <a:ext uri="{FF2B5EF4-FFF2-40B4-BE49-F238E27FC236}">
                  <a16:creationId xmlns:a16="http://schemas.microsoft.com/office/drawing/2014/main" id="{CFA227A9-E948-E544-A3D1-08D5A14252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9" y="3793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73807" name="Text Box 79">
              <a:extLst>
                <a:ext uri="{FF2B5EF4-FFF2-40B4-BE49-F238E27FC236}">
                  <a16:creationId xmlns:a16="http://schemas.microsoft.com/office/drawing/2014/main" id="{8490322A-3514-2B48-84F9-38C3E9123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2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73808" name="Text Box 80">
              <a:extLst>
                <a:ext uri="{FF2B5EF4-FFF2-40B4-BE49-F238E27FC236}">
                  <a16:creationId xmlns:a16="http://schemas.microsoft.com/office/drawing/2014/main" id="{B87FED5E-572D-4048-A295-65E05641F4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3" y="3249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grpSp>
        <p:nvGrpSpPr>
          <p:cNvPr id="73824" name="Group 96">
            <a:extLst>
              <a:ext uri="{FF2B5EF4-FFF2-40B4-BE49-F238E27FC236}">
                <a16:creationId xmlns:a16="http://schemas.microsoft.com/office/drawing/2014/main" id="{BD871D04-9DB0-9D40-8A0D-5445D24558F6}"/>
              </a:ext>
            </a:extLst>
          </p:cNvPr>
          <p:cNvGrpSpPr>
            <a:grpSpLocks/>
          </p:cNvGrpSpPr>
          <p:nvPr/>
        </p:nvGrpSpPr>
        <p:grpSpPr bwMode="auto">
          <a:xfrm>
            <a:off x="1727200" y="4184650"/>
            <a:ext cx="4645025" cy="2401888"/>
            <a:chOff x="1088" y="2636"/>
            <a:chExt cx="2926" cy="1513"/>
          </a:xfrm>
        </p:grpSpPr>
        <p:sp>
          <p:nvSpPr>
            <p:cNvPr id="73817" name="Text Box 89">
              <a:extLst>
                <a:ext uri="{FF2B5EF4-FFF2-40B4-BE49-F238E27FC236}">
                  <a16:creationId xmlns:a16="http://schemas.microsoft.com/office/drawing/2014/main" id="{F02A9CBC-5632-EB45-BA56-9CC4235557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" y="2727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3818" name="Text Box 90">
              <a:extLst>
                <a:ext uri="{FF2B5EF4-FFF2-40B4-BE49-F238E27FC236}">
                  <a16:creationId xmlns:a16="http://schemas.microsoft.com/office/drawing/2014/main" id="{26865D4A-B69E-8B4D-B594-1FBBF06308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0" y="2636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3819" name="Text Box 91">
              <a:extLst>
                <a:ext uri="{FF2B5EF4-FFF2-40B4-BE49-F238E27FC236}">
                  <a16:creationId xmlns:a16="http://schemas.microsoft.com/office/drawing/2014/main" id="{4881A261-96DE-FA47-A30F-D1B6A8400D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6" y="3793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73820" name="Text Box 92">
              <a:extLst>
                <a:ext uri="{FF2B5EF4-FFF2-40B4-BE49-F238E27FC236}">
                  <a16:creationId xmlns:a16="http://schemas.microsoft.com/office/drawing/2014/main" id="{21B4920A-3BBA-994F-BE8E-FBB3EEB421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6" y="2886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3821" name="Text Box 93">
              <a:extLst>
                <a:ext uri="{FF2B5EF4-FFF2-40B4-BE49-F238E27FC236}">
                  <a16:creationId xmlns:a16="http://schemas.microsoft.com/office/drawing/2014/main" id="{CD49FD4E-060A-0446-835D-7717CF7A8A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62" y="3861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3822" name="Text Box 94">
              <a:extLst>
                <a:ext uri="{FF2B5EF4-FFF2-40B4-BE49-F238E27FC236}">
                  <a16:creationId xmlns:a16="http://schemas.microsoft.com/office/drawing/2014/main" id="{1A1C3B11-F664-6948-8D9F-E077CCB1EC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" y="3475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3823" name="Text Box 95">
              <a:extLst>
                <a:ext uri="{FF2B5EF4-FFF2-40B4-BE49-F238E27FC236}">
                  <a16:creationId xmlns:a16="http://schemas.microsoft.com/office/drawing/2014/main" id="{8ED98475-776D-824A-82F3-64AF1B5BAE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5" y="2976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D1B66930-75BA-A048-93F1-E65E5E505E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404813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Upper bounds for maximum flow value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E0D5D699-1E07-9A44-9112-A996870C05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6524625"/>
          </a:xfrm>
        </p:spPr>
        <p:txBody>
          <a:bodyPr/>
          <a:lstStyle/>
          <a:p>
            <a:r>
              <a:rPr lang="en-US" altLang="en-US" sz="2400">
                <a:sym typeface="Symbol" pitchFamily="2" charset="2"/>
              </a:rPr>
              <a:t>Upper bounds for this problem: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Both of these upper bounds are strictly greater than the maximum flow value. Can we get a tighter (smaller) upper bound?</a:t>
            </a:r>
          </a:p>
          <a:p>
            <a:r>
              <a:rPr lang="en-US" altLang="en-US" sz="2400">
                <a:sym typeface="Symbol" pitchFamily="2" charset="2"/>
              </a:rPr>
              <a:t>Consider the set of directed arcs going from node set {O,A} to its complement node set {B,C,D,T}: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Cut = {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AC, OB}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.</a:t>
            </a:r>
          </a:p>
          <a:p>
            <a:r>
              <a:rPr lang="en-US" altLang="en-US" sz="2400">
                <a:sym typeface="Symbol" pitchFamily="2" charset="2"/>
              </a:rPr>
              <a:t>Any flow from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node O</a:t>
            </a:r>
            <a:r>
              <a:rPr lang="en-US" altLang="en-US" sz="2400">
                <a:sym typeface="Symbol" pitchFamily="2" charset="2"/>
              </a:rPr>
              <a:t> to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node T</a:t>
            </a:r>
            <a:r>
              <a:rPr lang="en-US" altLang="en-US" sz="2400">
                <a:sym typeface="Symbol" pitchFamily="2" charset="2"/>
              </a:rPr>
              <a:t> should go through the arcs of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Cut</a:t>
            </a:r>
            <a:r>
              <a:rPr lang="en-US" altLang="en-US" sz="2400">
                <a:sym typeface="Symbol" pitchFamily="2" charset="2"/>
              </a:rPr>
              <a:t>.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Thus,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Maximum flow  Capacity(Cut) = 2+3 = 5 </a:t>
            </a:r>
            <a:r>
              <a:rPr lang="en-US" altLang="en-US" sz="2400">
                <a:sym typeface="Symbol" pitchFamily="2" charset="2"/>
              </a:rPr>
              <a:t>.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 	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5</a:t>
            </a:r>
            <a:r>
              <a:rPr lang="en-US" altLang="en-US" sz="2400">
                <a:sym typeface="Symbol" pitchFamily="2" charset="2"/>
              </a:rPr>
              <a:t> is the best upper bound which is equal to the maximum flow value.</a:t>
            </a:r>
          </a:p>
        </p:txBody>
      </p:sp>
      <p:grpSp>
        <p:nvGrpSpPr>
          <p:cNvPr id="74756" name="Group 4">
            <a:extLst>
              <a:ext uri="{FF2B5EF4-FFF2-40B4-BE49-F238E27FC236}">
                <a16:creationId xmlns:a16="http://schemas.microsoft.com/office/drawing/2014/main" id="{5E80951F-23EF-C346-AD3D-C35EDE8A9E95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4184650"/>
            <a:ext cx="4500562" cy="2438400"/>
            <a:chOff x="521" y="2636"/>
            <a:chExt cx="2835" cy="1536"/>
          </a:xfrm>
        </p:grpSpPr>
        <p:sp>
          <p:nvSpPr>
            <p:cNvPr id="74757" name="Text Box 5">
              <a:extLst>
                <a:ext uri="{FF2B5EF4-FFF2-40B4-BE49-F238E27FC236}">
                  <a16:creationId xmlns:a16="http://schemas.microsoft.com/office/drawing/2014/main" id="{D4402689-2E8F-8C40-93F1-C1EE6099C2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306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8</a:t>
              </a:r>
            </a:p>
          </p:txBody>
        </p:sp>
        <p:sp>
          <p:nvSpPr>
            <p:cNvPr id="74758" name="Text Box 6">
              <a:extLst>
                <a:ext uri="{FF2B5EF4-FFF2-40B4-BE49-F238E27FC236}">
                  <a16:creationId xmlns:a16="http://schemas.microsoft.com/office/drawing/2014/main" id="{82F12941-0EE0-3147-8BA3-9F64226B8B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" y="263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4759" name="Text Box 7">
              <a:extLst>
                <a:ext uri="{FF2B5EF4-FFF2-40B4-BE49-F238E27FC236}">
                  <a16:creationId xmlns:a16="http://schemas.microsoft.com/office/drawing/2014/main" id="{A319EDC0-EFEE-0E41-A036-91E03189B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1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4760" name="Text Box 8">
              <a:extLst>
                <a:ext uri="{FF2B5EF4-FFF2-40B4-BE49-F238E27FC236}">
                  <a16:creationId xmlns:a16="http://schemas.microsoft.com/office/drawing/2014/main" id="{29136A54-7966-914A-9D28-0E0996290B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9" y="377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74761" name="Text Box 9">
              <a:extLst>
                <a:ext uri="{FF2B5EF4-FFF2-40B4-BE49-F238E27FC236}">
                  <a16:creationId xmlns:a16="http://schemas.microsoft.com/office/drawing/2014/main" id="{B881B298-FFC5-FE49-9E7D-6E2893784A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2" y="358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4762" name="Text Box 10">
              <a:extLst>
                <a:ext uri="{FF2B5EF4-FFF2-40B4-BE49-F238E27FC236}">
                  <a16:creationId xmlns:a16="http://schemas.microsoft.com/office/drawing/2014/main" id="{30E450D1-8AA6-214E-A17E-DD09ED5E4C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3" y="388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4763" name="Text Box 11">
              <a:extLst>
                <a:ext uri="{FF2B5EF4-FFF2-40B4-BE49-F238E27FC236}">
                  <a16:creationId xmlns:a16="http://schemas.microsoft.com/office/drawing/2014/main" id="{C851A0DF-1FFD-FB40-B7E0-A3FC45BE3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52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</p:grpSp>
      <p:grpSp>
        <p:nvGrpSpPr>
          <p:cNvPr id="74764" name="Group 12">
            <a:extLst>
              <a:ext uri="{FF2B5EF4-FFF2-40B4-BE49-F238E27FC236}">
                <a16:creationId xmlns:a16="http://schemas.microsoft.com/office/drawing/2014/main" id="{0EC3B618-9C38-1C40-90AB-4A4DD4351CF3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4257675"/>
            <a:ext cx="5976938" cy="2220913"/>
            <a:chOff x="408" y="2682"/>
            <a:chExt cx="3765" cy="1399"/>
          </a:xfrm>
        </p:grpSpPr>
        <p:sp>
          <p:nvSpPr>
            <p:cNvPr id="74765" name="Oval 13">
              <a:extLst>
                <a:ext uri="{FF2B5EF4-FFF2-40B4-BE49-F238E27FC236}">
                  <a16:creationId xmlns:a16="http://schemas.microsoft.com/office/drawing/2014/main" id="{5C429B17-CFA4-C240-8C52-740062A48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6" name="Oval 14">
              <a:extLst>
                <a:ext uri="{FF2B5EF4-FFF2-40B4-BE49-F238E27FC236}">
                  <a16:creationId xmlns:a16="http://schemas.microsoft.com/office/drawing/2014/main" id="{8F1A2E13-AE31-6B44-A927-FF9EE63002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3816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7" name="Oval 15">
              <a:extLst>
                <a:ext uri="{FF2B5EF4-FFF2-40B4-BE49-F238E27FC236}">
                  <a16:creationId xmlns:a16="http://schemas.microsoft.com/office/drawing/2014/main" id="{A43DFF6C-706C-FF4D-A8D7-B2AEBA642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2727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8" name="Oval 16">
              <a:extLst>
                <a:ext uri="{FF2B5EF4-FFF2-40B4-BE49-F238E27FC236}">
                  <a16:creationId xmlns:a16="http://schemas.microsoft.com/office/drawing/2014/main" id="{F4FE61F0-7A95-8348-ACA4-9C93C267D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3838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9" name="Oval 17">
              <a:extLst>
                <a:ext uri="{FF2B5EF4-FFF2-40B4-BE49-F238E27FC236}">
                  <a16:creationId xmlns:a16="http://schemas.microsoft.com/office/drawing/2014/main" id="{5BFB3816-F363-734C-A9E8-AC38A2D49B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" y="2750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0" name="Oval 18">
              <a:extLst>
                <a:ext uri="{FF2B5EF4-FFF2-40B4-BE49-F238E27FC236}">
                  <a16:creationId xmlns:a16="http://schemas.microsoft.com/office/drawing/2014/main" id="{4E5DA049-1908-9F41-A3C8-565655A90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" y="3317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1" name="Text Box 19">
              <a:extLst>
                <a:ext uri="{FF2B5EF4-FFF2-40B4-BE49-F238E27FC236}">
                  <a16:creationId xmlns:a16="http://schemas.microsoft.com/office/drawing/2014/main" id="{9C3B9777-58BC-4242-B942-ED06CEEB7D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327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  <p:sp>
          <p:nvSpPr>
            <p:cNvPr id="74772" name="Text Box 20">
              <a:extLst>
                <a:ext uri="{FF2B5EF4-FFF2-40B4-BE49-F238E27FC236}">
                  <a16:creationId xmlns:a16="http://schemas.microsoft.com/office/drawing/2014/main" id="{F9AE3B17-F93F-7B4F-ABD3-4216D480F2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6" y="2727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74773" name="Text Box 21">
              <a:extLst>
                <a:ext uri="{FF2B5EF4-FFF2-40B4-BE49-F238E27FC236}">
                  <a16:creationId xmlns:a16="http://schemas.microsoft.com/office/drawing/2014/main" id="{478EF5D7-DD51-8A44-B6A4-BB8EBE4E53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9" y="3770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74774" name="Text Box 22">
              <a:extLst>
                <a:ext uri="{FF2B5EF4-FFF2-40B4-BE49-F238E27FC236}">
                  <a16:creationId xmlns:a16="http://schemas.microsoft.com/office/drawing/2014/main" id="{1A973E1C-5C02-B546-845B-52C8640DF4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9" y="3793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74775" name="Text Box 23">
              <a:extLst>
                <a:ext uri="{FF2B5EF4-FFF2-40B4-BE49-F238E27FC236}">
                  <a16:creationId xmlns:a16="http://schemas.microsoft.com/office/drawing/2014/main" id="{962F40E3-8AF2-AA42-8742-CC6CB595E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2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74776" name="Text Box 24">
              <a:extLst>
                <a:ext uri="{FF2B5EF4-FFF2-40B4-BE49-F238E27FC236}">
                  <a16:creationId xmlns:a16="http://schemas.microsoft.com/office/drawing/2014/main" id="{58B46F62-8107-9342-99BC-8292D6A834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3" y="3249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grpSp>
        <p:nvGrpSpPr>
          <p:cNvPr id="74777" name="Group 25">
            <a:extLst>
              <a:ext uri="{FF2B5EF4-FFF2-40B4-BE49-F238E27FC236}">
                <a16:creationId xmlns:a16="http://schemas.microsoft.com/office/drawing/2014/main" id="{C8750A02-B533-EC4E-BF4D-7981E782F5D9}"/>
              </a:ext>
            </a:extLst>
          </p:cNvPr>
          <p:cNvGrpSpPr>
            <a:grpSpLocks/>
          </p:cNvGrpSpPr>
          <p:nvPr/>
        </p:nvGrpSpPr>
        <p:grpSpPr bwMode="auto">
          <a:xfrm>
            <a:off x="1008063" y="4581525"/>
            <a:ext cx="5256212" cy="1655763"/>
            <a:chOff x="635" y="2886"/>
            <a:chExt cx="3311" cy="1043"/>
          </a:xfrm>
        </p:grpSpPr>
        <p:sp>
          <p:nvSpPr>
            <p:cNvPr id="74778" name="Line 26">
              <a:extLst>
                <a:ext uri="{FF2B5EF4-FFF2-40B4-BE49-F238E27FC236}">
                  <a16:creationId xmlns:a16="http://schemas.microsoft.com/office/drawing/2014/main" id="{4F2D6FE7-3B1B-B24E-AAA5-2DFB4F4CE0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5" y="2908"/>
              <a:ext cx="771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79" name="Line 27">
              <a:extLst>
                <a:ext uri="{FF2B5EF4-FFF2-40B4-BE49-F238E27FC236}">
                  <a16:creationId xmlns:a16="http://schemas.microsoft.com/office/drawing/2014/main" id="{F9E8E17F-6CF8-0F44-98AD-9603BEFED6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5" y="3543"/>
              <a:ext cx="816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80" name="Line 28">
              <a:extLst>
                <a:ext uri="{FF2B5EF4-FFF2-40B4-BE49-F238E27FC236}">
                  <a16:creationId xmlns:a16="http://schemas.microsoft.com/office/drawing/2014/main" id="{027E3FEF-ABEC-E148-BE73-70AE081BE5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5" y="2886"/>
              <a:ext cx="11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81" name="Line 29">
              <a:extLst>
                <a:ext uri="{FF2B5EF4-FFF2-40B4-BE49-F238E27FC236}">
                  <a16:creationId xmlns:a16="http://schemas.microsoft.com/office/drawing/2014/main" id="{5158BA10-1B0F-A042-B72B-A7D0C8421F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78" y="3906"/>
              <a:ext cx="1112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82" name="Line 30">
              <a:extLst>
                <a:ext uri="{FF2B5EF4-FFF2-40B4-BE49-F238E27FC236}">
                  <a16:creationId xmlns:a16="http://schemas.microsoft.com/office/drawing/2014/main" id="{5E4BCFE7-D3D5-5E49-9EBC-2D6E44C1C6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9" y="3475"/>
              <a:ext cx="90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83" name="Line 31">
              <a:extLst>
                <a:ext uri="{FF2B5EF4-FFF2-40B4-BE49-F238E27FC236}">
                  <a16:creationId xmlns:a16="http://schemas.microsoft.com/office/drawing/2014/main" id="{9583BFD5-EBEB-1741-A201-98F87A7C65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9" y="2886"/>
              <a:ext cx="907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84" name="Line 32">
              <a:extLst>
                <a:ext uri="{FF2B5EF4-FFF2-40B4-BE49-F238E27FC236}">
                  <a16:creationId xmlns:a16="http://schemas.microsoft.com/office/drawing/2014/main" id="{5CDE640F-E9BC-E648-B071-0E623E0BD6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3" y="2931"/>
              <a:ext cx="1202" cy="9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74785" name="Object 33">
            <a:extLst>
              <a:ext uri="{FF2B5EF4-FFF2-40B4-BE49-F238E27FC236}">
                <a16:creationId xmlns:a16="http://schemas.microsoft.com/office/drawing/2014/main" id="{8B6906D6-EBDF-AF4B-862E-366C5E990C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43100" y="657225"/>
          <a:ext cx="25876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91" name="Equation" r:id="rId3" imgW="29552900" imgH="8483600" progId="Equation.3">
                  <p:embed/>
                </p:oleObj>
              </mc:Choice>
              <mc:Fallback>
                <p:oleObj name="Equation" r:id="rId3" imgW="29552900" imgH="84836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657225"/>
                        <a:ext cx="2587625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87" name="Object 35">
            <a:extLst>
              <a:ext uri="{FF2B5EF4-FFF2-40B4-BE49-F238E27FC236}">
                <a16:creationId xmlns:a16="http://schemas.microsoft.com/office/drawing/2014/main" id="{EF2B3FA2-DE46-FF45-82E6-147741E16B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32363" y="620713"/>
          <a:ext cx="25114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92" name="Equation" r:id="rId5" imgW="28676600" imgH="8483600" progId="Equation.3">
                  <p:embed/>
                </p:oleObj>
              </mc:Choice>
              <mc:Fallback>
                <p:oleObj name="Equation" r:id="rId5" imgW="28676600" imgH="84836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620713"/>
                        <a:ext cx="2511425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88" name="Freeform 36">
            <a:extLst>
              <a:ext uri="{FF2B5EF4-FFF2-40B4-BE49-F238E27FC236}">
                <a16:creationId xmlns:a16="http://schemas.microsoft.com/office/drawing/2014/main" id="{619F1C4E-2B63-EC47-819A-C39954B473A8}"/>
              </a:ext>
            </a:extLst>
          </p:cNvPr>
          <p:cNvSpPr>
            <a:spLocks/>
          </p:cNvSpPr>
          <p:nvPr/>
        </p:nvSpPr>
        <p:spPr bwMode="auto">
          <a:xfrm>
            <a:off x="1223963" y="4545013"/>
            <a:ext cx="334962" cy="1763712"/>
          </a:xfrm>
          <a:custGeom>
            <a:avLst/>
            <a:gdLst>
              <a:gd name="T0" fmla="*/ 45 w 211"/>
              <a:gd name="T1" fmla="*/ 0 h 1111"/>
              <a:gd name="T2" fmla="*/ 204 w 211"/>
              <a:gd name="T3" fmla="*/ 590 h 1111"/>
              <a:gd name="T4" fmla="*/ 0 w 211"/>
              <a:gd name="T5" fmla="*/ 1111 h 1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" h="1111">
                <a:moveTo>
                  <a:pt x="45" y="0"/>
                </a:moveTo>
                <a:cubicBezTo>
                  <a:pt x="128" y="202"/>
                  <a:pt x="211" y="405"/>
                  <a:pt x="204" y="590"/>
                </a:cubicBezTo>
                <a:cubicBezTo>
                  <a:pt x="197" y="775"/>
                  <a:pt x="98" y="943"/>
                  <a:pt x="0" y="111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9" name="Freeform 37">
            <a:extLst>
              <a:ext uri="{FF2B5EF4-FFF2-40B4-BE49-F238E27FC236}">
                <a16:creationId xmlns:a16="http://schemas.microsoft.com/office/drawing/2014/main" id="{85B3A9C9-F5B4-6A48-B1AB-7481ACE57393}"/>
              </a:ext>
            </a:extLst>
          </p:cNvPr>
          <p:cNvSpPr>
            <a:spLocks/>
          </p:cNvSpPr>
          <p:nvPr/>
        </p:nvSpPr>
        <p:spPr bwMode="auto">
          <a:xfrm>
            <a:off x="5567363" y="4581525"/>
            <a:ext cx="409575" cy="1584325"/>
          </a:xfrm>
          <a:custGeom>
            <a:avLst/>
            <a:gdLst>
              <a:gd name="T0" fmla="*/ 212 w 258"/>
              <a:gd name="T1" fmla="*/ 0 h 998"/>
              <a:gd name="T2" fmla="*/ 8 w 258"/>
              <a:gd name="T3" fmla="*/ 521 h 998"/>
              <a:gd name="T4" fmla="*/ 258 w 258"/>
              <a:gd name="T5" fmla="*/ 998 h 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8" h="998">
                <a:moveTo>
                  <a:pt x="212" y="0"/>
                </a:moveTo>
                <a:cubicBezTo>
                  <a:pt x="106" y="177"/>
                  <a:pt x="0" y="355"/>
                  <a:pt x="8" y="521"/>
                </a:cubicBezTo>
                <a:cubicBezTo>
                  <a:pt x="16" y="687"/>
                  <a:pt x="137" y="842"/>
                  <a:pt x="258" y="99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90" name="Freeform 38">
            <a:extLst>
              <a:ext uri="{FF2B5EF4-FFF2-40B4-BE49-F238E27FC236}">
                <a16:creationId xmlns:a16="http://schemas.microsoft.com/office/drawing/2014/main" id="{FA63E09A-C2EB-5B4F-8002-C35775B9D41E}"/>
              </a:ext>
            </a:extLst>
          </p:cNvPr>
          <p:cNvSpPr>
            <a:spLocks/>
          </p:cNvSpPr>
          <p:nvPr/>
        </p:nvSpPr>
        <p:spPr bwMode="auto">
          <a:xfrm>
            <a:off x="1727200" y="4213225"/>
            <a:ext cx="2451100" cy="2311400"/>
          </a:xfrm>
          <a:custGeom>
            <a:avLst/>
            <a:gdLst>
              <a:gd name="T0" fmla="*/ 0 w 1544"/>
              <a:gd name="T1" fmla="*/ 1456 h 1456"/>
              <a:gd name="T2" fmla="*/ 159 w 1544"/>
              <a:gd name="T3" fmla="*/ 821 h 1456"/>
              <a:gd name="T4" fmla="*/ 613 w 1544"/>
              <a:gd name="T5" fmla="*/ 413 h 1456"/>
              <a:gd name="T6" fmla="*/ 1544 w 1544"/>
              <a:gd name="T7" fmla="*/ 0 h 1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4" h="1456">
                <a:moveTo>
                  <a:pt x="0" y="1456"/>
                </a:moveTo>
                <a:cubicBezTo>
                  <a:pt x="28" y="1225"/>
                  <a:pt x="57" y="995"/>
                  <a:pt x="159" y="821"/>
                </a:cubicBezTo>
                <a:cubicBezTo>
                  <a:pt x="261" y="647"/>
                  <a:pt x="382" y="550"/>
                  <a:pt x="613" y="413"/>
                </a:cubicBezTo>
                <a:cubicBezTo>
                  <a:pt x="844" y="276"/>
                  <a:pt x="1350" y="86"/>
                  <a:pt x="15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4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7324E9A4-C4AD-F94A-B5AD-47F03D213C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404813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Generalizing the Concept of Cut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A4451FA8-BB18-AD40-AA26-73E235099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6524625"/>
          </a:xfrm>
        </p:spPr>
        <p:txBody>
          <a:bodyPr/>
          <a:lstStyle/>
          <a:p>
            <a:r>
              <a:rPr lang="en-US" altLang="en-US" sz="2400">
                <a:sym typeface="Symbol" pitchFamily="2" charset="2"/>
              </a:rPr>
              <a:t>Let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S</a:t>
            </a:r>
            <a:r>
              <a:rPr lang="en-US" altLang="en-US" sz="2400">
                <a:sym typeface="Symbol" pitchFamily="2" charset="2"/>
              </a:rPr>
              <a:t> be a subset of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V</a:t>
            </a:r>
            <a:r>
              <a:rPr lang="en-US" altLang="en-US" sz="2400">
                <a:sym typeface="Symbol" pitchFamily="2" charset="2"/>
              </a:rPr>
              <a:t> such that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OS</a:t>
            </a:r>
            <a:r>
              <a:rPr lang="en-US" altLang="en-US" sz="2400">
                <a:sym typeface="Symbol" pitchFamily="2" charset="2"/>
              </a:rPr>
              <a:t> and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TS</a:t>
            </a:r>
            <a:r>
              <a:rPr lang="en-US" altLang="en-US" sz="2400">
                <a:sym typeface="Symbol" pitchFamily="2" charset="2"/>
              </a:rPr>
              <a:t>.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  Then the set of the arcs going from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S</a:t>
            </a:r>
            <a:r>
              <a:rPr lang="en-US" altLang="en-US" sz="2400">
                <a:sym typeface="Symbol" pitchFamily="2" charset="2"/>
              </a:rPr>
              <a:t> to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V-S</a:t>
            </a:r>
            <a:r>
              <a:rPr lang="en-US" altLang="en-US" sz="2400">
                <a:sym typeface="Symbol" pitchFamily="2" charset="2"/>
              </a:rPr>
              <a:t> is called a </a:t>
            </a:r>
            <a:r>
              <a:rPr lang="en-US" altLang="en-US" sz="2400" b="1" i="1">
                <a:solidFill>
                  <a:schemeClr val="accent2"/>
                </a:solidFill>
                <a:sym typeface="Symbol" pitchFamily="2" charset="2"/>
              </a:rPr>
              <a:t>cut </a:t>
            </a:r>
            <a:r>
              <a:rPr lang="en-US" altLang="en-US" sz="2400">
                <a:sym typeface="Symbol" pitchFamily="2" charset="2"/>
              </a:rPr>
              <a:t>.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 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S</a:t>
            </a:r>
            <a:r>
              <a:rPr lang="en-US" altLang="en-US" sz="2400">
                <a:sym typeface="Symbol" pitchFamily="2" charset="2"/>
              </a:rPr>
              <a:t> is called the </a:t>
            </a:r>
            <a:r>
              <a:rPr lang="en-US" altLang="en-US" sz="2400" i="1">
                <a:solidFill>
                  <a:schemeClr val="accent2"/>
                </a:solidFill>
                <a:sym typeface="Symbol" pitchFamily="2" charset="2"/>
              </a:rPr>
              <a:t>O-side</a:t>
            </a:r>
            <a:r>
              <a:rPr lang="en-US" altLang="en-US" sz="2400">
                <a:sym typeface="Symbol" pitchFamily="2" charset="2"/>
              </a:rPr>
              <a:t> of the cut, and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V-S</a:t>
            </a:r>
            <a:r>
              <a:rPr lang="en-US" altLang="en-US" sz="2400">
                <a:sym typeface="Symbol" pitchFamily="2" charset="2"/>
              </a:rPr>
              <a:t> is the </a:t>
            </a:r>
            <a:r>
              <a:rPr lang="en-US" altLang="en-US" sz="2400" i="1">
                <a:solidFill>
                  <a:schemeClr val="accent2"/>
                </a:solidFill>
                <a:sym typeface="Symbol" pitchFamily="2" charset="2"/>
              </a:rPr>
              <a:t>T-side</a:t>
            </a:r>
            <a:r>
              <a:rPr lang="en-US" altLang="en-US" sz="2400">
                <a:sym typeface="Symbol" pitchFamily="2" charset="2"/>
              </a:rPr>
              <a:t> of the cut.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E.g.,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Cut1={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AC, BC, BD}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				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with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 O-side={O,A,B}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and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 T-side={C,D,T}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.</a:t>
            </a:r>
            <a:r>
              <a:rPr lang="en-US" altLang="en-US" sz="2400">
                <a:sym typeface="Symbol" pitchFamily="2" charset="2"/>
              </a:rPr>
              <a:t>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   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Cut2={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OA, OB}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with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 O-side={O}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and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 T-side={A,B,C,D,T}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.</a:t>
            </a:r>
            <a:r>
              <a:rPr lang="en-US" altLang="en-US" sz="2400">
                <a:sym typeface="Symbol" pitchFamily="2" charset="2"/>
              </a:rPr>
              <a:t> </a:t>
            </a:r>
          </a:p>
          <a:p>
            <a:r>
              <a:rPr lang="en-US" altLang="en-US" sz="2400">
                <a:sym typeface="Symbol" pitchFamily="2" charset="2"/>
              </a:rPr>
              <a:t>In other words, a cut may be defined as a set of directed arcs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such that if we remove the arcs of the cut,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 no directed path from the source to the sink will be left.  </a:t>
            </a:r>
          </a:p>
        </p:txBody>
      </p:sp>
      <p:grpSp>
        <p:nvGrpSpPr>
          <p:cNvPr id="75780" name="Group 4">
            <a:extLst>
              <a:ext uri="{FF2B5EF4-FFF2-40B4-BE49-F238E27FC236}">
                <a16:creationId xmlns:a16="http://schemas.microsoft.com/office/drawing/2014/main" id="{4D6AED71-34E1-4343-9E5A-0AAD35E6054B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4184650"/>
            <a:ext cx="4500562" cy="2438400"/>
            <a:chOff x="521" y="2636"/>
            <a:chExt cx="2835" cy="1536"/>
          </a:xfrm>
        </p:grpSpPr>
        <p:sp>
          <p:nvSpPr>
            <p:cNvPr id="75781" name="Text Box 5">
              <a:extLst>
                <a:ext uri="{FF2B5EF4-FFF2-40B4-BE49-F238E27FC236}">
                  <a16:creationId xmlns:a16="http://schemas.microsoft.com/office/drawing/2014/main" id="{D835C4AC-FEEE-CF4F-9292-572F4887F1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306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8</a:t>
              </a:r>
            </a:p>
          </p:txBody>
        </p:sp>
        <p:sp>
          <p:nvSpPr>
            <p:cNvPr id="75782" name="Text Box 6">
              <a:extLst>
                <a:ext uri="{FF2B5EF4-FFF2-40B4-BE49-F238E27FC236}">
                  <a16:creationId xmlns:a16="http://schemas.microsoft.com/office/drawing/2014/main" id="{C98BD25C-AA0E-EB40-85CE-BB64AEB411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" y="263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5783" name="Text Box 7">
              <a:extLst>
                <a:ext uri="{FF2B5EF4-FFF2-40B4-BE49-F238E27FC236}">
                  <a16:creationId xmlns:a16="http://schemas.microsoft.com/office/drawing/2014/main" id="{B3C1A45D-58AB-5E45-AD64-A9ADEF9C88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1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5784" name="Text Box 8">
              <a:extLst>
                <a:ext uri="{FF2B5EF4-FFF2-40B4-BE49-F238E27FC236}">
                  <a16:creationId xmlns:a16="http://schemas.microsoft.com/office/drawing/2014/main" id="{B5833DB8-21E2-3F47-841A-0E9A1FF251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9" y="377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75785" name="Text Box 9">
              <a:extLst>
                <a:ext uri="{FF2B5EF4-FFF2-40B4-BE49-F238E27FC236}">
                  <a16:creationId xmlns:a16="http://schemas.microsoft.com/office/drawing/2014/main" id="{5962D280-C906-1A4B-B0DB-3AA8B59DEE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2" y="358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5786" name="Text Box 10">
              <a:extLst>
                <a:ext uri="{FF2B5EF4-FFF2-40B4-BE49-F238E27FC236}">
                  <a16:creationId xmlns:a16="http://schemas.microsoft.com/office/drawing/2014/main" id="{9D7702A3-78A5-B941-9779-11224E5AD0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3" y="388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5787" name="Text Box 11">
              <a:extLst>
                <a:ext uri="{FF2B5EF4-FFF2-40B4-BE49-F238E27FC236}">
                  <a16:creationId xmlns:a16="http://schemas.microsoft.com/office/drawing/2014/main" id="{ED286EB5-BC0E-2245-A3B4-275CD9136E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52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</p:grpSp>
      <p:grpSp>
        <p:nvGrpSpPr>
          <p:cNvPr id="75788" name="Group 12">
            <a:extLst>
              <a:ext uri="{FF2B5EF4-FFF2-40B4-BE49-F238E27FC236}">
                <a16:creationId xmlns:a16="http://schemas.microsoft.com/office/drawing/2014/main" id="{F7685822-F536-4745-BC5A-C3BBAF63AE7A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4257675"/>
            <a:ext cx="5976938" cy="2220913"/>
            <a:chOff x="408" y="2682"/>
            <a:chExt cx="3765" cy="1399"/>
          </a:xfrm>
        </p:grpSpPr>
        <p:sp>
          <p:nvSpPr>
            <p:cNvPr id="75789" name="Oval 13">
              <a:extLst>
                <a:ext uri="{FF2B5EF4-FFF2-40B4-BE49-F238E27FC236}">
                  <a16:creationId xmlns:a16="http://schemas.microsoft.com/office/drawing/2014/main" id="{BB974245-05DB-A24F-B583-D77DCE2D9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0" name="Oval 14">
              <a:extLst>
                <a:ext uri="{FF2B5EF4-FFF2-40B4-BE49-F238E27FC236}">
                  <a16:creationId xmlns:a16="http://schemas.microsoft.com/office/drawing/2014/main" id="{FB2F6FE3-88D8-044B-9215-02D33A943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3816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1" name="Oval 15">
              <a:extLst>
                <a:ext uri="{FF2B5EF4-FFF2-40B4-BE49-F238E27FC236}">
                  <a16:creationId xmlns:a16="http://schemas.microsoft.com/office/drawing/2014/main" id="{072C3A91-ED0A-4348-A7C7-4BD0511058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2727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2" name="Oval 16">
              <a:extLst>
                <a:ext uri="{FF2B5EF4-FFF2-40B4-BE49-F238E27FC236}">
                  <a16:creationId xmlns:a16="http://schemas.microsoft.com/office/drawing/2014/main" id="{021014FA-2115-374C-9857-100DA676A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3838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3" name="Oval 17">
              <a:extLst>
                <a:ext uri="{FF2B5EF4-FFF2-40B4-BE49-F238E27FC236}">
                  <a16:creationId xmlns:a16="http://schemas.microsoft.com/office/drawing/2014/main" id="{C9DDDF71-6C67-3545-8ED0-3BFE4F369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" y="2750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4" name="Oval 18">
              <a:extLst>
                <a:ext uri="{FF2B5EF4-FFF2-40B4-BE49-F238E27FC236}">
                  <a16:creationId xmlns:a16="http://schemas.microsoft.com/office/drawing/2014/main" id="{0969C119-CCDD-6B44-A645-3AF3DBCFFB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" y="3317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5" name="Text Box 19">
              <a:extLst>
                <a:ext uri="{FF2B5EF4-FFF2-40B4-BE49-F238E27FC236}">
                  <a16:creationId xmlns:a16="http://schemas.microsoft.com/office/drawing/2014/main" id="{6C858FAD-6D98-7740-8AD6-10CEE1A77E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327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  <p:sp>
          <p:nvSpPr>
            <p:cNvPr id="75796" name="Text Box 20">
              <a:extLst>
                <a:ext uri="{FF2B5EF4-FFF2-40B4-BE49-F238E27FC236}">
                  <a16:creationId xmlns:a16="http://schemas.microsoft.com/office/drawing/2014/main" id="{208B1E48-3FE2-C949-B019-E168EBC9CC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6" y="2727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75797" name="Text Box 21">
              <a:extLst>
                <a:ext uri="{FF2B5EF4-FFF2-40B4-BE49-F238E27FC236}">
                  <a16:creationId xmlns:a16="http://schemas.microsoft.com/office/drawing/2014/main" id="{7A3698D0-4964-C040-97E2-21BECBD7C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9" y="3770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75798" name="Text Box 22">
              <a:extLst>
                <a:ext uri="{FF2B5EF4-FFF2-40B4-BE49-F238E27FC236}">
                  <a16:creationId xmlns:a16="http://schemas.microsoft.com/office/drawing/2014/main" id="{87E4BE3A-FFD0-4B41-94C7-8C59DD67E8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9" y="3793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75799" name="Text Box 23">
              <a:extLst>
                <a:ext uri="{FF2B5EF4-FFF2-40B4-BE49-F238E27FC236}">
                  <a16:creationId xmlns:a16="http://schemas.microsoft.com/office/drawing/2014/main" id="{C332EA69-BAEE-324A-A420-3B3381F83B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2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75800" name="Text Box 24">
              <a:extLst>
                <a:ext uri="{FF2B5EF4-FFF2-40B4-BE49-F238E27FC236}">
                  <a16:creationId xmlns:a16="http://schemas.microsoft.com/office/drawing/2014/main" id="{E5C857CA-ADD4-8541-8F7F-6E439B8EA2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3" y="3249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grpSp>
        <p:nvGrpSpPr>
          <p:cNvPr id="75801" name="Group 25">
            <a:extLst>
              <a:ext uri="{FF2B5EF4-FFF2-40B4-BE49-F238E27FC236}">
                <a16:creationId xmlns:a16="http://schemas.microsoft.com/office/drawing/2014/main" id="{99828142-C333-C140-A5A9-8A03CAE4C1FE}"/>
              </a:ext>
            </a:extLst>
          </p:cNvPr>
          <p:cNvGrpSpPr>
            <a:grpSpLocks/>
          </p:cNvGrpSpPr>
          <p:nvPr/>
        </p:nvGrpSpPr>
        <p:grpSpPr bwMode="auto">
          <a:xfrm>
            <a:off x="1008063" y="4581525"/>
            <a:ext cx="5256212" cy="1655763"/>
            <a:chOff x="635" y="2886"/>
            <a:chExt cx="3311" cy="1043"/>
          </a:xfrm>
        </p:grpSpPr>
        <p:sp>
          <p:nvSpPr>
            <p:cNvPr id="75802" name="Line 26">
              <a:extLst>
                <a:ext uri="{FF2B5EF4-FFF2-40B4-BE49-F238E27FC236}">
                  <a16:creationId xmlns:a16="http://schemas.microsoft.com/office/drawing/2014/main" id="{70DCA14C-5E7B-C34D-9784-4D5195FF62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5" y="2908"/>
              <a:ext cx="771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3" name="Line 27">
              <a:extLst>
                <a:ext uri="{FF2B5EF4-FFF2-40B4-BE49-F238E27FC236}">
                  <a16:creationId xmlns:a16="http://schemas.microsoft.com/office/drawing/2014/main" id="{8A0C5FBC-C8EA-B042-9761-2F53191E33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5" y="3543"/>
              <a:ext cx="816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4" name="Line 28">
              <a:extLst>
                <a:ext uri="{FF2B5EF4-FFF2-40B4-BE49-F238E27FC236}">
                  <a16:creationId xmlns:a16="http://schemas.microsoft.com/office/drawing/2014/main" id="{25E0CCA8-C9FA-7345-B688-5CA5EC9D10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5" y="2886"/>
              <a:ext cx="11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5" name="Line 29">
              <a:extLst>
                <a:ext uri="{FF2B5EF4-FFF2-40B4-BE49-F238E27FC236}">
                  <a16:creationId xmlns:a16="http://schemas.microsoft.com/office/drawing/2014/main" id="{2E155F4C-3531-694C-8927-DE1E55E136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78" y="3906"/>
              <a:ext cx="1112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6" name="Line 30">
              <a:extLst>
                <a:ext uri="{FF2B5EF4-FFF2-40B4-BE49-F238E27FC236}">
                  <a16:creationId xmlns:a16="http://schemas.microsoft.com/office/drawing/2014/main" id="{4358E782-F39F-464B-B48B-E5673225E7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9" y="3475"/>
              <a:ext cx="90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7" name="Line 31">
              <a:extLst>
                <a:ext uri="{FF2B5EF4-FFF2-40B4-BE49-F238E27FC236}">
                  <a16:creationId xmlns:a16="http://schemas.microsoft.com/office/drawing/2014/main" id="{9F1018C8-AD08-584A-9329-974F7284B8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9" y="2886"/>
              <a:ext cx="907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8" name="Line 32">
              <a:extLst>
                <a:ext uri="{FF2B5EF4-FFF2-40B4-BE49-F238E27FC236}">
                  <a16:creationId xmlns:a16="http://schemas.microsoft.com/office/drawing/2014/main" id="{615AAC1E-5E75-F44F-8319-4D2DDBF5EB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3" y="2931"/>
              <a:ext cx="1202" cy="9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811" name="Freeform 35">
            <a:extLst>
              <a:ext uri="{FF2B5EF4-FFF2-40B4-BE49-F238E27FC236}">
                <a16:creationId xmlns:a16="http://schemas.microsoft.com/office/drawing/2014/main" id="{C9B6AD1F-3A6C-5D4F-92DA-2234E1CDF203}"/>
              </a:ext>
            </a:extLst>
          </p:cNvPr>
          <p:cNvSpPr>
            <a:spLocks/>
          </p:cNvSpPr>
          <p:nvPr/>
        </p:nvSpPr>
        <p:spPr bwMode="auto">
          <a:xfrm>
            <a:off x="1223963" y="4545013"/>
            <a:ext cx="334962" cy="1763712"/>
          </a:xfrm>
          <a:custGeom>
            <a:avLst/>
            <a:gdLst>
              <a:gd name="T0" fmla="*/ 45 w 211"/>
              <a:gd name="T1" fmla="*/ 0 h 1111"/>
              <a:gd name="T2" fmla="*/ 204 w 211"/>
              <a:gd name="T3" fmla="*/ 590 h 1111"/>
              <a:gd name="T4" fmla="*/ 0 w 211"/>
              <a:gd name="T5" fmla="*/ 1111 h 1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" h="1111">
                <a:moveTo>
                  <a:pt x="45" y="0"/>
                </a:moveTo>
                <a:cubicBezTo>
                  <a:pt x="128" y="202"/>
                  <a:pt x="211" y="405"/>
                  <a:pt x="204" y="590"/>
                </a:cubicBezTo>
                <a:cubicBezTo>
                  <a:pt x="197" y="775"/>
                  <a:pt x="98" y="943"/>
                  <a:pt x="0" y="111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15" name="Freeform 39">
            <a:extLst>
              <a:ext uri="{FF2B5EF4-FFF2-40B4-BE49-F238E27FC236}">
                <a16:creationId xmlns:a16="http://schemas.microsoft.com/office/drawing/2014/main" id="{79176AE4-CF1B-AF40-920B-99B52DDD299C}"/>
              </a:ext>
            </a:extLst>
          </p:cNvPr>
          <p:cNvSpPr>
            <a:spLocks/>
          </p:cNvSpPr>
          <p:nvPr/>
        </p:nvSpPr>
        <p:spPr bwMode="auto">
          <a:xfrm>
            <a:off x="3384550" y="4292600"/>
            <a:ext cx="449263" cy="2305050"/>
          </a:xfrm>
          <a:custGeom>
            <a:avLst/>
            <a:gdLst>
              <a:gd name="T0" fmla="*/ 0 w 283"/>
              <a:gd name="T1" fmla="*/ 0 h 1452"/>
              <a:gd name="T2" fmla="*/ 272 w 283"/>
              <a:gd name="T3" fmla="*/ 794 h 1452"/>
              <a:gd name="T4" fmla="*/ 68 w 283"/>
              <a:gd name="T5" fmla="*/ 1452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3" h="1452">
                <a:moveTo>
                  <a:pt x="0" y="0"/>
                </a:moveTo>
                <a:cubicBezTo>
                  <a:pt x="130" y="276"/>
                  <a:pt x="261" y="552"/>
                  <a:pt x="272" y="794"/>
                </a:cubicBezTo>
                <a:cubicBezTo>
                  <a:pt x="283" y="1036"/>
                  <a:pt x="175" y="1244"/>
                  <a:pt x="68" y="14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16" name="Text Box 40">
            <a:extLst>
              <a:ext uri="{FF2B5EF4-FFF2-40B4-BE49-F238E27FC236}">
                <a16:creationId xmlns:a16="http://schemas.microsoft.com/office/drawing/2014/main" id="{BD74E7B6-6DAC-DF47-B7E4-0E82A9E93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6416675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Cut1</a:t>
            </a:r>
          </a:p>
        </p:txBody>
      </p:sp>
      <p:sp>
        <p:nvSpPr>
          <p:cNvPr id="75817" name="Text Box 41">
            <a:extLst>
              <a:ext uri="{FF2B5EF4-FFF2-40B4-BE49-F238E27FC236}">
                <a16:creationId xmlns:a16="http://schemas.microsoft.com/office/drawing/2014/main" id="{7FEB245A-6940-DB4F-99E4-DC58E2F42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6237288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Cut2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5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16" grpId="0"/>
      <p:bldP spid="758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AA3F0A6F-B55A-D249-BB98-ACE7E66711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404813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Cut Capacities and Weak Duality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C1CFAF04-10E6-7441-958C-DF8CA9EF98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6524625"/>
          </a:xfrm>
        </p:spPr>
        <p:txBody>
          <a:bodyPr/>
          <a:lstStyle/>
          <a:p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Capacity of a cut</a:t>
            </a:r>
            <a:r>
              <a:rPr lang="en-US" altLang="en-US" sz="2400">
                <a:sym typeface="Symbol" pitchFamily="2" charset="2"/>
              </a:rPr>
              <a:t> is the total capacity of the arcs forming the cut.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    E.g.,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cap(Cut1) = 2+4+2 = 8,  cap(Cut2) = 8+3 = 11</a:t>
            </a:r>
            <a:r>
              <a:rPr lang="en-US" altLang="en-US" sz="2400">
                <a:sym typeface="Symbol" pitchFamily="2" charset="2"/>
              </a:rPr>
              <a:t>.</a:t>
            </a:r>
          </a:p>
          <a:p>
            <a:r>
              <a:rPr lang="en-US" altLang="en-US" sz="2400" i="1">
                <a:sym typeface="Symbol" pitchFamily="2" charset="2"/>
              </a:rPr>
              <a:t>Note:</a:t>
            </a:r>
            <a:r>
              <a:rPr lang="en-US" altLang="en-US" sz="2400">
                <a:sym typeface="Symbol" pitchFamily="2" charset="2"/>
              </a:rPr>
              <a:t> The arcs going from T-side to O-side don’t count in the cut.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E.g., the cut defined by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O-side={O,A,C}</a:t>
            </a:r>
            <a:r>
              <a:rPr lang="en-US" altLang="en-US" sz="2400">
                <a:sym typeface="Symbol" pitchFamily="2" charset="2"/>
              </a:rPr>
              <a:t> doesn’t include arc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BC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: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		Cut3 =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{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OB, CT}  </a:t>
            </a:r>
            <a:r>
              <a:rPr lang="en-US" altLang="en-US" sz="2400">
                <a:sym typeface="Symbol" pitchFamily="2" charset="2"/>
              </a:rPr>
              <a:t>with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 cap(Cut3) = 3+4 = 7 </a:t>
            </a:r>
            <a:r>
              <a:rPr lang="en-US" altLang="en-US" sz="2400">
                <a:sym typeface="Symbol" pitchFamily="2" charset="2"/>
              </a:rPr>
              <a:t>.</a:t>
            </a:r>
          </a:p>
          <a:p>
            <a:r>
              <a:rPr lang="en-US" altLang="en-US" sz="2400" i="1">
                <a:solidFill>
                  <a:srgbClr val="663300"/>
                </a:solidFill>
                <a:sym typeface="Symbol" pitchFamily="2" charset="2"/>
              </a:rPr>
              <a:t>Weak duality property</a:t>
            </a:r>
            <a:r>
              <a:rPr lang="en-US" altLang="en-US" sz="2400">
                <a:solidFill>
                  <a:srgbClr val="663300"/>
                </a:solidFill>
                <a:sym typeface="Symbol" pitchFamily="2" charset="2"/>
              </a:rPr>
              <a:t>:</a:t>
            </a:r>
            <a:r>
              <a:rPr lang="en-US" altLang="en-US" sz="2400">
                <a:sym typeface="Symbol" pitchFamily="2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Maximum flow value  capacity of any cut </a:t>
            </a:r>
            <a:r>
              <a:rPr lang="en-US" altLang="en-US" sz="2400">
                <a:sym typeface="Symbol" pitchFamily="2" charset="2"/>
              </a:rPr>
              <a:t>,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    </a:t>
            </a:r>
            <a:r>
              <a:rPr lang="en-US" altLang="en-US" sz="2400">
                <a:sym typeface="Symbol" pitchFamily="2" charset="2"/>
              </a:rPr>
              <a:t>i.e., capacity of any cut is an upper bound on the maximum flow.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E.g.,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cap(Cut3) = 7 &gt; 5 = max flow value</a:t>
            </a:r>
          </a:p>
        </p:txBody>
      </p:sp>
      <p:grpSp>
        <p:nvGrpSpPr>
          <p:cNvPr id="76804" name="Group 4">
            <a:extLst>
              <a:ext uri="{FF2B5EF4-FFF2-40B4-BE49-F238E27FC236}">
                <a16:creationId xmlns:a16="http://schemas.microsoft.com/office/drawing/2014/main" id="{CE6A4123-5E2E-3F4F-9BED-760CCB9CA726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4184650"/>
            <a:ext cx="4500562" cy="2438400"/>
            <a:chOff x="521" y="2636"/>
            <a:chExt cx="2835" cy="1536"/>
          </a:xfrm>
        </p:grpSpPr>
        <p:sp>
          <p:nvSpPr>
            <p:cNvPr id="76805" name="Text Box 5">
              <a:extLst>
                <a:ext uri="{FF2B5EF4-FFF2-40B4-BE49-F238E27FC236}">
                  <a16:creationId xmlns:a16="http://schemas.microsoft.com/office/drawing/2014/main" id="{4B58E84B-D0D7-CD4D-AD99-E2F20B6391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306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8</a:t>
              </a:r>
            </a:p>
          </p:txBody>
        </p:sp>
        <p:sp>
          <p:nvSpPr>
            <p:cNvPr id="76806" name="Text Box 6">
              <a:extLst>
                <a:ext uri="{FF2B5EF4-FFF2-40B4-BE49-F238E27FC236}">
                  <a16:creationId xmlns:a16="http://schemas.microsoft.com/office/drawing/2014/main" id="{8AD126D0-4DDC-2A4F-9C10-8380DFF67D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" y="263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6807" name="Text Box 7">
              <a:extLst>
                <a:ext uri="{FF2B5EF4-FFF2-40B4-BE49-F238E27FC236}">
                  <a16:creationId xmlns:a16="http://schemas.microsoft.com/office/drawing/2014/main" id="{1A9DA920-9F16-6946-B322-ADAD13713D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1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6808" name="Text Box 8">
              <a:extLst>
                <a:ext uri="{FF2B5EF4-FFF2-40B4-BE49-F238E27FC236}">
                  <a16:creationId xmlns:a16="http://schemas.microsoft.com/office/drawing/2014/main" id="{8C818394-3022-1C46-8163-193E8EFE3F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9" y="377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76809" name="Text Box 9">
              <a:extLst>
                <a:ext uri="{FF2B5EF4-FFF2-40B4-BE49-F238E27FC236}">
                  <a16:creationId xmlns:a16="http://schemas.microsoft.com/office/drawing/2014/main" id="{711A9141-F981-744E-8989-BE4F697471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2" y="358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6810" name="Text Box 10">
              <a:extLst>
                <a:ext uri="{FF2B5EF4-FFF2-40B4-BE49-F238E27FC236}">
                  <a16:creationId xmlns:a16="http://schemas.microsoft.com/office/drawing/2014/main" id="{EA24C41F-EDC3-E24E-AA70-9CE482A9B5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3" y="388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6811" name="Text Box 11">
              <a:extLst>
                <a:ext uri="{FF2B5EF4-FFF2-40B4-BE49-F238E27FC236}">
                  <a16:creationId xmlns:a16="http://schemas.microsoft.com/office/drawing/2014/main" id="{775506FC-E16B-9E41-BF73-5496C2D82B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52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</p:grpSp>
      <p:grpSp>
        <p:nvGrpSpPr>
          <p:cNvPr id="76812" name="Group 12">
            <a:extLst>
              <a:ext uri="{FF2B5EF4-FFF2-40B4-BE49-F238E27FC236}">
                <a16:creationId xmlns:a16="http://schemas.microsoft.com/office/drawing/2014/main" id="{2C9BE2E5-1A85-4241-B6B7-13358B5E40BE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4257675"/>
            <a:ext cx="5976938" cy="2220913"/>
            <a:chOff x="408" y="2682"/>
            <a:chExt cx="3765" cy="1399"/>
          </a:xfrm>
        </p:grpSpPr>
        <p:sp>
          <p:nvSpPr>
            <p:cNvPr id="76813" name="Oval 13">
              <a:extLst>
                <a:ext uri="{FF2B5EF4-FFF2-40B4-BE49-F238E27FC236}">
                  <a16:creationId xmlns:a16="http://schemas.microsoft.com/office/drawing/2014/main" id="{CAA8E630-E530-9648-9BB7-8F7E83A25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4" name="Oval 14">
              <a:extLst>
                <a:ext uri="{FF2B5EF4-FFF2-40B4-BE49-F238E27FC236}">
                  <a16:creationId xmlns:a16="http://schemas.microsoft.com/office/drawing/2014/main" id="{103715B3-DD01-3F46-B671-B9693A5CC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3816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5" name="Oval 15">
              <a:extLst>
                <a:ext uri="{FF2B5EF4-FFF2-40B4-BE49-F238E27FC236}">
                  <a16:creationId xmlns:a16="http://schemas.microsoft.com/office/drawing/2014/main" id="{5627CFB7-62D6-4949-BC49-04DC31608C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2727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6" name="Oval 16">
              <a:extLst>
                <a:ext uri="{FF2B5EF4-FFF2-40B4-BE49-F238E27FC236}">
                  <a16:creationId xmlns:a16="http://schemas.microsoft.com/office/drawing/2014/main" id="{D0D4D2CB-FB2D-6944-A4F4-9AAB10F69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3838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7" name="Oval 17">
              <a:extLst>
                <a:ext uri="{FF2B5EF4-FFF2-40B4-BE49-F238E27FC236}">
                  <a16:creationId xmlns:a16="http://schemas.microsoft.com/office/drawing/2014/main" id="{B97CB4B3-B3A4-4C43-8EF2-2AF4F4DE44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" y="2750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8" name="Oval 18">
              <a:extLst>
                <a:ext uri="{FF2B5EF4-FFF2-40B4-BE49-F238E27FC236}">
                  <a16:creationId xmlns:a16="http://schemas.microsoft.com/office/drawing/2014/main" id="{8C2E8669-9C87-744D-9620-2686BE740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" y="3317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9" name="Text Box 19">
              <a:extLst>
                <a:ext uri="{FF2B5EF4-FFF2-40B4-BE49-F238E27FC236}">
                  <a16:creationId xmlns:a16="http://schemas.microsoft.com/office/drawing/2014/main" id="{25D69BA7-0DA6-0C44-BA50-6868C4D44B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327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  <p:sp>
          <p:nvSpPr>
            <p:cNvPr id="76820" name="Text Box 20">
              <a:extLst>
                <a:ext uri="{FF2B5EF4-FFF2-40B4-BE49-F238E27FC236}">
                  <a16:creationId xmlns:a16="http://schemas.microsoft.com/office/drawing/2014/main" id="{CB775C61-A2FA-C848-BC21-B6ECE5C7AF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6" y="2727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76821" name="Text Box 21">
              <a:extLst>
                <a:ext uri="{FF2B5EF4-FFF2-40B4-BE49-F238E27FC236}">
                  <a16:creationId xmlns:a16="http://schemas.microsoft.com/office/drawing/2014/main" id="{A332662D-E0B0-1E49-9A30-2580B52165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9" y="3770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76822" name="Text Box 22">
              <a:extLst>
                <a:ext uri="{FF2B5EF4-FFF2-40B4-BE49-F238E27FC236}">
                  <a16:creationId xmlns:a16="http://schemas.microsoft.com/office/drawing/2014/main" id="{82169792-A2A4-5E49-AB20-4B12394AFB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9" y="3793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76823" name="Text Box 23">
              <a:extLst>
                <a:ext uri="{FF2B5EF4-FFF2-40B4-BE49-F238E27FC236}">
                  <a16:creationId xmlns:a16="http://schemas.microsoft.com/office/drawing/2014/main" id="{CA6CCD1E-2FD8-F04C-A4CF-AC3283C1F8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2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76824" name="Text Box 24">
              <a:extLst>
                <a:ext uri="{FF2B5EF4-FFF2-40B4-BE49-F238E27FC236}">
                  <a16:creationId xmlns:a16="http://schemas.microsoft.com/office/drawing/2014/main" id="{3B33A7BF-FD08-6142-82B4-231C78AB67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3" y="3249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grpSp>
        <p:nvGrpSpPr>
          <p:cNvPr id="76825" name="Group 25">
            <a:extLst>
              <a:ext uri="{FF2B5EF4-FFF2-40B4-BE49-F238E27FC236}">
                <a16:creationId xmlns:a16="http://schemas.microsoft.com/office/drawing/2014/main" id="{5DF4C8F7-6326-FC43-9462-5D4AC3AEBD4C}"/>
              </a:ext>
            </a:extLst>
          </p:cNvPr>
          <p:cNvGrpSpPr>
            <a:grpSpLocks/>
          </p:cNvGrpSpPr>
          <p:nvPr/>
        </p:nvGrpSpPr>
        <p:grpSpPr bwMode="auto">
          <a:xfrm>
            <a:off x="1008063" y="4581525"/>
            <a:ext cx="5256212" cy="1655763"/>
            <a:chOff x="635" y="2886"/>
            <a:chExt cx="3311" cy="1043"/>
          </a:xfrm>
        </p:grpSpPr>
        <p:sp>
          <p:nvSpPr>
            <p:cNvPr id="76826" name="Line 26">
              <a:extLst>
                <a:ext uri="{FF2B5EF4-FFF2-40B4-BE49-F238E27FC236}">
                  <a16:creationId xmlns:a16="http://schemas.microsoft.com/office/drawing/2014/main" id="{85B31896-E97A-7848-9773-A69DFD0A54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5" y="2908"/>
              <a:ext cx="771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27" name="Line 27">
              <a:extLst>
                <a:ext uri="{FF2B5EF4-FFF2-40B4-BE49-F238E27FC236}">
                  <a16:creationId xmlns:a16="http://schemas.microsoft.com/office/drawing/2014/main" id="{2440E660-C72E-864E-AEC0-C158A443EB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5" y="3543"/>
              <a:ext cx="816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28" name="Line 28">
              <a:extLst>
                <a:ext uri="{FF2B5EF4-FFF2-40B4-BE49-F238E27FC236}">
                  <a16:creationId xmlns:a16="http://schemas.microsoft.com/office/drawing/2014/main" id="{F11EFF90-A78F-DD41-AEE8-EC5A92BA16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5" y="2886"/>
              <a:ext cx="11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29" name="Line 29">
              <a:extLst>
                <a:ext uri="{FF2B5EF4-FFF2-40B4-BE49-F238E27FC236}">
                  <a16:creationId xmlns:a16="http://schemas.microsoft.com/office/drawing/2014/main" id="{2210F212-D82A-624E-9BF5-704EE5AECA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78" y="3906"/>
              <a:ext cx="1112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0" name="Line 30">
              <a:extLst>
                <a:ext uri="{FF2B5EF4-FFF2-40B4-BE49-F238E27FC236}">
                  <a16:creationId xmlns:a16="http://schemas.microsoft.com/office/drawing/2014/main" id="{457927E3-9404-EE40-8B9A-1FE0F70041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9" y="3475"/>
              <a:ext cx="90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1" name="Line 31">
              <a:extLst>
                <a:ext uri="{FF2B5EF4-FFF2-40B4-BE49-F238E27FC236}">
                  <a16:creationId xmlns:a16="http://schemas.microsoft.com/office/drawing/2014/main" id="{1950BEA1-D7FE-6B42-AF20-A470DE881D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9" y="2886"/>
              <a:ext cx="907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2" name="Line 32">
              <a:extLst>
                <a:ext uri="{FF2B5EF4-FFF2-40B4-BE49-F238E27FC236}">
                  <a16:creationId xmlns:a16="http://schemas.microsoft.com/office/drawing/2014/main" id="{6E510156-0858-1F45-BBBF-9C57E41342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3" y="2931"/>
              <a:ext cx="1202" cy="9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833" name="Freeform 33">
            <a:extLst>
              <a:ext uri="{FF2B5EF4-FFF2-40B4-BE49-F238E27FC236}">
                <a16:creationId xmlns:a16="http://schemas.microsoft.com/office/drawing/2014/main" id="{E5D424ED-CFA7-FC47-BFFE-CE30D9D93A0D}"/>
              </a:ext>
            </a:extLst>
          </p:cNvPr>
          <p:cNvSpPr>
            <a:spLocks/>
          </p:cNvSpPr>
          <p:nvPr/>
        </p:nvSpPr>
        <p:spPr bwMode="auto">
          <a:xfrm>
            <a:off x="1223963" y="4545013"/>
            <a:ext cx="334962" cy="1763712"/>
          </a:xfrm>
          <a:custGeom>
            <a:avLst/>
            <a:gdLst>
              <a:gd name="T0" fmla="*/ 45 w 211"/>
              <a:gd name="T1" fmla="*/ 0 h 1111"/>
              <a:gd name="T2" fmla="*/ 204 w 211"/>
              <a:gd name="T3" fmla="*/ 590 h 1111"/>
              <a:gd name="T4" fmla="*/ 0 w 211"/>
              <a:gd name="T5" fmla="*/ 1111 h 1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" h="1111">
                <a:moveTo>
                  <a:pt x="45" y="0"/>
                </a:moveTo>
                <a:cubicBezTo>
                  <a:pt x="128" y="202"/>
                  <a:pt x="211" y="405"/>
                  <a:pt x="204" y="590"/>
                </a:cubicBezTo>
                <a:cubicBezTo>
                  <a:pt x="197" y="775"/>
                  <a:pt x="98" y="943"/>
                  <a:pt x="0" y="111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6" name="Freeform 36">
            <a:extLst>
              <a:ext uri="{FF2B5EF4-FFF2-40B4-BE49-F238E27FC236}">
                <a16:creationId xmlns:a16="http://schemas.microsoft.com/office/drawing/2014/main" id="{32575738-A602-0041-8C91-C982B1E7E2C7}"/>
              </a:ext>
            </a:extLst>
          </p:cNvPr>
          <p:cNvSpPr>
            <a:spLocks/>
          </p:cNvSpPr>
          <p:nvPr/>
        </p:nvSpPr>
        <p:spPr bwMode="auto">
          <a:xfrm>
            <a:off x="3384550" y="4292600"/>
            <a:ext cx="449263" cy="2305050"/>
          </a:xfrm>
          <a:custGeom>
            <a:avLst/>
            <a:gdLst>
              <a:gd name="T0" fmla="*/ 0 w 283"/>
              <a:gd name="T1" fmla="*/ 0 h 1452"/>
              <a:gd name="T2" fmla="*/ 272 w 283"/>
              <a:gd name="T3" fmla="*/ 794 h 1452"/>
              <a:gd name="T4" fmla="*/ 68 w 283"/>
              <a:gd name="T5" fmla="*/ 1452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3" h="1452">
                <a:moveTo>
                  <a:pt x="0" y="0"/>
                </a:moveTo>
                <a:cubicBezTo>
                  <a:pt x="130" y="276"/>
                  <a:pt x="261" y="552"/>
                  <a:pt x="272" y="794"/>
                </a:cubicBezTo>
                <a:cubicBezTo>
                  <a:pt x="283" y="1036"/>
                  <a:pt x="175" y="1244"/>
                  <a:pt x="68" y="14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7" name="Text Box 37">
            <a:extLst>
              <a:ext uri="{FF2B5EF4-FFF2-40B4-BE49-F238E27FC236}">
                <a16:creationId xmlns:a16="http://schemas.microsoft.com/office/drawing/2014/main" id="{225E71E5-0E95-0F43-9EEF-98F18D141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6416675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Cut1</a:t>
            </a:r>
          </a:p>
        </p:txBody>
      </p:sp>
      <p:sp>
        <p:nvSpPr>
          <p:cNvPr id="76838" name="Text Box 38">
            <a:extLst>
              <a:ext uri="{FF2B5EF4-FFF2-40B4-BE49-F238E27FC236}">
                <a16:creationId xmlns:a16="http://schemas.microsoft.com/office/drawing/2014/main" id="{E35B0365-1A40-7946-A93F-EE9EE51AB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6057900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Cut2</a:t>
            </a:r>
          </a:p>
        </p:txBody>
      </p:sp>
      <p:sp>
        <p:nvSpPr>
          <p:cNvPr id="76839" name="Freeform 39">
            <a:extLst>
              <a:ext uri="{FF2B5EF4-FFF2-40B4-BE49-F238E27FC236}">
                <a16:creationId xmlns:a16="http://schemas.microsoft.com/office/drawing/2014/main" id="{29F77B96-F157-F442-BE32-1BEF9883F15F}"/>
              </a:ext>
            </a:extLst>
          </p:cNvPr>
          <p:cNvSpPr>
            <a:spLocks/>
          </p:cNvSpPr>
          <p:nvPr/>
        </p:nvSpPr>
        <p:spPr bwMode="auto">
          <a:xfrm>
            <a:off x="1655763" y="4473575"/>
            <a:ext cx="4321175" cy="1979613"/>
          </a:xfrm>
          <a:custGeom>
            <a:avLst/>
            <a:gdLst>
              <a:gd name="T0" fmla="*/ 0 w 2722"/>
              <a:gd name="T1" fmla="*/ 1247 h 1247"/>
              <a:gd name="T2" fmla="*/ 317 w 2722"/>
              <a:gd name="T3" fmla="*/ 725 h 1247"/>
              <a:gd name="T4" fmla="*/ 998 w 2722"/>
              <a:gd name="T5" fmla="*/ 476 h 1247"/>
              <a:gd name="T6" fmla="*/ 2018 w 2722"/>
              <a:gd name="T7" fmla="*/ 453 h 1247"/>
              <a:gd name="T8" fmla="*/ 2722 w 2722"/>
              <a:gd name="T9" fmla="*/ 0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2" h="1247">
                <a:moveTo>
                  <a:pt x="0" y="1247"/>
                </a:moveTo>
                <a:cubicBezTo>
                  <a:pt x="75" y="1050"/>
                  <a:pt x="151" y="853"/>
                  <a:pt x="317" y="725"/>
                </a:cubicBezTo>
                <a:cubicBezTo>
                  <a:pt x="483" y="597"/>
                  <a:pt x="715" y="521"/>
                  <a:pt x="998" y="476"/>
                </a:cubicBezTo>
                <a:cubicBezTo>
                  <a:pt x="1281" y="431"/>
                  <a:pt x="1731" y="532"/>
                  <a:pt x="2018" y="453"/>
                </a:cubicBezTo>
                <a:cubicBezTo>
                  <a:pt x="2305" y="374"/>
                  <a:pt x="2513" y="187"/>
                  <a:pt x="272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40" name="Text Box 40">
            <a:extLst>
              <a:ext uri="{FF2B5EF4-FFF2-40B4-BE49-F238E27FC236}">
                <a16:creationId xmlns:a16="http://schemas.microsoft.com/office/drawing/2014/main" id="{3AC00C4B-795B-844B-9924-7F523C535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6345238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Cut3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768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768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768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768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7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37" grpId="0"/>
      <p:bldP spid="76838" grpId="0"/>
      <p:bldP spid="768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26F7F380-F688-BE42-B45C-B3DC14BA8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04813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Proving the correctness of augmenting path algorithm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8F68800E-CB33-0445-A9A8-6A538D2089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6524625"/>
          </a:xfrm>
        </p:spPr>
        <p:txBody>
          <a:bodyPr/>
          <a:lstStyle/>
          <a:p>
            <a:r>
              <a:rPr lang="en-US" altLang="en-US" sz="2400">
                <a:sym typeface="Symbol" pitchFamily="2" charset="2"/>
              </a:rPr>
              <a:t>Using the relationship between flows and cuts, we prove below that the output of Augmenting Path Algorithm is really an optimal flow.</a:t>
            </a:r>
          </a:p>
          <a:p>
            <a:r>
              <a:rPr lang="en-US" altLang="en-US" sz="2400">
                <a:sym typeface="Symbol" pitchFamily="2" charset="2"/>
              </a:rPr>
              <a:t>Consider the optimal residual network of our example.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Let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S</a:t>
            </a:r>
            <a:r>
              <a:rPr lang="en-US" altLang="en-US" sz="2400">
                <a:sym typeface="Symbol" pitchFamily="2" charset="2"/>
              </a:rPr>
              <a:t> be the set of those nodes which are reachable from the source via augmenting paths: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S={O, A}.</a:t>
            </a:r>
            <a:r>
              <a:rPr lang="en-US" altLang="en-US" sz="2400">
                <a:sym typeface="Symbol" pitchFamily="2" charset="2"/>
              </a:rPr>
              <a:t>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Consider the cut that has S as its O-side: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Cut = {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AC, OB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}</a:t>
            </a:r>
            <a:r>
              <a:rPr lang="en-US" altLang="en-US" sz="2400">
                <a:sym typeface="Symbol" pitchFamily="2" charset="2"/>
              </a:rPr>
              <a:t>.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All the arcs of this cut are used up to capacity.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Thus, the current flow = capacity of this cut.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Hence the current flow is optimal (maximum).</a:t>
            </a:r>
          </a:p>
          <a:p>
            <a:endParaRPr lang="en-US" altLang="en-US" sz="2400">
              <a:sym typeface="Symbol" pitchFamily="2" charset="2"/>
            </a:endParaRPr>
          </a:p>
          <a:p>
            <a:endParaRPr lang="en-US" altLang="en-US" sz="2400">
              <a:sym typeface="Symbol" pitchFamily="2" charset="2"/>
            </a:endParaRPr>
          </a:p>
          <a:p>
            <a:endParaRPr lang="en-US" altLang="en-US" sz="2400">
              <a:sym typeface="Symbol" pitchFamily="2" charset="2"/>
            </a:endParaRPr>
          </a:p>
          <a:p>
            <a:endParaRPr lang="en-US" altLang="en-US" sz="2400">
              <a:sym typeface="Symbol" pitchFamily="2" charset="2"/>
            </a:endParaRPr>
          </a:p>
          <a:p>
            <a:pPr>
              <a:buFontTx/>
              <a:buNone/>
            </a:pPr>
            <a:endParaRPr lang="en-US" altLang="en-US" sz="2400">
              <a:sym typeface="Symbol" pitchFamily="2" charset="2"/>
            </a:endParaRPr>
          </a:p>
        </p:txBody>
      </p:sp>
      <p:grpSp>
        <p:nvGrpSpPr>
          <p:cNvPr id="77828" name="Group 4">
            <a:extLst>
              <a:ext uri="{FF2B5EF4-FFF2-40B4-BE49-F238E27FC236}">
                <a16:creationId xmlns:a16="http://schemas.microsoft.com/office/drawing/2014/main" id="{7DDCBE66-68C7-E84B-B38D-B222F3B7338D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4184650"/>
            <a:ext cx="4500562" cy="2438400"/>
            <a:chOff x="521" y="2636"/>
            <a:chExt cx="2835" cy="1536"/>
          </a:xfrm>
        </p:grpSpPr>
        <p:sp>
          <p:nvSpPr>
            <p:cNvPr id="77829" name="Text Box 5">
              <a:extLst>
                <a:ext uri="{FF2B5EF4-FFF2-40B4-BE49-F238E27FC236}">
                  <a16:creationId xmlns:a16="http://schemas.microsoft.com/office/drawing/2014/main" id="{534DB17A-6594-E743-B06C-9AD3D98405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306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6</a:t>
              </a:r>
            </a:p>
          </p:txBody>
        </p:sp>
        <p:sp>
          <p:nvSpPr>
            <p:cNvPr id="77830" name="Text Box 6">
              <a:extLst>
                <a:ext uri="{FF2B5EF4-FFF2-40B4-BE49-F238E27FC236}">
                  <a16:creationId xmlns:a16="http://schemas.microsoft.com/office/drawing/2014/main" id="{01E0F24B-B9F6-8F46-9BD2-B8E1B642D2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" y="263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7831" name="Text Box 7">
              <a:extLst>
                <a:ext uri="{FF2B5EF4-FFF2-40B4-BE49-F238E27FC236}">
                  <a16:creationId xmlns:a16="http://schemas.microsoft.com/office/drawing/2014/main" id="{DCBDF7F8-AB13-7741-8FB0-C4E70CB1AA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1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7832" name="Text Box 8">
              <a:extLst>
                <a:ext uri="{FF2B5EF4-FFF2-40B4-BE49-F238E27FC236}">
                  <a16:creationId xmlns:a16="http://schemas.microsoft.com/office/drawing/2014/main" id="{432ABAA1-1D8B-BB43-9CEE-0366FFCFC4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9" y="377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7833" name="Text Box 9">
              <a:extLst>
                <a:ext uri="{FF2B5EF4-FFF2-40B4-BE49-F238E27FC236}">
                  <a16:creationId xmlns:a16="http://schemas.microsoft.com/office/drawing/2014/main" id="{0854954C-F08E-3D46-8B08-FC127F4F65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2" y="358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7834" name="Text Box 10">
              <a:extLst>
                <a:ext uri="{FF2B5EF4-FFF2-40B4-BE49-F238E27FC236}">
                  <a16:creationId xmlns:a16="http://schemas.microsoft.com/office/drawing/2014/main" id="{BD2928BB-2178-D944-BE27-F529451E6C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3" y="388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7835" name="Text Box 11">
              <a:extLst>
                <a:ext uri="{FF2B5EF4-FFF2-40B4-BE49-F238E27FC236}">
                  <a16:creationId xmlns:a16="http://schemas.microsoft.com/office/drawing/2014/main" id="{EB437A6F-C7D3-1149-AC46-C5DABE7128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52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</p:grpSp>
      <p:grpSp>
        <p:nvGrpSpPr>
          <p:cNvPr id="77865" name="Group 41">
            <a:extLst>
              <a:ext uri="{FF2B5EF4-FFF2-40B4-BE49-F238E27FC236}">
                <a16:creationId xmlns:a16="http://schemas.microsoft.com/office/drawing/2014/main" id="{AC423E0C-AE72-CF48-809E-D3DE96C44DA9}"/>
              </a:ext>
            </a:extLst>
          </p:cNvPr>
          <p:cNvGrpSpPr>
            <a:grpSpLocks/>
          </p:cNvGrpSpPr>
          <p:nvPr/>
        </p:nvGrpSpPr>
        <p:grpSpPr bwMode="auto">
          <a:xfrm>
            <a:off x="1008063" y="4581525"/>
            <a:ext cx="5256212" cy="1655763"/>
            <a:chOff x="635" y="2886"/>
            <a:chExt cx="3311" cy="1043"/>
          </a:xfrm>
        </p:grpSpPr>
        <p:sp>
          <p:nvSpPr>
            <p:cNvPr id="77866" name="Line 42">
              <a:extLst>
                <a:ext uri="{FF2B5EF4-FFF2-40B4-BE49-F238E27FC236}">
                  <a16:creationId xmlns:a16="http://schemas.microsoft.com/office/drawing/2014/main" id="{CC03C041-F39C-7442-9542-756A546B4D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5" y="2908"/>
              <a:ext cx="771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67" name="Line 43">
              <a:extLst>
                <a:ext uri="{FF2B5EF4-FFF2-40B4-BE49-F238E27FC236}">
                  <a16:creationId xmlns:a16="http://schemas.microsoft.com/office/drawing/2014/main" id="{C68E1BE8-E8AD-584C-979D-3C4689B3B9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5" y="3543"/>
              <a:ext cx="816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68" name="Line 44">
              <a:extLst>
                <a:ext uri="{FF2B5EF4-FFF2-40B4-BE49-F238E27FC236}">
                  <a16:creationId xmlns:a16="http://schemas.microsoft.com/office/drawing/2014/main" id="{8B0A9EEE-B42A-F94C-A5AF-2F193DBA27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5" y="2886"/>
              <a:ext cx="11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69" name="Line 45">
              <a:extLst>
                <a:ext uri="{FF2B5EF4-FFF2-40B4-BE49-F238E27FC236}">
                  <a16:creationId xmlns:a16="http://schemas.microsoft.com/office/drawing/2014/main" id="{7A91D6C9-81E1-7D42-930F-F6053B5986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78" y="3906"/>
              <a:ext cx="1112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70" name="Line 46">
              <a:extLst>
                <a:ext uri="{FF2B5EF4-FFF2-40B4-BE49-F238E27FC236}">
                  <a16:creationId xmlns:a16="http://schemas.microsoft.com/office/drawing/2014/main" id="{926DB575-260F-BB40-AA94-5E8FDAB552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9" y="3475"/>
              <a:ext cx="90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71" name="Line 47">
              <a:extLst>
                <a:ext uri="{FF2B5EF4-FFF2-40B4-BE49-F238E27FC236}">
                  <a16:creationId xmlns:a16="http://schemas.microsoft.com/office/drawing/2014/main" id="{A5AE435F-072F-C342-A5F0-AAB3DABF71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9" y="2886"/>
              <a:ext cx="907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72" name="Line 48">
              <a:extLst>
                <a:ext uri="{FF2B5EF4-FFF2-40B4-BE49-F238E27FC236}">
                  <a16:creationId xmlns:a16="http://schemas.microsoft.com/office/drawing/2014/main" id="{7F018062-68C7-FC47-BC1B-AC056A8176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3" y="2931"/>
              <a:ext cx="1202" cy="9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7873" name="Group 49">
            <a:extLst>
              <a:ext uri="{FF2B5EF4-FFF2-40B4-BE49-F238E27FC236}">
                <a16:creationId xmlns:a16="http://schemas.microsoft.com/office/drawing/2014/main" id="{702963C3-9177-854B-BA3C-8F680EB58302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4257675"/>
            <a:ext cx="5976938" cy="2220913"/>
            <a:chOff x="408" y="2682"/>
            <a:chExt cx="3765" cy="1399"/>
          </a:xfrm>
        </p:grpSpPr>
        <p:sp>
          <p:nvSpPr>
            <p:cNvPr id="77874" name="Oval 50">
              <a:extLst>
                <a:ext uri="{FF2B5EF4-FFF2-40B4-BE49-F238E27FC236}">
                  <a16:creationId xmlns:a16="http://schemas.microsoft.com/office/drawing/2014/main" id="{D8103BCA-0893-5443-B5C1-81A8E0CB59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75" name="Oval 51">
              <a:extLst>
                <a:ext uri="{FF2B5EF4-FFF2-40B4-BE49-F238E27FC236}">
                  <a16:creationId xmlns:a16="http://schemas.microsoft.com/office/drawing/2014/main" id="{4174F261-5F90-7A47-9FA0-51F22E6DCF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3816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76" name="Oval 52">
              <a:extLst>
                <a:ext uri="{FF2B5EF4-FFF2-40B4-BE49-F238E27FC236}">
                  <a16:creationId xmlns:a16="http://schemas.microsoft.com/office/drawing/2014/main" id="{B14D4663-FF42-9942-AB93-199125502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2727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77" name="Oval 53">
              <a:extLst>
                <a:ext uri="{FF2B5EF4-FFF2-40B4-BE49-F238E27FC236}">
                  <a16:creationId xmlns:a16="http://schemas.microsoft.com/office/drawing/2014/main" id="{5668834D-0A91-1C4A-BE9F-DF6860871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3838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78" name="Oval 54">
              <a:extLst>
                <a:ext uri="{FF2B5EF4-FFF2-40B4-BE49-F238E27FC236}">
                  <a16:creationId xmlns:a16="http://schemas.microsoft.com/office/drawing/2014/main" id="{AA85B901-52F0-F547-975E-09B35C09B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" y="2750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79" name="Oval 55">
              <a:extLst>
                <a:ext uri="{FF2B5EF4-FFF2-40B4-BE49-F238E27FC236}">
                  <a16:creationId xmlns:a16="http://schemas.microsoft.com/office/drawing/2014/main" id="{49711AD5-BF97-3545-9EF3-0E50A84AB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" y="3317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80" name="Text Box 56">
              <a:extLst>
                <a:ext uri="{FF2B5EF4-FFF2-40B4-BE49-F238E27FC236}">
                  <a16:creationId xmlns:a16="http://schemas.microsoft.com/office/drawing/2014/main" id="{347E1A16-3D93-CD4B-87BE-F38D17A24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327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  <p:sp>
          <p:nvSpPr>
            <p:cNvPr id="77881" name="Text Box 57">
              <a:extLst>
                <a:ext uri="{FF2B5EF4-FFF2-40B4-BE49-F238E27FC236}">
                  <a16:creationId xmlns:a16="http://schemas.microsoft.com/office/drawing/2014/main" id="{02D03EA9-A911-DF47-804E-C9E160D4D4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6" y="2727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77882" name="Text Box 58">
              <a:extLst>
                <a:ext uri="{FF2B5EF4-FFF2-40B4-BE49-F238E27FC236}">
                  <a16:creationId xmlns:a16="http://schemas.microsoft.com/office/drawing/2014/main" id="{AE1852E3-5D7E-F64F-9A6F-78768AD18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9" y="3770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77883" name="Text Box 59">
              <a:extLst>
                <a:ext uri="{FF2B5EF4-FFF2-40B4-BE49-F238E27FC236}">
                  <a16:creationId xmlns:a16="http://schemas.microsoft.com/office/drawing/2014/main" id="{2A8B8707-0A9B-7743-98D3-45A1649F70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9" y="3793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77884" name="Text Box 60">
              <a:extLst>
                <a:ext uri="{FF2B5EF4-FFF2-40B4-BE49-F238E27FC236}">
                  <a16:creationId xmlns:a16="http://schemas.microsoft.com/office/drawing/2014/main" id="{B53064B9-B7BD-954C-84AB-D816248DF7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2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77885" name="Text Box 61">
              <a:extLst>
                <a:ext uri="{FF2B5EF4-FFF2-40B4-BE49-F238E27FC236}">
                  <a16:creationId xmlns:a16="http://schemas.microsoft.com/office/drawing/2014/main" id="{854A9243-81C1-3F47-AEDE-F614B59EC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3" y="3249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grpSp>
        <p:nvGrpSpPr>
          <p:cNvPr id="77886" name="Group 62">
            <a:extLst>
              <a:ext uri="{FF2B5EF4-FFF2-40B4-BE49-F238E27FC236}">
                <a16:creationId xmlns:a16="http://schemas.microsoft.com/office/drawing/2014/main" id="{05DFE985-4274-6349-A306-11279E63BA6C}"/>
              </a:ext>
            </a:extLst>
          </p:cNvPr>
          <p:cNvGrpSpPr>
            <a:grpSpLocks/>
          </p:cNvGrpSpPr>
          <p:nvPr/>
        </p:nvGrpSpPr>
        <p:grpSpPr bwMode="auto">
          <a:xfrm>
            <a:off x="1727200" y="4184650"/>
            <a:ext cx="4645025" cy="2401888"/>
            <a:chOff x="1088" y="2636"/>
            <a:chExt cx="2926" cy="1513"/>
          </a:xfrm>
        </p:grpSpPr>
        <p:sp>
          <p:nvSpPr>
            <p:cNvPr id="77887" name="Text Box 63">
              <a:extLst>
                <a:ext uri="{FF2B5EF4-FFF2-40B4-BE49-F238E27FC236}">
                  <a16:creationId xmlns:a16="http://schemas.microsoft.com/office/drawing/2014/main" id="{5C5B945A-FD6A-E941-A72C-CA900E13E8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" y="2727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7888" name="Text Box 64">
              <a:extLst>
                <a:ext uri="{FF2B5EF4-FFF2-40B4-BE49-F238E27FC236}">
                  <a16:creationId xmlns:a16="http://schemas.microsoft.com/office/drawing/2014/main" id="{6DEA99D5-E617-AC4F-A396-E52A0B0A5F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0" y="2636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7889" name="Text Box 65">
              <a:extLst>
                <a:ext uri="{FF2B5EF4-FFF2-40B4-BE49-F238E27FC236}">
                  <a16:creationId xmlns:a16="http://schemas.microsoft.com/office/drawing/2014/main" id="{A6664DF9-90DF-0443-A7E0-14188543D7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6" y="3793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77890" name="Text Box 66">
              <a:extLst>
                <a:ext uri="{FF2B5EF4-FFF2-40B4-BE49-F238E27FC236}">
                  <a16:creationId xmlns:a16="http://schemas.microsoft.com/office/drawing/2014/main" id="{FC30EEF3-83B3-024B-9A01-AF04DD02AC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6" y="2886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7891" name="Text Box 67">
              <a:extLst>
                <a:ext uri="{FF2B5EF4-FFF2-40B4-BE49-F238E27FC236}">
                  <a16:creationId xmlns:a16="http://schemas.microsoft.com/office/drawing/2014/main" id="{6A1F40A8-B673-0B4D-A14C-C6E72CD5B9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62" y="3861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7892" name="Text Box 68">
              <a:extLst>
                <a:ext uri="{FF2B5EF4-FFF2-40B4-BE49-F238E27FC236}">
                  <a16:creationId xmlns:a16="http://schemas.microsoft.com/office/drawing/2014/main" id="{C31AFACD-39D0-8849-839C-643D6A437E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" y="3475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7893" name="Text Box 69">
              <a:extLst>
                <a:ext uri="{FF2B5EF4-FFF2-40B4-BE49-F238E27FC236}">
                  <a16:creationId xmlns:a16="http://schemas.microsoft.com/office/drawing/2014/main" id="{51E70BC2-5BE1-2847-A59F-C5845D8565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5" y="2976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</p:grpSp>
      <p:sp>
        <p:nvSpPr>
          <p:cNvPr id="77894" name="Freeform 70">
            <a:extLst>
              <a:ext uri="{FF2B5EF4-FFF2-40B4-BE49-F238E27FC236}">
                <a16:creationId xmlns:a16="http://schemas.microsoft.com/office/drawing/2014/main" id="{B88CEA8F-39F0-114D-8AEC-1624785C8783}"/>
              </a:ext>
            </a:extLst>
          </p:cNvPr>
          <p:cNvSpPr>
            <a:spLocks/>
          </p:cNvSpPr>
          <p:nvPr/>
        </p:nvSpPr>
        <p:spPr bwMode="auto">
          <a:xfrm>
            <a:off x="1727200" y="4213225"/>
            <a:ext cx="2451100" cy="2311400"/>
          </a:xfrm>
          <a:custGeom>
            <a:avLst/>
            <a:gdLst>
              <a:gd name="T0" fmla="*/ 0 w 1544"/>
              <a:gd name="T1" fmla="*/ 1456 h 1456"/>
              <a:gd name="T2" fmla="*/ 159 w 1544"/>
              <a:gd name="T3" fmla="*/ 821 h 1456"/>
              <a:gd name="T4" fmla="*/ 613 w 1544"/>
              <a:gd name="T5" fmla="*/ 413 h 1456"/>
              <a:gd name="T6" fmla="*/ 1544 w 1544"/>
              <a:gd name="T7" fmla="*/ 0 h 1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4" h="1456">
                <a:moveTo>
                  <a:pt x="0" y="1456"/>
                </a:moveTo>
                <a:cubicBezTo>
                  <a:pt x="28" y="1225"/>
                  <a:pt x="57" y="995"/>
                  <a:pt x="159" y="821"/>
                </a:cubicBezTo>
                <a:cubicBezTo>
                  <a:pt x="261" y="647"/>
                  <a:pt x="382" y="550"/>
                  <a:pt x="613" y="413"/>
                </a:cubicBezTo>
                <a:cubicBezTo>
                  <a:pt x="844" y="276"/>
                  <a:pt x="1350" y="86"/>
                  <a:pt x="15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6BAD919D-0088-A841-81BC-711BCA0D94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04813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Minimum Cut and Strong Duality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9162D41C-D5B9-EA46-B77B-44965EE5B8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6524625"/>
          </a:xfrm>
        </p:spPr>
        <p:txBody>
          <a:bodyPr/>
          <a:lstStyle/>
          <a:p>
            <a:r>
              <a:rPr lang="en-US" altLang="en-US" sz="2400">
                <a:sym typeface="Symbol" pitchFamily="2" charset="2"/>
              </a:rPr>
              <a:t>The cut considered in the previous slide has the minimum possible capacity.  Call it </a:t>
            </a:r>
            <a:r>
              <a:rPr lang="en-US" altLang="en-US" sz="2400" b="1">
                <a:solidFill>
                  <a:schemeClr val="accent2"/>
                </a:solidFill>
                <a:sym typeface="Symbol" pitchFamily="2" charset="2"/>
              </a:rPr>
              <a:t>minimum cut</a:t>
            </a:r>
            <a:r>
              <a:rPr lang="en-US" altLang="en-US" sz="2400">
                <a:sym typeface="Symbol" pitchFamily="2" charset="2"/>
              </a:rPr>
              <a:t>.</a:t>
            </a:r>
          </a:p>
          <a:p>
            <a:r>
              <a:rPr lang="en-US" altLang="en-US" sz="2400">
                <a:sym typeface="Symbol" pitchFamily="2" charset="2"/>
              </a:rPr>
              <a:t>Summary of the procedure for finding minimum cut: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Apply the Augmenting Path Algorithm to find an optimal residual network;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Find the set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S</a:t>
            </a:r>
            <a:r>
              <a:rPr lang="en-US" altLang="en-US" sz="2000">
                <a:sym typeface="Symbol" pitchFamily="2" charset="2"/>
              </a:rPr>
              <a:t> of the nodes which are reachable from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O</a:t>
            </a:r>
            <a:r>
              <a:rPr lang="en-US" altLang="en-US" sz="2000">
                <a:sym typeface="Symbol" pitchFamily="2" charset="2"/>
              </a:rPr>
              <a:t> via augmenting paths;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The cut that has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S</a:t>
            </a:r>
            <a:r>
              <a:rPr lang="en-US" altLang="en-US" sz="2000">
                <a:sym typeface="Symbol" pitchFamily="2" charset="2"/>
              </a:rPr>
              <a:t> as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O-side</a:t>
            </a:r>
            <a:r>
              <a:rPr lang="en-US" altLang="en-US" sz="2000">
                <a:sym typeface="Symbol" pitchFamily="2" charset="2"/>
              </a:rPr>
              <a:t> is a minimum cut.</a:t>
            </a:r>
          </a:p>
          <a:p>
            <a:r>
              <a:rPr lang="en-US" altLang="en-US" sz="2400">
                <a:sym typeface="Symbol" pitchFamily="2" charset="2"/>
              </a:rPr>
              <a:t>Based on the arguments of the previous slide, we have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</a:t>
            </a:r>
            <a:r>
              <a:rPr lang="en-US" altLang="en-US" sz="2400" i="1">
                <a:solidFill>
                  <a:srgbClr val="663300"/>
                </a:solidFill>
                <a:sym typeface="Symbol" pitchFamily="2" charset="2"/>
              </a:rPr>
              <a:t>Strong Duality Property:</a:t>
            </a:r>
            <a:r>
              <a:rPr lang="en-US" altLang="en-US" sz="2400">
                <a:sym typeface="Symbol" pitchFamily="2" charset="2"/>
              </a:rPr>
              <a:t>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Maximum flow value = Capacity of minimum cut</a:t>
            </a:r>
          </a:p>
        </p:txBody>
      </p:sp>
      <p:grpSp>
        <p:nvGrpSpPr>
          <p:cNvPr id="79876" name="Group 4">
            <a:extLst>
              <a:ext uri="{FF2B5EF4-FFF2-40B4-BE49-F238E27FC236}">
                <a16:creationId xmlns:a16="http://schemas.microsoft.com/office/drawing/2014/main" id="{038CFEE0-03FA-5A42-BAA4-A7F5A00BCB76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4184650"/>
            <a:ext cx="4500562" cy="2438400"/>
            <a:chOff x="521" y="2636"/>
            <a:chExt cx="2835" cy="1536"/>
          </a:xfrm>
        </p:grpSpPr>
        <p:sp>
          <p:nvSpPr>
            <p:cNvPr id="79877" name="Text Box 5">
              <a:extLst>
                <a:ext uri="{FF2B5EF4-FFF2-40B4-BE49-F238E27FC236}">
                  <a16:creationId xmlns:a16="http://schemas.microsoft.com/office/drawing/2014/main" id="{51B10FC9-BED2-9347-99B1-86429E9658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306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6</a:t>
              </a:r>
            </a:p>
          </p:txBody>
        </p:sp>
        <p:sp>
          <p:nvSpPr>
            <p:cNvPr id="79878" name="Text Box 6">
              <a:extLst>
                <a:ext uri="{FF2B5EF4-FFF2-40B4-BE49-F238E27FC236}">
                  <a16:creationId xmlns:a16="http://schemas.microsoft.com/office/drawing/2014/main" id="{CC16EAF8-A30E-F84E-8A28-9F0AA6754F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" y="263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9879" name="Text Box 7">
              <a:extLst>
                <a:ext uri="{FF2B5EF4-FFF2-40B4-BE49-F238E27FC236}">
                  <a16:creationId xmlns:a16="http://schemas.microsoft.com/office/drawing/2014/main" id="{5B5DCB96-5A91-B74E-85EC-4BAF6E373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1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9880" name="Text Box 8">
              <a:extLst>
                <a:ext uri="{FF2B5EF4-FFF2-40B4-BE49-F238E27FC236}">
                  <a16:creationId xmlns:a16="http://schemas.microsoft.com/office/drawing/2014/main" id="{DAC046BC-8D6B-D143-96F0-9BA75F60B6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9" y="377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9881" name="Text Box 9">
              <a:extLst>
                <a:ext uri="{FF2B5EF4-FFF2-40B4-BE49-F238E27FC236}">
                  <a16:creationId xmlns:a16="http://schemas.microsoft.com/office/drawing/2014/main" id="{C69AB43E-EAC3-B54C-8335-5A47A17BF7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2" y="358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9882" name="Text Box 10">
              <a:extLst>
                <a:ext uri="{FF2B5EF4-FFF2-40B4-BE49-F238E27FC236}">
                  <a16:creationId xmlns:a16="http://schemas.microsoft.com/office/drawing/2014/main" id="{E3400934-09DC-C841-8F92-B0C30B1B95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3" y="388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9883" name="Text Box 11">
              <a:extLst>
                <a:ext uri="{FF2B5EF4-FFF2-40B4-BE49-F238E27FC236}">
                  <a16:creationId xmlns:a16="http://schemas.microsoft.com/office/drawing/2014/main" id="{F6A23A95-E80D-924A-9E70-8A652134A4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52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</p:grpSp>
      <p:grpSp>
        <p:nvGrpSpPr>
          <p:cNvPr id="79884" name="Group 12">
            <a:extLst>
              <a:ext uri="{FF2B5EF4-FFF2-40B4-BE49-F238E27FC236}">
                <a16:creationId xmlns:a16="http://schemas.microsoft.com/office/drawing/2014/main" id="{163B6C56-5EA7-534A-A073-93CAC2E959B1}"/>
              </a:ext>
            </a:extLst>
          </p:cNvPr>
          <p:cNvGrpSpPr>
            <a:grpSpLocks/>
          </p:cNvGrpSpPr>
          <p:nvPr/>
        </p:nvGrpSpPr>
        <p:grpSpPr bwMode="auto">
          <a:xfrm>
            <a:off x="1008063" y="4581525"/>
            <a:ext cx="5256212" cy="1655763"/>
            <a:chOff x="635" y="2886"/>
            <a:chExt cx="3311" cy="1043"/>
          </a:xfrm>
        </p:grpSpPr>
        <p:sp>
          <p:nvSpPr>
            <p:cNvPr id="79885" name="Line 13">
              <a:extLst>
                <a:ext uri="{FF2B5EF4-FFF2-40B4-BE49-F238E27FC236}">
                  <a16:creationId xmlns:a16="http://schemas.microsoft.com/office/drawing/2014/main" id="{752FA4F3-A4DA-0F4C-AA16-77D70C33C6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5" y="2908"/>
              <a:ext cx="771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6" name="Line 14">
              <a:extLst>
                <a:ext uri="{FF2B5EF4-FFF2-40B4-BE49-F238E27FC236}">
                  <a16:creationId xmlns:a16="http://schemas.microsoft.com/office/drawing/2014/main" id="{58454D7E-F4A5-0844-8EE1-5551079626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5" y="3543"/>
              <a:ext cx="816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7" name="Line 15">
              <a:extLst>
                <a:ext uri="{FF2B5EF4-FFF2-40B4-BE49-F238E27FC236}">
                  <a16:creationId xmlns:a16="http://schemas.microsoft.com/office/drawing/2014/main" id="{62DE60E9-F170-F941-8559-7AAF64CFAE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5" y="2886"/>
              <a:ext cx="11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8" name="Line 16">
              <a:extLst>
                <a:ext uri="{FF2B5EF4-FFF2-40B4-BE49-F238E27FC236}">
                  <a16:creationId xmlns:a16="http://schemas.microsoft.com/office/drawing/2014/main" id="{ECFD0051-5520-3A48-BDCF-C88A5FFA00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78" y="3906"/>
              <a:ext cx="1112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9" name="Line 17">
              <a:extLst>
                <a:ext uri="{FF2B5EF4-FFF2-40B4-BE49-F238E27FC236}">
                  <a16:creationId xmlns:a16="http://schemas.microsoft.com/office/drawing/2014/main" id="{8E40F81F-25C0-A14C-8E67-70C1E0D796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9" y="3475"/>
              <a:ext cx="90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0" name="Line 18">
              <a:extLst>
                <a:ext uri="{FF2B5EF4-FFF2-40B4-BE49-F238E27FC236}">
                  <a16:creationId xmlns:a16="http://schemas.microsoft.com/office/drawing/2014/main" id="{951C9EE9-B027-C949-B326-DB5C93C01D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9" y="2886"/>
              <a:ext cx="907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1" name="Line 19">
              <a:extLst>
                <a:ext uri="{FF2B5EF4-FFF2-40B4-BE49-F238E27FC236}">
                  <a16:creationId xmlns:a16="http://schemas.microsoft.com/office/drawing/2014/main" id="{82ADB636-9EFE-794A-AE15-D0DF86E38F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3" y="2931"/>
              <a:ext cx="1202" cy="9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9892" name="Group 20">
            <a:extLst>
              <a:ext uri="{FF2B5EF4-FFF2-40B4-BE49-F238E27FC236}">
                <a16:creationId xmlns:a16="http://schemas.microsoft.com/office/drawing/2014/main" id="{EF578F99-CB83-7B48-8D91-22219721BC1C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4257675"/>
            <a:ext cx="5976938" cy="2220913"/>
            <a:chOff x="408" y="2682"/>
            <a:chExt cx="3765" cy="1399"/>
          </a:xfrm>
        </p:grpSpPr>
        <p:sp>
          <p:nvSpPr>
            <p:cNvPr id="79893" name="Oval 21">
              <a:extLst>
                <a:ext uri="{FF2B5EF4-FFF2-40B4-BE49-F238E27FC236}">
                  <a16:creationId xmlns:a16="http://schemas.microsoft.com/office/drawing/2014/main" id="{C150CEB0-E2E5-C84F-867D-2F2BC04E1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4" name="Oval 22">
              <a:extLst>
                <a:ext uri="{FF2B5EF4-FFF2-40B4-BE49-F238E27FC236}">
                  <a16:creationId xmlns:a16="http://schemas.microsoft.com/office/drawing/2014/main" id="{049A24DE-E277-AB40-B175-28F7801980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3816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5" name="Oval 23">
              <a:extLst>
                <a:ext uri="{FF2B5EF4-FFF2-40B4-BE49-F238E27FC236}">
                  <a16:creationId xmlns:a16="http://schemas.microsoft.com/office/drawing/2014/main" id="{C7373A52-4202-2248-83C5-F52C66199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2727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6" name="Oval 24">
              <a:extLst>
                <a:ext uri="{FF2B5EF4-FFF2-40B4-BE49-F238E27FC236}">
                  <a16:creationId xmlns:a16="http://schemas.microsoft.com/office/drawing/2014/main" id="{00A6770A-FBDE-5E4E-B46B-9444279C7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3838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7" name="Oval 25">
              <a:extLst>
                <a:ext uri="{FF2B5EF4-FFF2-40B4-BE49-F238E27FC236}">
                  <a16:creationId xmlns:a16="http://schemas.microsoft.com/office/drawing/2014/main" id="{83C28815-4A78-BF4B-8029-907157B47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" y="2750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8" name="Oval 26">
              <a:extLst>
                <a:ext uri="{FF2B5EF4-FFF2-40B4-BE49-F238E27FC236}">
                  <a16:creationId xmlns:a16="http://schemas.microsoft.com/office/drawing/2014/main" id="{C0673988-E4AA-5246-891A-0246F119F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" y="3317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9" name="Text Box 27">
              <a:extLst>
                <a:ext uri="{FF2B5EF4-FFF2-40B4-BE49-F238E27FC236}">
                  <a16:creationId xmlns:a16="http://schemas.microsoft.com/office/drawing/2014/main" id="{F66311A4-84FA-E542-BC8F-96BE0956FB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327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  <p:sp>
          <p:nvSpPr>
            <p:cNvPr id="79900" name="Text Box 28">
              <a:extLst>
                <a:ext uri="{FF2B5EF4-FFF2-40B4-BE49-F238E27FC236}">
                  <a16:creationId xmlns:a16="http://schemas.microsoft.com/office/drawing/2014/main" id="{8B758F53-A434-914D-A26E-E1BB20EA73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6" y="2727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79901" name="Text Box 29">
              <a:extLst>
                <a:ext uri="{FF2B5EF4-FFF2-40B4-BE49-F238E27FC236}">
                  <a16:creationId xmlns:a16="http://schemas.microsoft.com/office/drawing/2014/main" id="{CA6306B0-64B8-BB4F-A3DE-CCC717B907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9" y="3770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79902" name="Text Box 30">
              <a:extLst>
                <a:ext uri="{FF2B5EF4-FFF2-40B4-BE49-F238E27FC236}">
                  <a16:creationId xmlns:a16="http://schemas.microsoft.com/office/drawing/2014/main" id="{ACE22DE0-5B63-024C-9408-2E0278C7FC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9" y="3793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79903" name="Text Box 31">
              <a:extLst>
                <a:ext uri="{FF2B5EF4-FFF2-40B4-BE49-F238E27FC236}">
                  <a16:creationId xmlns:a16="http://schemas.microsoft.com/office/drawing/2014/main" id="{43B36F69-4706-F548-BB21-B6056890C1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2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79904" name="Text Box 32">
              <a:extLst>
                <a:ext uri="{FF2B5EF4-FFF2-40B4-BE49-F238E27FC236}">
                  <a16:creationId xmlns:a16="http://schemas.microsoft.com/office/drawing/2014/main" id="{E92AA5C3-9B5A-4242-A7EC-91D35490FE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3" y="3249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grpSp>
        <p:nvGrpSpPr>
          <p:cNvPr id="79905" name="Group 33">
            <a:extLst>
              <a:ext uri="{FF2B5EF4-FFF2-40B4-BE49-F238E27FC236}">
                <a16:creationId xmlns:a16="http://schemas.microsoft.com/office/drawing/2014/main" id="{19510F97-25D5-9F4C-B771-06C5E271498C}"/>
              </a:ext>
            </a:extLst>
          </p:cNvPr>
          <p:cNvGrpSpPr>
            <a:grpSpLocks/>
          </p:cNvGrpSpPr>
          <p:nvPr/>
        </p:nvGrpSpPr>
        <p:grpSpPr bwMode="auto">
          <a:xfrm>
            <a:off x="1727200" y="4184650"/>
            <a:ext cx="4645025" cy="2401888"/>
            <a:chOff x="1088" y="2636"/>
            <a:chExt cx="2926" cy="1513"/>
          </a:xfrm>
        </p:grpSpPr>
        <p:sp>
          <p:nvSpPr>
            <p:cNvPr id="79906" name="Text Box 34">
              <a:extLst>
                <a:ext uri="{FF2B5EF4-FFF2-40B4-BE49-F238E27FC236}">
                  <a16:creationId xmlns:a16="http://schemas.microsoft.com/office/drawing/2014/main" id="{0617827F-D034-F349-B6E7-AFCD096D07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" y="2727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9907" name="Text Box 35">
              <a:extLst>
                <a:ext uri="{FF2B5EF4-FFF2-40B4-BE49-F238E27FC236}">
                  <a16:creationId xmlns:a16="http://schemas.microsoft.com/office/drawing/2014/main" id="{EB8D9747-BCAE-134F-A7C0-F0AF6883FD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0" y="2636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9908" name="Text Box 36">
              <a:extLst>
                <a:ext uri="{FF2B5EF4-FFF2-40B4-BE49-F238E27FC236}">
                  <a16:creationId xmlns:a16="http://schemas.microsoft.com/office/drawing/2014/main" id="{0A1216F5-A902-E140-BBA3-FA3DB3F303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6" y="3793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79909" name="Text Box 37">
              <a:extLst>
                <a:ext uri="{FF2B5EF4-FFF2-40B4-BE49-F238E27FC236}">
                  <a16:creationId xmlns:a16="http://schemas.microsoft.com/office/drawing/2014/main" id="{B007894D-C226-C64F-9562-B0FA27FD29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6" y="2886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9910" name="Text Box 38">
              <a:extLst>
                <a:ext uri="{FF2B5EF4-FFF2-40B4-BE49-F238E27FC236}">
                  <a16:creationId xmlns:a16="http://schemas.microsoft.com/office/drawing/2014/main" id="{94EA8B78-45F5-9A46-BCFE-B5C8D1BEA0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62" y="3861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9911" name="Text Box 39">
              <a:extLst>
                <a:ext uri="{FF2B5EF4-FFF2-40B4-BE49-F238E27FC236}">
                  <a16:creationId xmlns:a16="http://schemas.microsoft.com/office/drawing/2014/main" id="{0F714ABC-B897-E94F-B614-01C5263927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" y="3475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9912" name="Text Box 40">
              <a:extLst>
                <a:ext uri="{FF2B5EF4-FFF2-40B4-BE49-F238E27FC236}">
                  <a16:creationId xmlns:a16="http://schemas.microsoft.com/office/drawing/2014/main" id="{D2205622-1CEA-924D-A6EB-EFB27ECF3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5" y="2976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</p:grpSp>
      <p:sp>
        <p:nvSpPr>
          <p:cNvPr id="79913" name="Freeform 41">
            <a:extLst>
              <a:ext uri="{FF2B5EF4-FFF2-40B4-BE49-F238E27FC236}">
                <a16:creationId xmlns:a16="http://schemas.microsoft.com/office/drawing/2014/main" id="{281753C4-D232-FD4B-B361-3A6B0026F89B}"/>
              </a:ext>
            </a:extLst>
          </p:cNvPr>
          <p:cNvSpPr>
            <a:spLocks/>
          </p:cNvSpPr>
          <p:nvPr/>
        </p:nvSpPr>
        <p:spPr bwMode="auto">
          <a:xfrm>
            <a:off x="1727200" y="4213225"/>
            <a:ext cx="2451100" cy="2311400"/>
          </a:xfrm>
          <a:custGeom>
            <a:avLst/>
            <a:gdLst>
              <a:gd name="T0" fmla="*/ 0 w 1544"/>
              <a:gd name="T1" fmla="*/ 1456 h 1456"/>
              <a:gd name="T2" fmla="*/ 159 w 1544"/>
              <a:gd name="T3" fmla="*/ 821 h 1456"/>
              <a:gd name="T4" fmla="*/ 613 w 1544"/>
              <a:gd name="T5" fmla="*/ 413 h 1456"/>
              <a:gd name="T6" fmla="*/ 1544 w 1544"/>
              <a:gd name="T7" fmla="*/ 0 h 1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4" h="1456">
                <a:moveTo>
                  <a:pt x="0" y="1456"/>
                </a:moveTo>
                <a:cubicBezTo>
                  <a:pt x="28" y="1225"/>
                  <a:pt x="57" y="995"/>
                  <a:pt x="159" y="821"/>
                </a:cubicBezTo>
                <a:cubicBezTo>
                  <a:pt x="261" y="647"/>
                  <a:pt x="382" y="550"/>
                  <a:pt x="613" y="413"/>
                </a:cubicBezTo>
                <a:cubicBezTo>
                  <a:pt x="844" y="276"/>
                  <a:pt x="1350" y="86"/>
                  <a:pt x="15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6703</TotalTime>
  <Words>1204</Words>
  <Application>Microsoft Macintosh PowerPoint</Application>
  <PresentationFormat>On-screen Show (4:3)</PresentationFormat>
  <Paragraphs>220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Times New Roman</vt:lpstr>
      <vt:lpstr>Comic Sans MS</vt:lpstr>
      <vt:lpstr>Wingdings</vt:lpstr>
      <vt:lpstr>Arial</vt:lpstr>
      <vt:lpstr>Symbol</vt:lpstr>
      <vt:lpstr>Default Design</vt:lpstr>
      <vt:lpstr>Microsoft Equation 3.0</vt:lpstr>
      <vt:lpstr>Maximum Flow and Minimum Cut Problems</vt:lpstr>
      <vt:lpstr>Primal and Dual Problems in Optimization</vt:lpstr>
      <vt:lpstr>Upper bounds for maximum flow value </vt:lpstr>
      <vt:lpstr>Upper bounds for maximum flow value</vt:lpstr>
      <vt:lpstr>Upper bounds for maximum flow value</vt:lpstr>
      <vt:lpstr>Generalizing the Concept of Cut</vt:lpstr>
      <vt:lpstr>Cut Capacities and Weak Duality</vt:lpstr>
      <vt:lpstr>Proving the correctness of augmenting path algorithm</vt:lpstr>
      <vt:lpstr>Minimum Cut and Strong Duality</vt:lpstr>
      <vt:lpstr>Minimum Cuts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Melkonian, Vardges</cp:lastModifiedBy>
  <cp:revision>568</cp:revision>
  <dcterms:created xsi:type="dcterms:W3CDTF">1601-01-01T00:00:00Z</dcterms:created>
  <dcterms:modified xsi:type="dcterms:W3CDTF">2021-01-14T04:02:22Z</dcterms:modified>
</cp:coreProperties>
</file>