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2" r:id="rId3"/>
    <p:sldId id="273" r:id="rId4"/>
    <p:sldId id="276" r:id="rId5"/>
    <p:sldId id="274" r:id="rId6"/>
    <p:sldId id="275" r:id="rId7"/>
    <p:sldId id="277" r:id="rId8"/>
    <p:sldId id="278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209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800650F-7D5B-D34A-B2DF-8941D05184E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Math 308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9DEDCF2-FF0C-414C-9472-322DA842BA6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en-US"/>
              <a:t>Oct. 14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896A68DD-9097-DB40-A1DD-10EEA17324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96F6EC95-C3B0-2947-9E32-6EEBCE5690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79B70E-970F-C440-B447-EABD12A178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4E9EEC6-D51E-214A-B7FD-6572B36ED2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C8A578B-52C7-B042-8B0E-D4AEA6A618C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814D21AA-7E47-BE49-82A3-5B194B979B1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6D34FFD2-A6AB-EE45-A524-56530D77A5A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1028E76F-F896-4D47-9A61-B33E390333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84305DF2-00CA-544B-BC57-AAA6FCCA88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90B2F5-7591-024B-A020-8F784AA5F30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4E823-95AA-EC4C-9EE6-038EBCD18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5889F7-CB09-0544-9D47-8331CC335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E2DDC-0CD7-D74C-884C-92A777DAC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1B1A1-81F2-BA43-8464-655BBE8B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A5E81-ADFA-AA4C-841F-C55F5D1C7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A718E-888A-EF46-A3EB-23D0054EDD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98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8683E-3397-0044-A4B4-1D7E8C15E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BADDEB-FD2B-5A42-8185-B626733BB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7B06C-677B-8F4F-AA84-C55295E4F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C9A5-F8A8-9841-8B08-7ED3DD9F0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2EE16-C521-5846-AB2C-9D6874507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071B6-800B-144C-90A8-136DFE7F3B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71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131976-8D2C-1740-AAF4-646589033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36139E-A17A-F641-86A2-7C83A8ED1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3379F-9C93-7C43-B50E-FD3F411AA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06AF1-6D3A-F946-9E2A-E2172113C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9D690-CF51-294A-AEAA-9E90B6A9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A516B-577B-C24C-8ACC-C9F81FE057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02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F6CE-D1DC-6A42-A352-B3A95F971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935A1-EB8E-5E4E-8F1C-D49AACB8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16309-BDDD-2C4D-ABE8-890C41066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C646E-DD12-2A49-BD72-3C8F82CC3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66512-0664-9A43-97DD-CE3A9FFF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D2246-164A-C84E-A01F-1E9DDFAFB5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59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9B3CD-C76E-B34F-BA30-FB141741A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6D0A1-AC7C-384B-8027-B623B419B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9F010-DC93-AD4F-9A66-084CF5A0A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566C4-5C20-A343-BE6B-476A0622C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7B3CC-3F69-3047-9195-9A8CE30C9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86485-AF01-F44B-9AC3-C80C001E64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87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40627-4CCC-CC49-928B-4085F374E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CA72C-AD72-DE46-87DB-0A1215EFCE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367A2D-7ECC-B44A-B28D-7B5147AE0E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1B3F9-C775-C04F-B9CB-2043C39A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FCB30-915F-B140-AFFF-0490BF52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51C15-5D22-A043-B375-3097A8DFF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0CDEF-599E-FC49-8D5A-1327D668A0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27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08DCD-28FF-B149-BE3A-A6EC06897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73876-3429-3249-8C32-C116561AA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C0A31C-4668-434A-9FEF-7463BD7BD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A8F39E-B4CE-A44B-A9C2-543C51BD2E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83695-DA0E-D04E-A289-BBFE670337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4AF77D-786F-7240-8EFB-B31301E3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454537-E241-0846-B29B-DDF6EECB7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E1C7B3-E598-2049-AFCA-02943B77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71A92-219A-E844-8606-FA5498A63B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03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68CE5-0166-2243-A848-D4A5E3C5E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54824B-E22D-884F-A3A8-3FD3E3D42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365F9A-414A-0F42-854F-6EC0C7029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D7BD7-3E3B-E149-9C79-982E4448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5091D-8F87-4540-BE71-B07C29AB8A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5182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23F55-2C1F-0A47-8A17-D16B261F7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9D275-1376-6F4C-8BC0-933FEF6E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3A99E-5780-0D48-8094-FE4CC47DA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EF97C-03AC-9D4E-BE01-C80CC7AD89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816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2E496-56AF-054F-9E7A-F48567D5F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B6FC0-36E4-5442-8E23-63321D6A1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01287-E9FC-674D-AE2E-7472760F99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43DDD9-F0CC-114A-A5A8-5F3C2C3F0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BE287-E135-4843-92F1-5B8BD8AE0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56DB5-D727-0448-909A-26C7CFA0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2810D-E4C2-8042-999A-F8A8DF6416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8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07BD8-117D-F448-BE65-E5D1A807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064697-1A59-804F-B12A-6A1161A51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91A6F-4C26-BD43-AD6F-2C40D3BC4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97E66-9BB6-B843-902A-D13C5B35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A3720-7CB8-604C-A9A2-94EA2A6CD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349D2-F177-8249-AD57-DB28977C7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05184-9F99-414A-B406-393ED12862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25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44A6699-C75B-0741-B296-D0B9FBCD22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0217EA5-BD8E-3E47-87F1-747D74C94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48694C5-D9E0-5249-8096-754554D993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A6DDDE-5ECD-494D-84C0-6852193268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D611FB6-9B8C-994B-B29F-E3796637F5B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17C38D-DD63-AE47-8DF5-477D2F4F0AD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4362C6-37FF-6C47-8373-D51E0783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E1A-70CE-5F43-A55D-A79F8B36B1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388DA4A2-B300-764E-B892-C3312A95F6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en-US" sz="4800">
                <a:solidFill>
                  <a:srgbClr val="663300"/>
                </a:solidFill>
                <a:latin typeface="Comic Sans MS" panose="030F0902030302020204" pitchFamily="66" charset="0"/>
              </a:rPr>
              <a:t>Discrete Optimization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C2B4E81-2DA2-9E46-89C3-7C955D8B3D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5E4FD4-E2AA-7447-BBD1-62EB7FB2F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C29-8119-CE4A-B6C6-20A6C23E545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DED94043-7F65-DF43-9606-40EDEDD66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338" y="584200"/>
            <a:ext cx="8208962" cy="11430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The relationship between counting techniques/graph theory and discrete optimization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88AE462-463B-5F41-8D6B-C260D55FB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2163" y="2960688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Adding a goal (objective function) to a counting situation or a graph model makes it a discrete optimization problem.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EBB7A60-2159-CC47-B66A-C65B89F47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FFF1-AF72-E44E-ADC2-11A1D7F6F54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A2F8D550-35B9-4047-BB53-70BF63E5B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260350"/>
            <a:ext cx="77724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Example: making the scheduling model an optimization problem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02E5758-12E4-A449-BAFC-91FEAEE459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95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/>
              <a:t>There are </a:t>
            </a:r>
            <a:r>
              <a:rPr lang="en-US" altLang="en-US" sz="2800">
                <a:solidFill>
                  <a:srgbClr val="663300"/>
                </a:solidFill>
              </a:rPr>
              <a:t>4</a:t>
            </a:r>
            <a:r>
              <a:rPr lang="en-US" altLang="en-US" sz="2800"/>
              <a:t> jobs that should be processed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	on the same machine.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		(</a:t>
            </a:r>
            <a:r>
              <a:rPr lang="en-US" altLang="en-US" sz="2800" i="1"/>
              <a:t>Can’t be processed simultaneously</a:t>
            </a:r>
            <a:r>
              <a:rPr lang="en-US" altLang="en-US" sz="2800"/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	Here is an example of a possible schedule: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>
                <a:solidFill>
                  <a:schemeClr val="accent2"/>
                </a:solidFill>
              </a:rPr>
              <a:t>Original (counting) question:</a:t>
            </a:r>
            <a:r>
              <a:rPr lang="en-US" altLang="en-US" sz="2800"/>
              <a:t> What is the number of all possible schedules?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>
                <a:solidFill>
                  <a:schemeClr val="accent2"/>
                </a:solidFill>
              </a:rPr>
              <a:t>New (optimization) question: </a:t>
            </a:r>
            <a:r>
              <a:rPr lang="en-US" altLang="en-US" sz="2800"/>
              <a:t>Find a schedule that minimizes the average completion time of the four jobs.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  <p:grpSp>
        <p:nvGrpSpPr>
          <p:cNvPr id="35844" name="Group 4">
            <a:extLst>
              <a:ext uri="{FF2B5EF4-FFF2-40B4-BE49-F238E27FC236}">
                <a16:creationId xmlns:a16="http://schemas.microsoft.com/office/drawing/2014/main" id="{A50B4375-EB7B-FC43-9813-4C5B616EF42B}"/>
              </a:ext>
            </a:extLst>
          </p:cNvPr>
          <p:cNvGrpSpPr>
            <a:grpSpLocks/>
          </p:cNvGrpSpPr>
          <p:nvPr/>
        </p:nvGrpSpPr>
        <p:grpSpPr bwMode="auto">
          <a:xfrm>
            <a:off x="1187450" y="3716338"/>
            <a:ext cx="6781800" cy="533400"/>
            <a:chOff x="624" y="2736"/>
            <a:chExt cx="4272" cy="336"/>
          </a:xfrm>
        </p:grpSpPr>
        <p:sp>
          <p:nvSpPr>
            <p:cNvPr id="35845" name="Rectangle 5">
              <a:extLst>
                <a:ext uri="{FF2B5EF4-FFF2-40B4-BE49-F238E27FC236}">
                  <a16:creationId xmlns:a16="http://schemas.microsoft.com/office/drawing/2014/main" id="{B44BA3C5-C87E-6949-A0C8-2C599C587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736"/>
              <a:ext cx="72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Job 3</a:t>
              </a:r>
            </a:p>
          </p:txBody>
        </p:sp>
        <p:sp>
          <p:nvSpPr>
            <p:cNvPr id="35846" name="Rectangle 6">
              <a:extLst>
                <a:ext uri="{FF2B5EF4-FFF2-40B4-BE49-F238E27FC236}">
                  <a16:creationId xmlns:a16="http://schemas.microsoft.com/office/drawing/2014/main" id="{7FA6DDAF-58D6-CE4E-99F4-7EC3900A2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736"/>
              <a:ext cx="120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Job 1</a:t>
              </a:r>
            </a:p>
          </p:txBody>
        </p:sp>
        <p:sp>
          <p:nvSpPr>
            <p:cNvPr id="35847" name="Rectangle 7">
              <a:extLst>
                <a:ext uri="{FF2B5EF4-FFF2-40B4-BE49-F238E27FC236}">
                  <a16:creationId xmlns:a16="http://schemas.microsoft.com/office/drawing/2014/main" id="{563587B2-DD5E-9A43-A5CE-B321D0137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736"/>
              <a:ext cx="91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Job 4</a:t>
              </a:r>
            </a:p>
          </p:txBody>
        </p:sp>
        <p:sp>
          <p:nvSpPr>
            <p:cNvPr id="35848" name="Rectangle 8">
              <a:extLst>
                <a:ext uri="{FF2B5EF4-FFF2-40B4-BE49-F238E27FC236}">
                  <a16:creationId xmlns:a16="http://schemas.microsoft.com/office/drawing/2014/main" id="{27A198DA-4E41-114F-85F2-D8C0ED24E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736"/>
              <a:ext cx="14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Job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5945060-C0A2-0444-B2CB-26DC5F58B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8868F-C8F8-0944-A640-744CD087934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2A830711-935C-834E-BBDE-2A3515B4B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533400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Example: making a graph model an optimization problem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450CDC9-5409-5241-902D-EE0E4AEDDF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5181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/>
              <a:t>There are n cities. The salesman </a:t>
            </a:r>
          </a:p>
          <a:p>
            <a:pPr>
              <a:buFontTx/>
              <a:buNone/>
            </a:pPr>
            <a:r>
              <a:rPr lang="en-US" altLang="en-US"/>
              <a:t>		</a:t>
            </a:r>
            <a:r>
              <a:rPr lang="en-US" altLang="en-US">
                <a:sym typeface="Symbol" pitchFamily="2" charset="2"/>
              </a:rPr>
              <a:t> </a:t>
            </a:r>
            <a:r>
              <a:rPr lang="en-US" altLang="en-US"/>
              <a:t>starts his tour from City 1,</a:t>
            </a:r>
          </a:p>
          <a:p>
            <a:pPr>
              <a:buFontTx/>
              <a:buNone/>
            </a:pPr>
            <a:r>
              <a:rPr lang="en-US" altLang="en-US"/>
              <a:t>		</a:t>
            </a:r>
            <a:r>
              <a:rPr lang="en-US" altLang="en-US">
                <a:sym typeface="Symbol" pitchFamily="2" charset="2"/>
              </a:rPr>
              <a:t></a:t>
            </a:r>
            <a:r>
              <a:rPr lang="en-US" altLang="en-US"/>
              <a:t> visits each of the cities exactly once,</a:t>
            </a:r>
          </a:p>
          <a:p>
            <a:pPr>
              <a:buFontTx/>
              <a:buNone/>
            </a:pPr>
            <a:r>
              <a:rPr lang="en-US" altLang="en-US"/>
              <a:t>		</a:t>
            </a:r>
            <a:r>
              <a:rPr lang="en-US" altLang="en-US">
                <a:sym typeface="Symbol" pitchFamily="2" charset="2"/>
              </a:rPr>
              <a:t></a:t>
            </a:r>
            <a:r>
              <a:rPr lang="en-US" altLang="en-US"/>
              <a:t> and returns to City 1.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Original (counting) question :</a:t>
            </a:r>
            <a:r>
              <a:rPr lang="en-US" altLang="en-US"/>
              <a:t> How many different tours are possible?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New (optimization) question</a:t>
            </a:r>
            <a:r>
              <a:rPr lang="en-US" altLang="en-US" i="1"/>
              <a:t> :</a:t>
            </a:r>
            <a:r>
              <a:rPr lang="en-US" altLang="en-US"/>
              <a:t> Find a </a:t>
            </a:r>
            <a:r>
              <a:rPr lang="en-US" altLang="en-US">
                <a:solidFill>
                  <a:srgbClr val="FF3399"/>
                </a:solidFill>
              </a:rPr>
              <a:t>minimum-cost tour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D89637-753E-4347-884A-E7A5DA813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11F2-CA6D-C54B-92B6-ADBA0AE68BA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B9F4F81F-26B6-8348-90F6-A1472F0502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8775" y="0"/>
            <a:ext cx="8353425" cy="1052513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Graphs and discrete optimization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7FCBA4A-68DA-5E40-A97D-5EDE96F57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89025"/>
            <a:ext cx="9144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/>
              <a:t>Adding a goal (objective function) about the amount of some entity in a network makes the network model a discrete (network) optimization problem.</a:t>
            </a:r>
          </a:p>
          <a:p>
            <a:r>
              <a:rPr lang="en-US" altLang="en-US" sz="2800" i="1"/>
              <a:t>Goal:</a:t>
            </a:r>
            <a:r>
              <a:rPr lang="en-US" altLang="en-US" sz="2800"/>
              <a:t> Build a network satisfying certain requirements with minimal cost</a:t>
            </a:r>
          </a:p>
          <a:p>
            <a:r>
              <a:rPr lang="en-US" altLang="en-US" sz="2800"/>
              <a:t>Move some entity (electricity, a consumer product, people, information) from one point to another in underlying network as efficiently as possible:</a:t>
            </a:r>
          </a:p>
          <a:p>
            <a:pPr lvl="1"/>
            <a:r>
              <a:rPr lang="en-US" altLang="en-US"/>
              <a:t>Provide good service to the network users</a:t>
            </a:r>
          </a:p>
          <a:p>
            <a:pPr lvl="1"/>
            <a:r>
              <a:rPr lang="en-US" altLang="en-US"/>
              <a:t>Use the network facilities efficiently</a:t>
            </a:r>
          </a:p>
          <a:p>
            <a:pPr lvl="1"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55FFD8D6-D4A3-784A-913A-DE78F1FC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498E-A15C-5442-BF09-5F04CCEDBEE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B5B791B6-838D-2B4B-8DE6-4A0D50889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9025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Ingredients of some common physical networks</a:t>
            </a:r>
            <a:r>
              <a:rPr lang="en-US" alt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9D0B8DD-93A7-7240-83D0-DFD3361B22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275262"/>
          </a:xfrm>
        </p:spPr>
        <p:txBody>
          <a:bodyPr/>
          <a:lstStyle/>
          <a:p>
            <a:pPr lvl="1">
              <a:buFontTx/>
              <a:buNone/>
            </a:pPr>
            <a:endParaRPr lang="ru-RU" altLang="en-US">
              <a:solidFill>
                <a:schemeClr val="accent2"/>
              </a:solidFill>
            </a:endParaRPr>
          </a:p>
        </p:txBody>
      </p:sp>
      <p:graphicFrame>
        <p:nvGraphicFramePr>
          <p:cNvPr id="37920" name="Group 32">
            <a:extLst>
              <a:ext uri="{FF2B5EF4-FFF2-40B4-BE49-F238E27FC236}">
                <a16:creationId xmlns:a16="http://schemas.microsoft.com/office/drawing/2014/main" id="{C58A8C39-468A-3149-98AE-618FBD695339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397000"/>
          <a:ext cx="8642350" cy="4743450"/>
        </p:xfrm>
        <a:graphic>
          <a:graphicData uri="http://schemas.openxmlformats.org/drawingml/2006/table">
            <a:tbl>
              <a:tblPr/>
              <a:tblGrid>
                <a:gridCol w="2339975">
                  <a:extLst>
                    <a:ext uri="{9D8B030D-6E8A-4147-A177-3AD203B41FA5}">
                      <a16:colId xmlns:a16="http://schemas.microsoft.com/office/drawing/2014/main" val="343682553"/>
                    </a:ext>
                  </a:extLst>
                </a:gridCol>
                <a:gridCol w="1982788">
                  <a:extLst>
                    <a:ext uri="{9D8B030D-6E8A-4147-A177-3AD203B41FA5}">
                      <a16:colId xmlns:a16="http://schemas.microsoft.com/office/drawing/2014/main" val="1170984416"/>
                    </a:ext>
                  </a:extLst>
                </a:gridCol>
                <a:gridCol w="2085975">
                  <a:extLst>
                    <a:ext uri="{9D8B030D-6E8A-4147-A177-3AD203B41FA5}">
                      <a16:colId xmlns:a16="http://schemas.microsoft.com/office/drawing/2014/main" val="2094837906"/>
                    </a:ext>
                  </a:extLst>
                </a:gridCol>
                <a:gridCol w="2233612">
                  <a:extLst>
                    <a:ext uri="{9D8B030D-6E8A-4147-A177-3AD203B41FA5}">
                      <a16:colId xmlns:a16="http://schemas.microsoft.com/office/drawing/2014/main" val="3425888559"/>
                    </a:ext>
                  </a:extLst>
                </a:gridCol>
              </a:tblGrid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Physical analog of nodes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Physical analog of arcs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532777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Transportation systems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Cities, intersections, facilities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Highways, airline routes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Vehicles, passengers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745256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Communication systems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Phones, computers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Cables, fiber optic links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Voice messages,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329285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Hydraulic systems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Pumping stations, reservoirs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Pipelines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Water, gas, oil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281127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5A80EFE-3E37-A44D-A6D6-0389EAD9F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DB6C-7578-D747-98D0-2F3C8343C58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1057118C-0217-1643-9846-3381C378DC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338" y="584200"/>
            <a:ext cx="8208962" cy="11430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How to solve discrete optimization problems?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8B8740D-F3E3-F349-A2B9-C592FCE69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Design algorithms!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The word </a:t>
            </a:r>
            <a:r>
              <a:rPr lang="en-US" altLang="en-US" sz="2400" i="1"/>
              <a:t>algorithm</a:t>
            </a:r>
            <a:r>
              <a:rPr lang="en-US" altLang="en-US" sz="2400"/>
              <a:t> refers to a step-by-step method for performing some action.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Some examples of algorithms in everyday life: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Food preparation recipes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Driving directions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Directions for assembling equipment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Instructions for filling out income tax forms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We will study algorithms for solving discrete optimization problems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2D32D31-E717-AF4D-B8F6-0D04F1482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84FD-E5F4-0844-91EA-36C9EFEFB1B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580FF5AB-366B-6947-BAE4-7D7D08CB4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16000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902030302020204" pitchFamily="66" charset="0"/>
              </a:rPr>
              <a:t>Solution Process for discrete optimization problems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9490E5B-AF6A-0B4B-AF89-DD16741D8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486400"/>
          </a:xfrm>
        </p:spPr>
        <p:txBody>
          <a:bodyPr/>
          <a:lstStyle/>
          <a:p>
            <a:pPr lvl="1">
              <a:buFontTx/>
              <a:buNone/>
            </a:pPr>
            <a:endParaRPr lang="en-US" altLang="en-US"/>
          </a:p>
          <a:p>
            <a:pPr lvl="1">
              <a:buFontTx/>
              <a:buNone/>
            </a:pPr>
            <a:endParaRPr lang="en-US" altLang="en-US"/>
          </a:p>
          <a:p>
            <a:pPr lvl="1">
              <a:buFontTx/>
              <a:buNone/>
            </a:pPr>
            <a:endParaRPr lang="en-US" altLang="en-US"/>
          </a:p>
          <a:p>
            <a:pPr lvl="1">
              <a:buFontTx/>
              <a:buNone/>
            </a:pPr>
            <a:endParaRPr lang="en-US" altLang="en-US"/>
          </a:p>
          <a:p>
            <a:pPr lvl="1">
              <a:buFontTx/>
              <a:buNone/>
            </a:pPr>
            <a:r>
              <a:rPr lang="en-US" altLang="en-US"/>
              <a:t>The role of Discrete Mathematics :</a:t>
            </a:r>
          </a:p>
          <a:p>
            <a:pPr lvl="1"/>
            <a:r>
              <a:rPr lang="en-US" altLang="en-US"/>
              <a:t>Show that the algorithm is correct</a:t>
            </a:r>
          </a:p>
          <a:p>
            <a:pPr lvl="1"/>
            <a:r>
              <a:rPr lang="en-US" altLang="en-US"/>
              <a:t>Show that the algorithm is efficient</a:t>
            </a:r>
          </a:p>
          <a:p>
            <a:pPr lvl="1"/>
            <a:r>
              <a:rPr lang="en-US" altLang="en-US"/>
              <a:t>Do careful mathematical analysis </a:t>
            </a:r>
          </a:p>
          <a:p>
            <a:pPr lvl="1">
              <a:buFontTx/>
              <a:buNone/>
            </a:pPr>
            <a:r>
              <a:rPr lang="en-US" altLang="en-US"/>
              <a:t>						to design better algorithms</a:t>
            </a:r>
          </a:p>
        </p:txBody>
      </p:sp>
      <p:sp>
        <p:nvSpPr>
          <p:cNvPr id="40964" name="Oval 4">
            <a:extLst>
              <a:ext uri="{FF2B5EF4-FFF2-40B4-BE49-F238E27FC236}">
                <a16:creationId xmlns:a16="http://schemas.microsoft.com/office/drawing/2014/main" id="{DFFC88AE-26ED-7443-A68B-8D1CC87B4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1304925"/>
            <a:ext cx="1362075" cy="13430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Text Box 5">
            <a:extLst>
              <a:ext uri="{FF2B5EF4-FFF2-40B4-BE49-F238E27FC236}">
                <a16:creationId xmlns:a16="http://schemas.microsoft.com/office/drawing/2014/main" id="{F5037A0C-9620-4C4D-A55F-2C2332FEE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6350" y="1557338"/>
            <a:ext cx="14049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Optimiz. models</a:t>
            </a:r>
          </a:p>
        </p:txBody>
      </p:sp>
      <p:sp>
        <p:nvSpPr>
          <p:cNvPr id="40966" name="Text Box 6">
            <a:extLst>
              <a:ext uri="{FF2B5EF4-FFF2-40B4-BE49-F238E27FC236}">
                <a16:creationId xmlns:a16="http://schemas.microsoft.com/office/drawing/2014/main" id="{41BA067B-E566-6749-A9BD-CC7B9C15E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665288"/>
            <a:ext cx="187325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Real life situation</a:t>
            </a:r>
          </a:p>
        </p:txBody>
      </p:sp>
      <p:sp>
        <p:nvSpPr>
          <p:cNvPr id="40967" name="Text Box 7">
            <a:extLst>
              <a:ext uri="{FF2B5EF4-FFF2-40B4-BE49-F238E27FC236}">
                <a16:creationId xmlns:a16="http://schemas.microsoft.com/office/drawing/2014/main" id="{833DC2FD-BAE5-CA47-94D9-3A05C60C6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1975" y="1628775"/>
            <a:ext cx="1979613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Solution to the model</a:t>
            </a:r>
          </a:p>
        </p:txBody>
      </p:sp>
      <p:sp>
        <p:nvSpPr>
          <p:cNvPr id="40968" name="Line 8">
            <a:extLst>
              <a:ext uri="{FF2B5EF4-FFF2-40B4-BE49-F238E27FC236}">
                <a16:creationId xmlns:a16="http://schemas.microsoft.com/office/drawing/2014/main" id="{85E7BA6B-440A-A44C-8FE4-83330C0442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563" y="2312988"/>
            <a:ext cx="1692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Text Box 9">
            <a:extLst>
              <a:ext uri="{FF2B5EF4-FFF2-40B4-BE49-F238E27FC236}">
                <a16:creationId xmlns:a16="http://schemas.microsoft.com/office/drawing/2014/main" id="{0233489B-00A9-0B44-AB15-65380F5D8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1592263"/>
            <a:ext cx="1765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Abstraction, simplifications</a:t>
            </a:r>
          </a:p>
        </p:txBody>
      </p:sp>
      <p:sp>
        <p:nvSpPr>
          <p:cNvPr id="40970" name="Line 10">
            <a:extLst>
              <a:ext uri="{FF2B5EF4-FFF2-40B4-BE49-F238E27FC236}">
                <a16:creationId xmlns:a16="http://schemas.microsoft.com/office/drawing/2014/main" id="{A9422C36-E0F1-AC49-8AD4-A19686F16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0313" y="2276475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Text Box 11">
            <a:extLst>
              <a:ext uri="{FF2B5EF4-FFF2-40B4-BE49-F238E27FC236}">
                <a16:creationId xmlns:a16="http://schemas.microsoft.com/office/drawing/2014/main" id="{656C4420-6B80-FB40-8B33-4CD826DC9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4775" y="1592263"/>
            <a:ext cx="1547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Design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 animBg="1"/>
      <p:bldP spid="40967" grpId="0" animBg="1"/>
      <p:bldP spid="40969" grpId="0"/>
      <p:bldP spid="4097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444</Words>
  <Application>Microsoft Macintosh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Comic Sans MS</vt:lpstr>
      <vt:lpstr>Wingdings</vt:lpstr>
      <vt:lpstr>Symbol</vt:lpstr>
      <vt:lpstr>Times New Roman</vt:lpstr>
      <vt:lpstr>Default Design</vt:lpstr>
      <vt:lpstr>Discrete Optimization</vt:lpstr>
      <vt:lpstr>The relationship between counting techniques/graph theory and discrete optimization</vt:lpstr>
      <vt:lpstr>Example: making the scheduling model an optimization problem</vt:lpstr>
      <vt:lpstr>Example: making a graph model an optimization problem</vt:lpstr>
      <vt:lpstr>Graphs and discrete optimization</vt:lpstr>
      <vt:lpstr>Ingredients of some common physical networks </vt:lpstr>
      <vt:lpstr>How to solve discrete optimization problems?</vt:lpstr>
      <vt:lpstr>Solution Process for discrete optimization problems</vt:lpstr>
    </vt:vector>
  </TitlesOfParts>
  <Company>Ohio University Math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O-Notation and the Efficiency of Algorithms</dc:title>
  <dc:creator>vardges</dc:creator>
  <cp:lastModifiedBy>Melkonian, Vardges</cp:lastModifiedBy>
  <cp:revision>59</cp:revision>
  <dcterms:created xsi:type="dcterms:W3CDTF">2002-11-03T23:23:47Z</dcterms:created>
  <dcterms:modified xsi:type="dcterms:W3CDTF">2021-01-14T04:03:24Z</dcterms:modified>
</cp:coreProperties>
</file>