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80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670333-ABF5-FA47-AE94-5D3E03B7A22B}" v="30" dt="2021-01-14T03:29:59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727"/>
  </p:normalViewPr>
  <p:slideViewPr>
    <p:cSldViewPr>
      <p:cViewPr varScale="1">
        <p:scale>
          <a:sx n="89" d="100"/>
          <a:sy n="89" d="100"/>
        </p:scale>
        <p:origin x="129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konian, Vardges" userId="2ceb6e4a-f9fa-487e-a56d-630e06b9ec2b" providerId="ADAL" clId="{EB670333-ABF5-FA47-AE94-5D3E03B7A22B}"/>
    <pc:docChg chg="modSld">
      <pc:chgData name="Melkonian, Vardges" userId="2ceb6e4a-f9fa-487e-a56d-630e06b9ec2b" providerId="ADAL" clId="{EB670333-ABF5-FA47-AE94-5D3E03B7A22B}" dt="2021-01-14T03:29:59.597" v="29" actId="20577"/>
      <pc:docMkLst>
        <pc:docMk/>
      </pc:docMkLst>
      <pc:sldChg chg="modSp">
        <pc:chgData name="Melkonian, Vardges" userId="2ceb6e4a-f9fa-487e-a56d-630e06b9ec2b" providerId="ADAL" clId="{EB670333-ABF5-FA47-AE94-5D3E03B7A22B}" dt="2021-01-14T03:29:59.597" v="29" actId="20577"/>
        <pc:sldMkLst>
          <pc:docMk/>
          <pc:sldMk cId="0" sldId="275"/>
        </pc:sldMkLst>
        <pc:spChg chg="mod">
          <ac:chgData name="Melkonian, Vardges" userId="2ceb6e4a-f9fa-487e-a56d-630e06b9ec2b" providerId="ADAL" clId="{EB670333-ABF5-FA47-AE94-5D3E03B7A22B}" dt="2021-01-14T03:29:59.597" v="29" actId="20577"/>
          <ac:spMkLst>
            <pc:docMk/>
            <pc:sldMk cId="0" sldId="275"/>
            <ac:spMk id="5123" creationId="{2FE32AB2-F017-8F49-BE97-ACA59147AB7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F691F6F-9333-3C45-9EBC-BC451253FE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Math 306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F10A62B-595A-A344-9111-CF36E4EE73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Sept. 23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40EEDA1-6769-7949-B159-9E1CF98AA1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5E0D60-805D-6849-8937-4FFEDBC8CC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0D4544-2286-C347-BAA8-67E43B8CA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D5A0621-75F6-7A41-AAEF-718837FA5F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D4E4B23-E317-0145-B19C-838FCB3801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8563953-ADB8-FC42-8D0C-4576D21A34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E19A3EA-06C7-2D4E-AC95-29C1EC4D4E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446DBDDE-49B5-9D4D-8E8F-EB0DDC84AA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DE3A4D67-9BBF-1144-834A-FBBB96E6B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F491E3A-4352-BC41-AB66-15B47D6E4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5F5DA-048B-3B4C-94D5-FD693EBB8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330D38-2BA2-D843-8A39-AEFD7609F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007334-5A87-B34A-8889-73B83BF548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24E8-93D8-C541-8C7F-365A192C64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71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836E43-13F9-954F-83FD-6C3B4B848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1DE47A-D614-784E-9E7A-0AA569AB5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A02CCF-8664-444F-BB63-1E6ECBBE7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411C-300D-A54A-95F2-282B402205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96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C1F5EC-10C1-C943-A02F-0A4B13951A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85DC86-5730-A646-BD23-13D78952C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6BA268-2948-5044-B6C4-E8045D31F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2784C-012E-3341-A463-1DC4ED8D7F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5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65D34-312F-1B45-BDA0-A3C8EB5E92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17F112-2DC5-0941-A810-5F032B159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14F4EB-192D-3B46-8837-DDC737648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612C-BEF0-9441-8942-550A5CB29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51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B20712-1B8F-1B4C-8C97-BF82ED974F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6ED2C-7009-D14C-B492-EF7AFA520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54E022-495F-3D47-AB80-252122CDDC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77F33-A1A3-2C4B-B72F-6F191C082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22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3BA233-4BB0-FF48-AEBB-D7B6C8483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7948C2-2EE5-6B40-AE61-2CC869252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E6DC3-D0D0-4543-BFFF-BC35142DD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F87E-9F4A-6A4E-A268-2FCCBD3F0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69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0A4C96-304D-1045-9143-812DF5865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71A5F1-680C-4A4D-BE53-0A554E053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3E9F2B-6C0C-0F4C-B56C-A432C7E62A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D6308-2636-0745-9C01-70C08361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80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B0DA8C-2FB4-154D-A441-D83B20BE1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9581A4-8A17-314A-B968-CCDD60AA8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79B112-38F3-BF4B-B70F-A2ADD3DF38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F46-87E8-C540-9A89-60A0BBD27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92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084BF71-EFA9-1540-9AD8-DB628448A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B5CAA7-BC55-7046-B4E4-6768BB0A0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2BEA4D-1FF1-954C-9BBF-B16ACD6ECE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E02C-A262-1149-A9E1-C13718BFD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6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5B9530-CF5A-5940-B919-33542B3F7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CC16C-EA85-1346-9EA0-7B664705D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35048-9144-404B-B588-D938FD206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1A5-70C2-B04D-99A4-3BAA80ED0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56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85466C-D8CD-A348-93E1-C1AF598A4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B1B574-162A-E747-B275-7C665C689C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92F637-45BE-9F4A-BAF6-118BD969A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B650-0CBE-5943-BB94-5BC4C649B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1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14A9D5-EE41-D845-9424-AD17BDE9A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CCF5EE-617D-444F-9028-1234D37D2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15CB12-2050-BC43-8EB4-7F2D830955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284B90-FB30-EC4D-AD94-541E5FE2F9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DD2BED-8A7B-034D-B63A-16D7ACF1E5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75AE5CA-3986-A14F-A5A3-AA5EE98B8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196F4A8C-7F16-0A41-B58C-FC58A5429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1EA13-D342-094E-B6E4-EF417ECF2F0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CBFED4E-3DDA-2B41-B299-AE843291A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Methods of Proof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5DAAD3F-8204-B646-AEB3-9F771DD7E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techniques in this handout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Direct proof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Division into cases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Proof by contradiction</a:t>
            </a:r>
          </a:p>
          <a:p>
            <a:pPr lvl="1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this handout, the proof techniques will be used to prove properties in number theory.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FE82657F-8F6B-CC42-B1F9-1DD02A3A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83CD42-789E-D446-8C62-914DBCD0C8A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E066B6C-51D4-F343-A515-FAD065361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Quotient-Remainder Theorem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DF0542A-7557-8F4B-AFE9-2DF0B6081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Theorem: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</a:rPr>
              <a:t>For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n</a:t>
            </a:r>
            <a:r>
              <a:rPr lang="en-US" altLang="en-US" b="1" i="1"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and</a:t>
            </a:r>
            <a:r>
              <a:rPr lang="en-US" altLang="en-US" b="1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d</a:t>
            </a:r>
            <a:r>
              <a:rPr lang="en-US" altLang="en-US" b="1" i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b="1" i="1" baseline="30000"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				  !  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q,r</a:t>
            </a:r>
            <a:r>
              <a:rPr lang="en-US" altLang="en-US" b="1" i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  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such that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			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n=d</a:t>
            </a:r>
            <a:r>
              <a:rPr lang="en-US" altLang="en-US" i="1">
                <a:ea typeface="ＭＳ Ｐゴシック" panose="020B0600070205080204" pitchFamily="34" charset="-128"/>
              </a:rPr>
              <a:t>·q+r</a:t>
            </a:r>
            <a:r>
              <a:rPr lang="en-US" altLang="en-US">
                <a:ea typeface="ＭＳ Ｐゴシック" panose="020B0600070205080204" pitchFamily="34" charset="-128"/>
              </a:rPr>
              <a:t>  and  </a:t>
            </a:r>
            <a:r>
              <a:rPr lang="en-US" altLang="en-US" i="1">
                <a:ea typeface="ＭＳ Ｐゴシック" panose="020B0600070205080204" pitchFamily="34" charset="-128"/>
              </a:rPr>
              <a:t>0≤r&lt;d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i="1">
                <a:solidFill>
                  <a:srgbClr val="FF0066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is called </a:t>
            </a:r>
            <a:r>
              <a:rPr lang="en-US" altLang="en-US">
                <a:solidFill>
                  <a:srgbClr val="FF0066"/>
                </a:solidFill>
                <a:ea typeface="ＭＳ Ｐゴシック" panose="020B0600070205080204" pitchFamily="34" charset="-128"/>
              </a:rPr>
              <a:t>quotient</a:t>
            </a:r>
            <a:r>
              <a:rPr lang="en-US" altLang="en-US">
                <a:ea typeface="ＭＳ Ｐゴシック" panose="020B0600070205080204" pitchFamily="34" charset="-128"/>
              </a:rPr>
              <a:t>; </a:t>
            </a:r>
            <a:r>
              <a:rPr lang="en-US" altLang="en-US">
                <a:solidFill>
                  <a:srgbClr val="FF0066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 is called </a:t>
            </a:r>
            <a:r>
              <a:rPr lang="en-US" altLang="en-US">
                <a:solidFill>
                  <a:srgbClr val="FF0066"/>
                </a:solidFill>
                <a:ea typeface="ＭＳ Ｐゴシック" panose="020B0600070205080204" pitchFamily="34" charset="-128"/>
              </a:rPr>
              <a:t>remainder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Notation: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q = n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div</a:t>
            </a:r>
            <a:r>
              <a:rPr lang="en-US" altLang="en-US" i="1">
                <a:ea typeface="ＭＳ Ｐゴシック" panose="020B0600070205080204" pitchFamily="34" charset="-128"/>
              </a:rPr>
              <a:t> d</a:t>
            </a:r>
            <a:r>
              <a:rPr lang="en-US" altLang="en-US">
                <a:ea typeface="ＭＳ Ｐゴシック" panose="020B0600070205080204" pitchFamily="34" charset="-128"/>
              </a:rPr>
              <a:t>;  </a:t>
            </a:r>
            <a:r>
              <a:rPr lang="en-US" altLang="en-US" i="1">
                <a:ea typeface="ＭＳ Ｐゴシック" panose="020B0600070205080204" pitchFamily="34" charset="-128"/>
              </a:rPr>
              <a:t>r = n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mod</a:t>
            </a:r>
            <a:r>
              <a:rPr lang="en-US" altLang="en-US" i="1">
                <a:ea typeface="ＭＳ Ｐゴシック" panose="020B0600070205080204" pitchFamily="34" charset="-128"/>
              </a:rPr>
              <a:t> d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Examples:</a:t>
            </a:r>
            <a:r>
              <a:rPr lang="en-US" altLang="en-US">
                <a:ea typeface="ＭＳ Ｐゴシック" panose="020B0600070205080204" pitchFamily="34" charset="-128"/>
              </a:rPr>
              <a:t>  1) </a:t>
            </a:r>
            <a:r>
              <a:rPr lang="en-US" altLang="en-US" i="1">
                <a:ea typeface="ＭＳ Ｐゴシック" panose="020B0600070205080204" pitchFamily="34" charset="-128"/>
              </a:rPr>
              <a:t>53 = 8·6+5.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</a:rPr>
              <a:t>Hence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</a:t>
            </a:r>
            <a:r>
              <a:rPr lang="en-US" altLang="en-US" i="1">
                <a:ea typeface="ＭＳ Ｐゴシック" panose="020B0600070205080204" pitchFamily="34" charset="-128"/>
              </a:rPr>
              <a:t>53 div 8 = 6; 53 mod 8 = 5.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		      </a:t>
            </a:r>
            <a:r>
              <a:rPr lang="en-US" altLang="en-US">
                <a:ea typeface="ＭＳ Ｐゴシック" panose="020B0600070205080204" pitchFamily="34" charset="-128"/>
              </a:rPr>
              <a:t>2)</a:t>
            </a:r>
            <a:r>
              <a:rPr lang="en-US" altLang="en-US" i="1"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ea typeface="ＭＳ Ｐゴシック" panose="020B0600070205080204" pitchFamily="34" charset="-128"/>
              </a:rPr>
              <a:t>-29 = 7·(-5)+6.</a:t>
            </a:r>
            <a:r>
              <a:rPr lang="en-US" altLang="en-US" i="1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</a:rPr>
              <a:t>Hence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</a:t>
            </a:r>
            <a:r>
              <a:rPr lang="en-US" altLang="en-US" i="1">
                <a:ea typeface="ＭＳ Ｐゴシック" panose="020B0600070205080204" pitchFamily="34" charset="-128"/>
              </a:rPr>
              <a:t>-29 div 7 = -5; -29 mod 7 = 6.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38146E8D-69CF-5D4D-96AC-EBA201CB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FF4043-1388-104E-BBE8-6639022461C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A1BB54A-0CB8-1642-B866-B8BF657B1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Example of using div and mod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FE32AB2-F017-8F49-BE97-ACA59147A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Last year Halloween was on Tuesday.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Q.:</a:t>
            </a:r>
            <a:r>
              <a:rPr lang="en-US" altLang="en-US" dirty="0">
                <a:ea typeface="ＭＳ Ｐゴシック" panose="020B0600070205080204" pitchFamily="34" charset="-128"/>
              </a:rPr>
              <a:t> What day is Halloween this year?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Solution: </a:t>
            </a:r>
            <a:r>
              <a:rPr lang="en-US" altLang="en-US" dirty="0">
                <a:ea typeface="ＭＳ Ｐゴシック" panose="020B0600070205080204" pitchFamily="34" charset="-128"/>
              </a:rPr>
              <a:t>There are 366 days between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	10/31/23 and 10/31/24.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  366 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mod</a:t>
            </a:r>
            <a:r>
              <a:rPr lang="en-US" altLang="en-US" dirty="0">
                <a:ea typeface="ＭＳ Ｐゴシック" panose="020B0600070205080204" pitchFamily="34" charset="-128"/>
              </a:rPr>
              <a:t> 7 = 2.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</a:t>
            </a:r>
            <a:r>
              <a:rPr lang="en-US" altLang="en-US" dirty="0">
                <a:solidFill>
                  <a:schemeClr val="bg2"/>
                </a:solidFill>
                <a:ea typeface="ＭＳ Ｐゴシック" panose="020B0600070205080204" pitchFamily="34" charset="-128"/>
              </a:rPr>
              <a:t>Thus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i="1" dirty="0">
                <a:ea typeface="ＭＳ Ｐゴシック" panose="020B0600070205080204" pitchFamily="34" charset="-128"/>
              </a:rPr>
              <a:t>if</a:t>
            </a:r>
            <a:r>
              <a:rPr lang="en-US" altLang="en-US" dirty="0">
                <a:ea typeface="ＭＳ Ｐゴシック" panose="020B0600070205080204" pitchFamily="34" charset="-128"/>
              </a:rPr>
              <a:t> 10/31/23 was Tuesday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	</a:t>
            </a:r>
            <a:r>
              <a:rPr lang="en-US" altLang="en-US" i="1" dirty="0">
                <a:ea typeface="ＭＳ Ｐゴシック" panose="020B0600070205080204" pitchFamily="34" charset="-128"/>
              </a:rPr>
              <a:t>then</a:t>
            </a:r>
            <a:r>
              <a:rPr lang="en-US" altLang="en-US" dirty="0">
                <a:ea typeface="ＭＳ Ｐゴシック" panose="020B0600070205080204" pitchFamily="34" charset="-128"/>
              </a:rPr>
              <a:t> 10/31/24 is Thursday.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C806449D-94CA-8C4D-A9C3-1FE84884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4407FB-B223-E340-AFF8-2F8DFB3E01E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7D4C2E2-EB7E-0546-B022-F92EEEBA9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Proof Technique: 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Division into Cases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0AF3247-6403-054C-B6D9-FE58053F9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Suppose at some stage of a proof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● we know that 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or 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or A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 or … or A</a:t>
            </a:r>
            <a:r>
              <a:rPr lang="en-US" altLang="en-US" baseline="-25000"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</a:rPr>
              <a:t>is true;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● want to deduce a conclusion C.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Use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division into cases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Show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→C, 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→C, …, 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→C.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Conclude that C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>
            <a:extLst>
              <a:ext uri="{FF2B5EF4-FFF2-40B4-BE49-F238E27FC236}">
                <a16:creationId xmlns:a16="http://schemas.microsoft.com/office/drawing/2014/main" id="{725EF85C-220F-2C49-B4EC-42975145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6AFA02-864D-3C43-B90C-3AC41E93F86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4510610F-872F-2245-93D7-249D4B773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Division into Cases: 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24E25A2-0040-3F48-98DF-EB937619A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Proposition: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chemeClr val="bg2"/>
                </a:solidFill>
                <a:ea typeface="ＭＳ Ｐゴシック" panose="020B0600070205080204" pitchFamily="34" charset="-128"/>
              </a:rPr>
              <a:t>If</a:t>
            </a:r>
            <a:r>
              <a:rPr lang="en-US" altLang="en-US" sz="2400">
                <a:ea typeface="ＭＳ Ｐゴシック" panose="020B0600070205080204" pitchFamily="34" charset="-128"/>
              </a:rPr>
              <a:t>  n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b="1" i="1">
                <a:ea typeface="ＭＳ Ｐゴシック" panose="020B0600070205080204" pitchFamily="34" charset="-128"/>
                <a:sym typeface="Symbol" pitchFamily="2" charset="2"/>
              </a:rPr>
              <a:t>Z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such that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	neither of 2 or 3 divide n,		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	</a:t>
            </a:r>
            <a:r>
              <a:rPr lang="en-US" altLang="en-US" sz="24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400" i="1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i="1" baseline="30000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 mod 12  =  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.		     </a:t>
            </a:r>
            <a:r>
              <a:rPr lang="en-US" altLang="en-US" sz="2400" b="1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(2)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Proof: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Suppose </a:t>
            </a:r>
            <a:r>
              <a:rPr lang="en-US" altLang="en-US" sz="2400">
                <a:ea typeface="ＭＳ Ｐゴシック" panose="020B0600070205080204" pitchFamily="34" charset="-128"/>
              </a:rPr>
              <a:t>n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b="1" i="1"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s.t. neither of 2 or 3 divide 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quotient-remainder theorem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exactly one of the following is true: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    </a:t>
            </a:r>
            <a:r>
              <a:rPr lang="en-US" altLang="en-US" sz="2400">
                <a:solidFill>
                  <a:srgbClr val="663300"/>
                </a:solidFill>
                <a:ea typeface="ＭＳ Ｐゴシック" panose="020B0600070205080204" pitchFamily="34" charset="-128"/>
                <a:sym typeface="Symbol" pitchFamily="2" charset="2"/>
              </a:rPr>
              <a:t>a)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n=6k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400">
                <a:solidFill>
                  <a:srgbClr val="663300"/>
                </a:solidFill>
                <a:ea typeface="ＭＳ Ｐゴシック" panose="020B0600070205080204" pitchFamily="34" charset="-128"/>
                <a:sym typeface="Symbol" pitchFamily="2" charset="2"/>
              </a:rPr>
              <a:t>b)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n=6k+1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400">
                <a:solidFill>
                  <a:srgbClr val="663300"/>
                </a:solidFill>
                <a:ea typeface="ＭＳ Ｐゴシック" panose="020B0600070205080204" pitchFamily="34" charset="-128"/>
                <a:sym typeface="Symbol" pitchFamily="2" charset="2"/>
              </a:rPr>
              <a:t>c)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n=6k+2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 </a:t>
            </a:r>
            <a:r>
              <a:rPr lang="en-US" altLang="en-US" sz="2400">
                <a:solidFill>
                  <a:srgbClr val="663300"/>
                </a:solidFill>
                <a:ea typeface="ＭＳ Ｐゴシック" panose="020B0600070205080204" pitchFamily="34" charset="-128"/>
                <a:sym typeface="Symbol" pitchFamily="2" charset="2"/>
              </a:rPr>
              <a:t>d)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n=6k+3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    </a:t>
            </a:r>
            <a:r>
              <a:rPr lang="en-US" altLang="en-US" sz="2400">
                <a:solidFill>
                  <a:srgbClr val="663300"/>
                </a:solidFill>
                <a:ea typeface="ＭＳ Ｐゴシック" panose="020B0600070205080204" pitchFamily="34" charset="-128"/>
                <a:sym typeface="Symbol" pitchFamily="2" charset="2"/>
              </a:rPr>
              <a:t>e)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n=6k+4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 </a:t>
            </a:r>
            <a:r>
              <a:rPr lang="en-US" altLang="en-US" sz="2400">
                <a:solidFill>
                  <a:srgbClr val="663300"/>
                </a:solidFill>
                <a:ea typeface="ＭＳ Ｐゴシック" panose="020B0600070205080204" pitchFamily="34" charset="-128"/>
                <a:sym typeface="Symbol" pitchFamily="2" charset="2"/>
              </a:rPr>
              <a:t>f)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n=6k+5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for some integer k.    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(3)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n can</a:t>
            </a:r>
            <a:r>
              <a:rPr lang="ja-JP" altLang="en-US" sz="24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t be 6k, 6k+2 or 6k+4 </a:t>
            </a:r>
            <a:r>
              <a:rPr lang="en-US" altLang="ja-JP" sz="24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because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in that case 2 | n  (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which contradicts (1)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).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(4)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n can</a:t>
            </a:r>
            <a:r>
              <a:rPr lang="ja-JP" altLang="en-US" sz="24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t be 6k+3 because in that case 3 | 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	 (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which contradicts (1)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).		 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D30C402-0330-A448-B0AC-1CF9609EF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Division into Cases: Example(cont.)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5CCBF83-D486-194A-9936-6A6AA3817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Proof(cont.):</a:t>
            </a:r>
            <a:r>
              <a:rPr lang="en-US" altLang="en-US" sz="2800">
                <a:ea typeface="ＭＳ Ｐゴシック" panose="020B0600070205080204" pitchFamily="34" charset="-128"/>
              </a:rPr>
              <a:t>  </a:t>
            </a:r>
            <a:r>
              <a:rPr lang="en-US" altLang="en-US" sz="28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Based on (3), (4) and (5),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			either n=6k+1 or n=6k+5.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Let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s show </a:t>
            </a:r>
            <a:r>
              <a:rPr lang="en-US" altLang="ja-JP" sz="2800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(2)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for each of these two cases.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800" b="1">
                <a:solidFill>
                  <a:schemeClr val="hlink"/>
                </a:solidFill>
                <a:ea typeface="ＭＳ Ｐゴシック" panose="020B0600070205080204" pitchFamily="34" charset="-128"/>
                <a:sym typeface="Symbol" pitchFamily="2" charset="2"/>
              </a:rPr>
              <a:t>Case 1: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Suppose </a:t>
            </a:r>
            <a:r>
              <a:rPr lang="en-US" altLang="en-US" sz="2800">
                <a:solidFill>
                  <a:schemeClr val="hlink"/>
                </a:solidFill>
                <a:ea typeface="ＭＳ Ｐゴシック" panose="020B0600070205080204" pitchFamily="34" charset="-128"/>
                <a:sym typeface="Symbol" pitchFamily="2" charset="2"/>
              </a:rPr>
              <a:t>n=6k+1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  </a:t>
            </a:r>
            <a:r>
              <a:rPr lang="en-US" altLang="en-US" sz="28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n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= (6k+1)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=36k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+12k+1  (</a:t>
            </a:r>
            <a:r>
              <a:rPr lang="en-US" altLang="en-US" sz="28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basic algebra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		        = 12(3k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+k)+1   		      </a:t>
            </a:r>
            <a:r>
              <a:rPr lang="en-US" altLang="en-US" sz="2800" b="1">
                <a:ea typeface="ＭＳ Ｐゴシック" panose="020B0600070205080204" pitchFamily="34" charset="-128"/>
                <a:sym typeface="Symbol" pitchFamily="2" charset="2"/>
              </a:rPr>
              <a:t>(6)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   </a:t>
            </a:r>
            <a:r>
              <a:rPr lang="en-US" altLang="en-US" sz="28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Let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p=3k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+k.  </a:t>
            </a:r>
            <a:r>
              <a:rPr lang="en-US" altLang="en-US" sz="28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p is an integer.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   n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= 12p+1 .  ( </a:t>
            </a:r>
            <a:r>
              <a:rPr lang="en-US" altLang="en-US" sz="28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substitution in (6)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   </a:t>
            </a:r>
            <a:r>
              <a:rPr lang="en-US" altLang="en-US" sz="28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Hence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 baseline="30000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FF0066"/>
                </a:solidFill>
                <a:ea typeface="ＭＳ Ｐゴシック" panose="020B0600070205080204" pitchFamily="34" charset="-128"/>
                <a:sym typeface="Symbol" pitchFamily="2" charset="2"/>
              </a:rPr>
              <a:t> mod 12 = 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quotient-remainder th-m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</a:t>
            </a:r>
            <a:r>
              <a:rPr lang="en-US" altLang="en-US" sz="2800" b="1">
                <a:solidFill>
                  <a:schemeClr val="hlink"/>
                </a:solidFill>
                <a:ea typeface="ＭＳ Ｐゴシック" panose="020B0600070205080204" pitchFamily="34" charset="-128"/>
                <a:sym typeface="Symbol" pitchFamily="2" charset="2"/>
              </a:rPr>
              <a:t>Case 2: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Suppose </a:t>
            </a:r>
            <a:r>
              <a:rPr lang="en-US" altLang="en-US" sz="2800">
                <a:solidFill>
                  <a:schemeClr val="hlink"/>
                </a:solidFill>
                <a:ea typeface="ＭＳ Ｐゴシック" panose="020B0600070205080204" pitchFamily="34" charset="-128"/>
                <a:sym typeface="Symbol" pitchFamily="2" charset="2"/>
              </a:rPr>
              <a:t>n=6k+5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. 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exercise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       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■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2BFD087B-F4E8-B343-8FD3-6DFAA82C0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E2CA0-0BDD-D440-B0F9-D33F9E1B4C4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30F0FBF7-40F6-2A43-B702-DACF91580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Method of Proof by Contradiction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FF5DDB-9A9C-1144-9F0A-0CCFB3B1A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562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Suppose the statement to be proved is false.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Show that this supposition logically leads to a contradiction.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Conclude that the statement to be proved is true.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Example of proof by contradiction.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Theorem:</a:t>
            </a:r>
            <a:r>
              <a:rPr lang="en-US" altLang="en-US" sz="2800">
                <a:ea typeface="ＭＳ Ｐゴシック" panose="020B0600070205080204" pitchFamily="34" charset="-128"/>
              </a:rPr>
              <a:t> There is no greatest integer.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The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proof</a:t>
            </a:r>
            <a:r>
              <a:rPr lang="en-US" altLang="en-US" sz="2800">
                <a:ea typeface="ＭＳ Ｐゴシック" panose="020B0600070205080204" pitchFamily="34" charset="-128"/>
              </a:rPr>
              <a:t> on the board.</a:t>
            </a:r>
          </a:p>
          <a:p>
            <a:pPr marL="609600" indent="-609600" eaLnBrk="1" hangingPunct="1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We will see several contradiction proofs in graph theory.</a:t>
            </a:r>
          </a:p>
          <a:p>
            <a:pPr marL="609600" indent="-609600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096B9691-C75A-7A46-9D46-6371E2B8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C4DE58-2112-984B-BA1A-B0D6C184CF9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B766BD4-4659-3E4A-A292-81D7B16D9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Even and Odd Integers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91870FD-1F06-6E42-B48B-2ACE49AFF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Definition:</a:t>
            </a:r>
            <a:r>
              <a:rPr lang="en-US" altLang="en-US">
                <a:ea typeface="ＭＳ Ｐゴシック" panose="020B0600070205080204" pitchFamily="34" charset="-128"/>
              </a:rPr>
              <a:t> An integer 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● is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even</a:t>
            </a:r>
            <a:r>
              <a:rPr lang="en-US" altLang="en-US">
                <a:ea typeface="ＭＳ Ｐゴシック" panose="020B0600070205080204" pitchFamily="34" charset="-128"/>
              </a:rPr>
              <a:t> iff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 an integer k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such that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n=2k</a:t>
            </a:r>
            <a:r>
              <a:rPr lang="en-US" altLang="en-US"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● is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odd</a:t>
            </a:r>
            <a:r>
              <a:rPr lang="en-US" altLang="en-US">
                <a:ea typeface="ＭＳ Ｐゴシック" panose="020B0600070205080204" pitchFamily="34" charset="-128"/>
              </a:rPr>
              <a:t> iff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    an integer k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such that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n=2k+1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Ex:</a:t>
            </a:r>
            <a:r>
              <a:rPr lang="en-US" altLang="en-US">
                <a:ea typeface="ＭＳ Ｐゴシック" panose="020B0600070205080204" pitchFamily="34" charset="-128"/>
              </a:rPr>
              <a:t> If x and y are integers,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is                     even or odd?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16388" name="Object 2">
            <a:extLst>
              <a:ext uri="{FF2B5EF4-FFF2-40B4-BE49-F238E27FC236}">
                <a16:creationId xmlns:a16="http://schemas.microsoft.com/office/drawing/2014/main" id="{73953495-D235-B74A-B96C-CF00A6A6CE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334000"/>
          <a:ext cx="20574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3000" imgH="5270500" progId="Equation.3">
                  <p:embed/>
                </p:oleObj>
              </mc:Choice>
              <mc:Fallback>
                <p:oleObj name="Equation" r:id="rId2" imgW="20193000" imgH="5270500" progId="Equation.3">
                  <p:embed/>
                  <p:pic>
                    <p:nvPicPr>
                      <p:cNvPr id="16388" name="Object 2">
                        <a:extLst>
                          <a:ext uri="{FF2B5EF4-FFF2-40B4-BE49-F238E27FC236}">
                            <a16:creationId xmlns:a16="http://schemas.microsoft.com/office/drawing/2014/main" id="{73953495-D235-B74A-B96C-CF00A6A6CE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334000"/>
                        <a:ext cx="20574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580B473C-4E07-F144-86E0-EC87D8C3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A246C1-9A57-FB41-A874-F67DC6E49E3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669C6CA-6738-9A42-9A38-FD3A2FA63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Method of Direct Proof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7BACBBF-17CD-D34C-8270-0ACD85C53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To prove a statement: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xD if P(x) then Q(x).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SzPct val="150000"/>
            </a:pPr>
            <a:r>
              <a:rPr lang="en-US" altLang="en-US" sz="2800">
                <a:solidFill>
                  <a:schemeClr val="bg2"/>
                </a:solidFill>
                <a:ea typeface="ＭＳ Ｐゴシック" panose="020B0600070205080204" pitchFamily="34" charset="-128"/>
              </a:rPr>
              <a:t>Suppose</a:t>
            </a:r>
            <a:r>
              <a:rPr lang="en-US" altLang="en-US" sz="2800">
                <a:ea typeface="ＭＳ Ｐゴシック" panose="020B0600070205080204" pitchFamily="34" charset="-128"/>
              </a:rPr>
              <a:t> x is a </a:t>
            </a:r>
            <a:r>
              <a:rPr lang="en-US" altLang="en-US" sz="2800" i="1">
                <a:ea typeface="ＭＳ Ｐゴシック" panose="020B0600070205080204" pitchFamily="34" charset="-128"/>
              </a:rPr>
              <a:t>particular</a:t>
            </a:r>
            <a:r>
              <a:rPr lang="en-US" altLang="en-US" sz="2800">
                <a:ea typeface="ＭＳ Ｐゴシック" panose="020B0600070205080204" pitchFamily="34" charset="-128"/>
              </a:rPr>
              <a:t> but </a:t>
            </a:r>
            <a:r>
              <a:rPr lang="en-US" altLang="en-US" sz="2800" i="1">
                <a:ea typeface="ＭＳ Ｐゴシック" panose="020B0600070205080204" pitchFamily="34" charset="-128"/>
              </a:rPr>
              <a:t>arbitrarily 		     	    chosen</a:t>
            </a:r>
            <a:r>
              <a:rPr lang="en-US" altLang="en-US" sz="2800">
                <a:ea typeface="ＭＳ Ｐゴシック" panose="020B0600070205080204" pitchFamily="34" charset="-128"/>
              </a:rPr>
              <a:t> element of D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     </a:t>
            </a:r>
            <a:r>
              <a:rPr lang="en-US" altLang="en-US" sz="2800">
                <a:solidFill>
                  <a:schemeClr val="bg2"/>
                </a:solidFill>
                <a:ea typeface="ＭＳ Ｐゴシック" panose="020B0600070205080204" pitchFamily="34" charset="-128"/>
              </a:rPr>
              <a:t>for which</a:t>
            </a:r>
            <a:r>
              <a:rPr lang="en-US" altLang="en-US" sz="2800">
                <a:ea typeface="ＭＳ Ｐゴシック" panose="020B0600070205080204" pitchFamily="34" charset="-128"/>
              </a:rPr>
              <a:t> P(x) is true;</a:t>
            </a:r>
          </a:p>
          <a:p>
            <a:pPr marL="609600" indent="-609600" eaLnBrk="1" hangingPunct="1">
              <a:lnSpc>
                <a:spcPct val="90000"/>
              </a:lnSpc>
              <a:buSzPct val="150000"/>
            </a:pPr>
            <a:r>
              <a:rPr lang="en-US" altLang="en-US" sz="2800">
                <a:solidFill>
                  <a:schemeClr val="bg2"/>
                </a:solidFill>
                <a:ea typeface="ＭＳ Ｐゴシック" panose="020B0600070205080204" pitchFamily="34" charset="-128"/>
              </a:rPr>
              <a:t>Show</a:t>
            </a:r>
            <a:r>
              <a:rPr lang="en-US" altLang="en-US" sz="2800">
                <a:ea typeface="ＭＳ Ｐゴシック" panose="020B0600070205080204" pitchFamily="34" charset="-128"/>
              </a:rPr>
              <a:t> the conclusion Q(x) is true by using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    ♦ definitions;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    ♦ previously established results;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      	    ♦ rules of logical inference.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D14F04E-F66F-2647-8A6C-46C3D2BA4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Method of Direct Proof (Ex.)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BD231AE-79BA-2844-9BA4-8AC697DE7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Show 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x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x is odd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	 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3x+9 is even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Proof: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Suppose x is an arbitrarily chosen odd integer.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  </a:t>
            </a:r>
            <a:r>
              <a:rPr lang="en-US" altLang="en-US" sz="24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x=2k+1 for some integer k. 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  </a:t>
            </a:r>
            <a:r>
              <a:rPr lang="en-US" altLang="en-US" sz="24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So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3x+9 = 3(2k+1)+9  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substitution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      = 6k+3+9      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distributive law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      = 2(3k+6)	      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by factoring out a 2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(*)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   3k+6 is an integer. 				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(**)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   </a:t>
            </a:r>
            <a:r>
              <a:rPr lang="en-US" altLang="en-US" sz="2400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Hence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3x+9 is even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      </a:t>
            </a:r>
            <a:r>
              <a:rPr lang="en-US" altLang="en-US" sz="2400" i="1">
                <a:solidFill>
                  <a:srgbClr val="009900"/>
                </a:solidFill>
                <a:ea typeface="ＭＳ Ｐゴシック" panose="020B0600070205080204" pitchFamily="34" charset="-128"/>
                <a:sym typeface="Symbol" pitchFamily="2" charset="2"/>
              </a:rPr>
              <a:t>based on (*), (**) and definition of even integers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.								    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▀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	       (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this is what we needed to show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33EE6DC5-4D45-F747-A4A3-05BAEB71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1FBEFB-EDF2-0740-8499-228E319C03A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B99045C-C63C-2346-A333-8F79EEEF7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Directions for writing proofs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B1CC1A9-5F43-574E-B71F-801A62F2C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  <a:buFontTx/>
              <a:buAutoNum type="arabicParenR"/>
            </a:pPr>
            <a:r>
              <a:rPr lang="en-US" altLang="en-US">
                <a:ea typeface="ＭＳ Ｐゴシック" panose="020B0600070205080204" pitchFamily="34" charset="-128"/>
              </a:rPr>
              <a:t>Write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the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theorem</a:t>
            </a:r>
            <a:r>
              <a:rPr lang="en-US" altLang="en-US">
                <a:ea typeface="ＭＳ Ｐゴシック" panose="020B0600070205080204" pitchFamily="34" charset="-128"/>
              </a:rPr>
              <a:t> to be proved.</a:t>
            </a:r>
          </a:p>
          <a:p>
            <a:pPr marL="609600" indent="-609600" eaLnBrk="1" hangingPunct="1">
              <a:buClr>
                <a:schemeClr val="accent2"/>
              </a:buClr>
              <a:buFontTx/>
              <a:buAutoNum type="arabicParenR"/>
            </a:pPr>
            <a:r>
              <a:rPr lang="en-US" altLang="en-US">
                <a:ea typeface="ＭＳ Ｐゴシック" panose="020B0600070205080204" pitchFamily="34" charset="-128"/>
              </a:rPr>
              <a:t>Clearly mark the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beginning of your proof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with the word </a:t>
            </a:r>
            <a:r>
              <a:rPr lang="en-US" altLang="en-US" i="1">
                <a:ea typeface="ＭＳ Ｐゴシック" panose="020B0600070205080204" pitchFamily="34" charset="-128"/>
              </a:rPr>
              <a:t>Proof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3)</a:t>
            </a:r>
            <a:r>
              <a:rPr lang="en-US" altLang="en-US">
                <a:ea typeface="ＭＳ Ｐゴシック" panose="020B0600070205080204" pitchFamily="34" charset="-128"/>
              </a:rPr>
              <a:t>  Make your proof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self-contained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</a:rPr>
              <a:t>(Identify all variables used in the proof;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  state the sources of outside facts).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4)</a:t>
            </a:r>
            <a:r>
              <a:rPr lang="en-US" altLang="en-US">
                <a:ea typeface="ＭＳ Ｐゴシック" panose="020B0600070205080204" pitchFamily="34" charset="-128"/>
              </a:rPr>
              <a:t>  Write proofs in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complete English 							sentences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F1E9FDAE-9C5F-2A46-8A2C-8C441853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F5901B-4A3B-DE4A-9A4B-76CC552DA7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7B8D3C96-07B8-1D4D-9073-1F03D04A8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Common mistakes in proofs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0307DF2-EE1A-4A41-BE1F-53CD05095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Arguing from examples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Using same letter 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to mean two different things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Jumping to a conclusion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(without adequate reasons)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B64342E1-B397-AC48-8AEE-988AC09E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FF030-EE82-9C4E-A31F-D987889D47C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E4DD668-2574-0447-97A9-84CEE3EEE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Types of Mathematical Statements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2B98D1-6442-4E4C-B878-AF0044528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Theorems:</a:t>
            </a:r>
            <a:r>
              <a:rPr lang="en-US" altLang="en-US">
                <a:ea typeface="ＭＳ Ｐゴシック" panose="020B0600070205080204" pitchFamily="34" charset="-128"/>
              </a:rPr>
              <a:t> Very important statements that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have many and varied consequences.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Propositions:</a:t>
            </a:r>
            <a:r>
              <a:rPr lang="en-US" altLang="en-US">
                <a:ea typeface="ＭＳ Ｐゴシック" panose="020B0600070205080204" pitchFamily="34" charset="-128"/>
              </a:rPr>
              <a:t> Less important and 	 						consequential.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Corollaries:</a:t>
            </a:r>
            <a:r>
              <a:rPr lang="en-US" altLang="en-US">
                <a:ea typeface="ＭＳ Ｐゴシック" panose="020B0600070205080204" pitchFamily="34" charset="-128"/>
              </a:rPr>
              <a:t> The truth can be deduced 				  almost immediately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from other statements.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Lemmas:</a:t>
            </a:r>
            <a:r>
              <a:rPr lang="en-US" altLang="en-US">
                <a:ea typeface="ＭＳ Ｐゴシック" panose="020B0600070205080204" pitchFamily="34" charset="-128"/>
              </a:rPr>
              <a:t> Don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have much intrinsic interest 			but help to prove other theorems.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07C0AEB8-5090-7748-B974-849F1584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E2A869-A47A-0C41-91E4-4070F7672A9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3DD499C-C6AC-5345-9644-D9835D154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Divisibility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19328C8-2A16-674D-9C6A-21AC56986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Definition: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</a:rPr>
              <a:t>For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n,d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 and d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≠0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we say that 				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n is divisible by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				  </a:t>
            </a:r>
            <a:r>
              <a:rPr lang="en-US" altLang="en-US" i="1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iff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n=d</a:t>
            </a:r>
            <a:r>
              <a:rPr lang="en-US" altLang="en-US">
                <a:ea typeface="ＭＳ Ｐゴシック" panose="020B0600070205080204" pitchFamily="34" charset="-128"/>
              </a:rPr>
              <a:t>·k for some k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Alternative ways to say: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n is a multiple of d </a:t>
            </a:r>
            <a:r>
              <a:rPr lang="en-US" altLang="en-US">
                <a:ea typeface="ＭＳ Ｐゴシック" panose="020B0600070205080204" pitchFamily="34" charset="-128"/>
              </a:rPr>
              <a:t>, 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 is a factor of n  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 is a divisor of n   </a:t>
            </a:r>
            <a:r>
              <a:rPr lang="en-US" altLang="en-US">
                <a:ea typeface="ＭＳ Ｐゴシック" panose="020B0600070205080204" pitchFamily="34" charset="-128"/>
              </a:rPr>
              <a:t>, 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 divides n 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Notation: 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d | n</a:t>
            </a:r>
            <a:r>
              <a:rPr lang="en-US" altLang="en-US">
                <a:ea typeface="ＭＳ Ｐゴシック" panose="020B0600070205080204" pitchFamily="34" charset="-128"/>
              </a:rPr>
              <a:t>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Examples:  6|48,  5|5, -4|8, 7|0, 1|9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AADFA51F-C075-7E41-9C08-64DA2A72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FB9743-693D-8241-85EA-B8592D7E839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F00E092-5443-3A4F-851E-A1ADF754B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</a:rPr>
              <a:t>Properties of Divisibility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6B8967B-E5AD-1949-9862-7A006F980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x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, 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1|x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For x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s.t. x≠0, 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x|0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For a,b,c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a|b and a|c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a|(b+c) 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Transitivity: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For a,b,c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		 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a|b and b|c  </a:t>
            </a:r>
            <a:r>
              <a:rPr lang="en-US" altLang="en-US">
                <a:solidFill>
                  <a:schemeClr val="bg2"/>
                </a:solidFill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a|c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1435</Words>
  <Application>Microsoft Macintosh PowerPoint</Application>
  <PresentationFormat>On-screen Show (4:3)</PresentationFormat>
  <Paragraphs>148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Comic Sans MS</vt:lpstr>
      <vt:lpstr>Wingdings</vt:lpstr>
      <vt:lpstr>Default Design</vt:lpstr>
      <vt:lpstr>Equation</vt:lpstr>
      <vt:lpstr>Methods of Proof</vt:lpstr>
      <vt:lpstr>Even and Odd Integers</vt:lpstr>
      <vt:lpstr>Method of Direct Proof</vt:lpstr>
      <vt:lpstr>Method of Direct Proof (Ex.)</vt:lpstr>
      <vt:lpstr>Directions for writing proofs</vt:lpstr>
      <vt:lpstr>Common mistakes in proofs</vt:lpstr>
      <vt:lpstr>Types of Mathematical Statements</vt:lpstr>
      <vt:lpstr>Divisibility</vt:lpstr>
      <vt:lpstr>Properties of Divisibility</vt:lpstr>
      <vt:lpstr>Quotient-Remainder Theorem</vt:lpstr>
      <vt:lpstr>Example of using div and mod</vt:lpstr>
      <vt:lpstr>Proof Technique:  Division into Cases</vt:lpstr>
      <vt:lpstr>Division into Cases: Example</vt:lpstr>
      <vt:lpstr>Division into Cases: Example(cont.)</vt:lpstr>
      <vt:lpstr>Method of Proof by Contradiction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Theory and Methods of Proof</dc:title>
  <dc:creator>vardges</dc:creator>
  <cp:lastModifiedBy>Melkonian, Vardges</cp:lastModifiedBy>
  <cp:revision>77</cp:revision>
  <dcterms:created xsi:type="dcterms:W3CDTF">2014-01-06T17:58:43Z</dcterms:created>
  <dcterms:modified xsi:type="dcterms:W3CDTF">2024-01-17T16:48:28Z</dcterms:modified>
</cp:coreProperties>
</file>