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3" r:id="rId5"/>
    <p:sldId id="264" r:id="rId6"/>
    <p:sldId id="259" r:id="rId7"/>
    <p:sldId id="261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6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1ED92A6-B118-D346-A7FF-1CBC45E0F90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Math 308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B6C7EF5-8F75-9C45-A5FC-17309AB462C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Sept. 9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4EC23223-7267-974C-8C11-934EC7EA734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6484A629-D8A1-6F47-B265-B6FDF7373B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F21B55-5B96-6B46-B200-026435EF8A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4EC1CCB-9CBD-E84E-82B8-B8B0C50EE9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F452FF8-9C09-BC41-8B8A-DFC0D10F72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2D78B2D4-3A96-CA4C-8711-D28AA1EA359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4810BB25-3649-A745-B1A9-299B743C2F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52C29E19-B2F1-944E-8427-A624938DC0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311484AA-78C2-0148-BF0D-FEF5BD700C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5876DC-BEAB-C045-93A1-F2DC09071C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34E06-B267-3B44-93B8-69C166A6D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30767-4DA8-6048-9A67-E3DA7CD70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5A562-0DAD-6348-AB7A-CE06E5DB5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DB6FA-2C4F-4D4C-9B7E-4D58865B5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16973-5F40-D44A-BB2F-F5DCBC10E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7D159-551A-BB4D-AFE8-870085A8D1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53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DF1A9-0044-1A4A-BE6A-F63BEC74F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B6A98-1388-454A-8EA7-71C785DD8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CC537-F58B-9A46-8C63-6A68FCD6A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D50DF-BC73-7948-9B49-A2CF5C57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234BE-4F1A-4F4F-BE49-848BEA3FE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27898-BD50-8240-9808-9CC4057320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98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03C4AE-3688-4C43-B8D9-585510DED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7FE89-4449-1244-824A-21641E3D1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3C604-0688-7B40-B7D9-3372CB66F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3C4C0-5339-2C48-8319-7C30E9E14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E3124-ABC6-1B4C-9CF5-68111F602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B9586-AF57-9942-BBDF-799A10A19F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68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F6AD-B911-BE42-9AD0-EA23010F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D1930-489F-6546-8278-5FF132A34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F84A6-D148-124E-931B-E9882107A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7B069-A3C0-0348-9882-D2CE8A9E2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FB8E1-BC9A-5F43-BB28-C14B10690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9B7F2-6A3A-8946-B2D9-F46CB5CD94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52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42700-5AEF-E842-9FC7-2848C3F1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3EB69-B135-E84E-A804-98C0A087F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00E73-DB54-C54B-BA36-6576D1A2D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0B0BC-A686-CC4B-BB36-13BE2D38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43B38-6F11-5840-B186-18551E15F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7B423-D21F-3344-A423-F080723F25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0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B0C9-FB73-884A-B32A-3966FE841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12115-734B-8243-89E2-27C67DF802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51EE9-A36B-A64A-9EB2-052407E73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FA783-642A-D44C-868E-7A97E7FF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C03A8-AE00-014F-8D55-611F05A72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F3729F-2D7A-D841-AEFD-6A1C2A3A5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EBC2F-7690-944F-8E8E-15C74B749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4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A5D37-2821-8943-827B-DA4EC384A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5F827-1257-4A42-9670-4E96C378B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E9007C-2352-644B-AE05-5FABF466B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8AE4CA-2254-6F42-8D8A-4927B5B365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FA1E94-62BD-DA4D-AA1B-EF7918106E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96085B-3B97-374A-A321-78AAA6F53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AC13FF-D87B-4948-AD3C-ECFEEF83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EC254E-CD0C-F246-8469-E0A35640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01B35-E5D7-EE4E-8B09-F70C5567A2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61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622D7-AD9B-E444-AD93-61A6FC97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5AD1CC-1567-9C40-B076-E8C7BFB9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000E44-17CB-C747-9E50-F3B41BECC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7F4C85-F8F0-8B49-8AFA-E42AEF79B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4879B-3D4E-104F-8106-44C8287174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45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579D65-D960-1A4E-896B-C06E36B8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5D42BA-C93D-274C-82FC-BBD058AF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1A503-8CBE-A040-AD94-BE13AED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34C57-285E-4B4B-AE4F-801D14098C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09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A652C-08EE-C248-BD20-0CFF7CADF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69458-B91A-EC4E-97D3-4A35CDA62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C22675-C471-E643-8E7E-926CA2A67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FE293-7FEE-F44F-8857-0A5731EAF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1EF64-02E6-454F-9C5B-C859EC6E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8A890-EC76-5442-BAC8-A1F65CFE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0F681-F6F3-BC41-B814-E6D28AAAA0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74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1A0E2-0A88-424F-AA86-3A746D4E1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F5BB90-765A-C140-A55D-C51AF3EC39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CAE992-1539-2B44-8192-20CD357E5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D4142-B928-164A-AE26-197A36D36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FF345-C01C-A74B-B86E-29701AB36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FD5B3-C077-784E-8DC4-C9921220F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45956-683F-A847-BCDD-4D0E6B4461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60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0E80C41-3B55-1249-AC85-FD8A102A25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2572E3-D9AB-2845-8BA4-0A805D1D07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1AF98CD-8E5C-104F-9FDC-A8529ADF00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996A234-2CBA-F647-B64A-CBBEDBD3BD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DC8E043-E64C-9B4E-9EC3-EA1F92EC75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E8D65A-8D98-E74F-9122-F2D9D32D22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D802DF5-6937-CD40-A5A3-5B7301E3E1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7772400" cy="1470025"/>
          </a:xfrm>
        </p:spPr>
        <p:txBody>
          <a:bodyPr anchor="ctr"/>
          <a:lstStyle/>
          <a:p>
            <a:r>
              <a:rPr lang="en-US" altLang="en-US" sz="5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Recursion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ECA8777-ADF8-A044-A20A-478DA17648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4191000"/>
            <a:ext cx="8686800" cy="2209800"/>
          </a:xfrm>
        </p:spPr>
        <p:txBody>
          <a:bodyPr/>
          <a:lstStyle/>
          <a:p>
            <a:pPr algn="l"/>
            <a:endParaRPr lang="en-US" alt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4BB4ADA-9495-8344-BB25-8B567B72CE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868363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Finding an explicit formula for a recursively defined sequence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28C44B1-D9B1-CD41-B3E3-67F2697C3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4906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</a:t>
            </a:r>
            <a:endParaRPr lang="en-US" altLang="en-US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D50899A3-14FC-CC4C-86D2-B6ACF3CB4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807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4">
              <a:spcBef>
                <a:spcPct val="20000"/>
              </a:spcBef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A5D9F334-7852-8642-9A12-46523CC46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91440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Examples (cont.)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Recall the recursive formula for the Hanoi tower example: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		</a:t>
            </a:r>
            <a:r>
              <a:rPr lang="en-US" altLang="en-US" sz="2800">
                <a:solidFill>
                  <a:schemeClr val="accent2"/>
                </a:solidFill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</a:rPr>
              <a:t>1 </a:t>
            </a:r>
            <a:r>
              <a:rPr lang="en-US" altLang="en-US" sz="2800">
                <a:solidFill>
                  <a:schemeClr val="accent2"/>
                </a:solidFill>
              </a:rPr>
              <a:t>= 1 	</a:t>
            </a:r>
            <a:r>
              <a:rPr lang="en-US" altLang="en-US" sz="2800"/>
              <a:t> 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	a</a:t>
            </a:r>
            <a:r>
              <a:rPr lang="en-US" altLang="en-US" sz="2800" baseline="-25000">
                <a:solidFill>
                  <a:schemeClr val="accent2"/>
                </a:solidFill>
              </a:rPr>
              <a:t>n </a:t>
            </a:r>
            <a:r>
              <a:rPr lang="en-US" altLang="en-US" sz="2800">
                <a:solidFill>
                  <a:schemeClr val="accent2"/>
                </a:solidFill>
              </a:rPr>
              <a:t>= 2a</a:t>
            </a:r>
            <a:r>
              <a:rPr lang="en-US" altLang="en-US" sz="2800" baseline="-25000">
                <a:solidFill>
                  <a:schemeClr val="accent2"/>
                </a:solidFill>
              </a:rPr>
              <a:t>n-1 </a:t>
            </a:r>
            <a:r>
              <a:rPr lang="en-US" altLang="en-US" sz="2800">
                <a:solidFill>
                  <a:schemeClr val="accent2"/>
                </a:solidFill>
              </a:rPr>
              <a:t>+ 1  </a:t>
            </a:r>
            <a:r>
              <a:rPr lang="en-US" altLang="en-US" sz="2800"/>
              <a:t>for</a:t>
            </a:r>
            <a:r>
              <a:rPr lang="en-US" altLang="en-US" sz="2800">
                <a:solidFill>
                  <a:schemeClr val="accent2"/>
                </a:solidFill>
              </a:rPr>
              <a:t> n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≥2</a:t>
            </a:r>
          </a:p>
          <a:p>
            <a:r>
              <a:rPr lang="en-US" altLang="en-US" sz="2800"/>
              <a:t>How to get explicit formula?</a:t>
            </a:r>
          </a:p>
          <a:p>
            <a:r>
              <a:rPr lang="en-US" altLang="en-US" sz="2800"/>
              <a:t>Compute the first few terms of this sequence:</a:t>
            </a:r>
          </a:p>
          <a:p>
            <a:pPr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accent2"/>
                </a:solidFill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</a:rPr>
              <a:t>1 </a:t>
            </a:r>
            <a:r>
              <a:rPr lang="en-US" altLang="en-US" sz="2800">
                <a:solidFill>
                  <a:schemeClr val="accent2"/>
                </a:solidFill>
              </a:rPr>
              <a:t>= 1, a</a:t>
            </a:r>
            <a:r>
              <a:rPr lang="en-US" altLang="en-US" sz="2800" baseline="-25000">
                <a:solidFill>
                  <a:schemeClr val="accent2"/>
                </a:solidFill>
              </a:rPr>
              <a:t>2 </a:t>
            </a:r>
            <a:r>
              <a:rPr lang="en-US" altLang="en-US" sz="2800">
                <a:solidFill>
                  <a:schemeClr val="accent2"/>
                </a:solidFill>
              </a:rPr>
              <a:t>= 3, a</a:t>
            </a:r>
            <a:r>
              <a:rPr lang="en-US" altLang="en-US" sz="2800" baseline="-25000">
                <a:solidFill>
                  <a:schemeClr val="accent2"/>
                </a:solidFill>
              </a:rPr>
              <a:t>3 </a:t>
            </a:r>
            <a:r>
              <a:rPr lang="en-US" altLang="en-US" sz="2800">
                <a:solidFill>
                  <a:schemeClr val="accent2"/>
                </a:solidFill>
              </a:rPr>
              <a:t>= 7, a</a:t>
            </a:r>
            <a:r>
              <a:rPr lang="en-US" altLang="en-US" sz="2800" baseline="-25000">
                <a:solidFill>
                  <a:schemeClr val="accent2"/>
                </a:solidFill>
              </a:rPr>
              <a:t>4 </a:t>
            </a:r>
            <a:r>
              <a:rPr lang="en-US" altLang="en-US" sz="2800">
                <a:solidFill>
                  <a:schemeClr val="accent2"/>
                </a:solidFill>
              </a:rPr>
              <a:t>= 15, a</a:t>
            </a:r>
            <a:r>
              <a:rPr lang="en-US" altLang="en-US" sz="2800" baseline="-25000">
                <a:solidFill>
                  <a:schemeClr val="accent2"/>
                </a:solidFill>
              </a:rPr>
              <a:t>5 </a:t>
            </a:r>
            <a:r>
              <a:rPr lang="en-US" altLang="en-US" sz="2800">
                <a:solidFill>
                  <a:schemeClr val="accent2"/>
                </a:solidFill>
              </a:rPr>
              <a:t>= 31, a</a:t>
            </a:r>
            <a:r>
              <a:rPr lang="en-US" altLang="en-US" sz="2800" baseline="-25000">
                <a:solidFill>
                  <a:schemeClr val="accent2"/>
                </a:solidFill>
              </a:rPr>
              <a:t>6 </a:t>
            </a:r>
            <a:r>
              <a:rPr lang="en-US" altLang="en-US" sz="2800">
                <a:solidFill>
                  <a:schemeClr val="accent2"/>
                </a:solidFill>
              </a:rPr>
              <a:t>= 63 </a:t>
            </a:r>
          </a:p>
          <a:p>
            <a:r>
              <a:rPr lang="en-US" altLang="en-US" sz="2800"/>
              <a:t>Based on the pattern, </a:t>
            </a:r>
            <a:r>
              <a:rPr lang="en-US" altLang="en-US" sz="2800">
                <a:solidFill>
                  <a:schemeClr val="accent2"/>
                </a:solidFill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</a:rPr>
              <a:t>n </a:t>
            </a:r>
            <a:r>
              <a:rPr lang="en-US" altLang="en-US" sz="2800">
                <a:solidFill>
                  <a:schemeClr val="accent2"/>
                </a:solidFill>
              </a:rPr>
              <a:t>= 2</a:t>
            </a:r>
            <a:r>
              <a:rPr lang="en-US" altLang="en-US" sz="2800" baseline="30000">
                <a:solidFill>
                  <a:schemeClr val="accent2"/>
                </a:solidFill>
              </a:rPr>
              <a:t>n</a:t>
            </a:r>
            <a:r>
              <a:rPr lang="en-US" altLang="en-US" sz="2800">
                <a:solidFill>
                  <a:schemeClr val="accent2"/>
                </a:solidFill>
              </a:rPr>
              <a:t> – 1 </a:t>
            </a:r>
            <a:r>
              <a:rPr lang="en-US" altLang="en-US" sz="2800"/>
              <a:t>for</a:t>
            </a:r>
            <a:r>
              <a:rPr lang="en-US" altLang="en-US" sz="2800">
                <a:solidFill>
                  <a:schemeClr val="accent2"/>
                </a:solidFill>
              </a:rPr>
              <a:t> n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≥1</a:t>
            </a:r>
          </a:p>
          <a:p>
            <a:r>
              <a:rPr lang="en-US" altLang="en-US" sz="2800">
                <a:cs typeface="Arial" panose="020B0604020202020204" pitchFamily="34" charset="0"/>
              </a:rPr>
              <a:t>But need a proof!</a:t>
            </a:r>
          </a:p>
          <a:p>
            <a:r>
              <a:rPr lang="en-US" altLang="en-US" sz="2800">
                <a:cs typeface="Arial" panose="020B0604020202020204" pitchFamily="34" charset="0"/>
              </a:rPr>
              <a:t>The proof by induction (blackboard)</a:t>
            </a:r>
            <a:endParaRPr lang="en-US" altLang="en-US" sz="2800"/>
          </a:p>
          <a:p>
            <a:pPr>
              <a:buFontTx/>
              <a:buNone/>
            </a:pPr>
            <a:endParaRPr lang="en-US" altLang="en-US" sz="28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169C173-3429-C049-8E07-BF2FCA6602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Recursively defined sequences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5769453-EE70-2744-B846-575C3AE29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800"/>
              <a:t>To define a</a:t>
            </a:r>
            <a:r>
              <a:rPr lang="en-US" altLang="en-US" sz="2800">
                <a:solidFill>
                  <a:srgbClr val="FF0066"/>
                </a:solidFill>
              </a:rPr>
              <a:t> </a:t>
            </a:r>
            <a:r>
              <a:rPr lang="en-US" altLang="en-US" sz="2800"/>
              <a:t>sequence</a:t>
            </a:r>
            <a:r>
              <a:rPr lang="en-US" altLang="en-US" sz="2800">
                <a:solidFill>
                  <a:srgbClr val="FF0066"/>
                </a:solidFill>
              </a:rPr>
              <a:t> recursively</a:t>
            </a:r>
            <a:r>
              <a:rPr lang="en-US" altLang="en-US" sz="2800"/>
              <a:t>: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give </a:t>
            </a:r>
            <a:r>
              <a:rPr lang="en-US" altLang="en-US" sz="2800">
                <a:solidFill>
                  <a:schemeClr val="accent2"/>
                </a:solidFill>
              </a:rPr>
              <a:t>initial conditions</a:t>
            </a:r>
            <a:r>
              <a:rPr lang="en-US" altLang="en-US" sz="2800"/>
              <a:t>, i.e., the values of the first few terms explicitly;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give a </a:t>
            </a:r>
            <a:r>
              <a:rPr lang="en-US" altLang="en-US" sz="2800">
                <a:solidFill>
                  <a:schemeClr val="accent2"/>
                </a:solidFill>
              </a:rPr>
              <a:t>recurrence relation</a:t>
            </a:r>
            <a:r>
              <a:rPr lang="en-US" altLang="en-US" sz="2800"/>
              <a:t>, i.e., an equation that relates later terms in the sequence to earlier terms.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800"/>
              <a:t>Example:   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Define the following sequence recursively: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	1, 4, 7, 10, 13, …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Solution:  </a:t>
            </a:r>
            <a:r>
              <a:rPr lang="en-US" altLang="en-US" sz="2800">
                <a:solidFill>
                  <a:schemeClr val="accent2"/>
                </a:solidFill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</a:rPr>
              <a:t>1 </a:t>
            </a:r>
            <a:r>
              <a:rPr lang="en-US" altLang="en-US" sz="2800">
                <a:solidFill>
                  <a:schemeClr val="accent2"/>
                </a:solidFill>
              </a:rPr>
              <a:t>= 1,   a</a:t>
            </a:r>
            <a:r>
              <a:rPr lang="en-US" altLang="en-US" sz="2800" baseline="-25000">
                <a:solidFill>
                  <a:schemeClr val="accent2"/>
                </a:solidFill>
              </a:rPr>
              <a:t>n </a:t>
            </a:r>
            <a:r>
              <a:rPr lang="en-US" altLang="en-US" sz="2800">
                <a:solidFill>
                  <a:schemeClr val="accent2"/>
                </a:solidFill>
              </a:rPr>
              <a:t>= a</a:t>
            </a:r>
            <a:r>
              <a:rPr lang="en-US" altLang="en-US" sz="2800" baseline="-25000">
                <a:solidFill>
                  <a:schemeClr val="accent2"/>
                </a:solidFill>
              </a:rPr>
              <a:t>n-1 </a:t>
            </a:r>
            <a:r>
              <a:rPr lang="en-US" altLang="en-US" sz="2800">
                <a:solidFill>
                  <a:schemeClr val="accent2"/>
                </a:solidFill>
              </a:rPr>
              <a:t>+ 3  for n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≥2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69EE482-464D-084E-8CC2-9EF8B76B9C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Recursion is one of the central ideas of computer science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9838432-16F7-9D45-AD7F-394D03F27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To solve a problem recursively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Break it down into smaller subproblems each having the same form as the original problem;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When the process is repeated many times, the last of the subproblems are small and easy to solve;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solutions of the subproblems can be woven together to form a solution to the original problem.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Example: The tower of Hanoi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>
            <a:extLst>
              <a:ext uri="{FF2B5EF4-FFF2-40B4-BE49-F238E27FC236}">
                <a16:creationId xmlns:a16="http://schemas.microsoft.com/office/drawing/2014/main" id="{F235FC6A-90AB-8B44-8934-036D6E46E909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657600"/>
            <a:ext cx="4267200" cy="2362200"/>
            <a:chOff x="3072" y="2832"/>
            <a:chExt cx="2688" cy="1488"/>
          </a:xfrm>
        </p:grpSpPr>
        <p:sp>
          <p:nvSpPr>
            <p:cNvPr id="20483" name="Rectangle 3">
              <a:extLst>
                <a:ext uri="{FF2B5EF4-FFF2-40B4-BE49-F238E27FC236}">
                  <a16:creationId xmlns:a16="http://schemas.microsoft.com/office/drawing/2014/main" id="{3FF09F42-AA08-2940-B681-D3627BC95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832"/>
              <a:ext cx="2688" cy="1488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4" name="Rectangle 4">
              <a:extLst>
                <a:ext uri="{FF2B5EF4-FFF2-40B4-BE49-F238E27FC236}">
                  <a16:creationId xmlns:a16="http://schemas.microsoft.com/office/drawing/2014/main" id="{C89DEB1A-418C-944C-9118-E3A47B4FD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3168"/>
              <a:ext cx="48" cy="1152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5" name="Rectangle 5">
              <a:extLst>
                <a:ext uri="{FF2B5EF4-FFF2-40B4-BE49-F238E27FC236}">
                  <a16:creationId xmlns:a16="http://schemas.microsoft.com/office/drawing/2014/main" id="{38742252-9B60-0B44-B2CF-0B3B00E44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3168"/>
              <a:ext cx="48" cy="1152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6" name="AutoShape 6">
              <a:extLst>
                <a:ext uri="{FF2B5EF4-FFF2-40B4-BE49-F238E27FC236}">
                  <a16:creationId xmlns:a16="http://schemas.microsoft.com/office/drawing/2014/main" id="{9B45B81D-1423-5148-B4E9-0BC330E6B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4080"/>
              <a:ext cx="720" cy="240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Rectangle 7">
              <a:extLst>
                <a:ext uri="{FF2B5EF4-FFF2-40B4-BE49-F238E27FC236}">
                  <a16:creationId xmlns:a16="http://schemas.microsoft.com/office/drawing/2014/main" id="{5276A340-B624-4F49-8906-A0654A423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3168"/>
              <a:ext cx="48" cy="1152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8" name="AutoShape 8">
              <a:extLst>
                <a:ext uri="{FF2B5EF4-FFF2-40B4-BE49-F238E27FC236}">
                  <a16:creationId xmlns:a16="http://schemas.microsoft.com/office/drawing/2014/main" id="{16AFB4F8-055C-A240-8153-9610CB32E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6" y="3909"/>
              <a:ext cx="528" cy="240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AutoShape 9">
              <a:extLst>
                <a:ext uri="{FF2B5EF4-FFF2-40B4-BE49-F238E27FC236}">
                  <a16:creationId xmlns:a16="http://schemas.microsoft.com/office/drawing/2014/main" id="{466322F7-BF08-F140-9803-E0A92E02C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" y="3784"/>
              <a:ext cx="340" cy="165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490" name="Group 10">
            <a:extLst>
              <a:ext uri="{FF2B5EF4-FFF2-40B4-BE49-F238E27FC236}">
                <a16:creationId xmlns:a16="http://schemas.microsoft.com/office/drawing/2014/main" id="{DFB88E0A-A43C-B443-BCD0-0A97D0C3B8EE}"/>
              </a:ext>
            </a:extLst>
          </p:cNvPr>
          <p:cNvGrpSpPr>
            <a:grpSpLocks/>
          </p:cNvGrpSpPr>
          <p:nvPr/>
        </p:nvGrpSpPr>
        <p:grpSpPr bwMode="auto">
          <a:xfrm>
            <a:off x="0" y="3657600"/>
            <a:ext cx="4267200" cy="2362200"/>
            <a:chOff x="0" y="2832"/>
            <a:chExt cx="2688" cy="1488"/>
          </a:xfrm>
        </p:grpSpPr>
        <p:sp>
          <p:nvSpPr>
            <p:cNvPr id="20491" name="Rectangle 11">
              <a:extLst>
                <a:ext uri="{FF2B5EF4-FFF2-40B4-BE49-F238E27FC236}">
                  <a16:creationId xmlns:a16="http://schemas.microsoft.com/office/drawing/2014/main" id="{CE8A1B9C-9D4B-6F48-98AC-D8CC542DF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1152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Rectangle 12">
              <a:extLst>
                <a:ext uri="{FF2B5EF4-FFF2-40B4-BE49-F238E27FC236}">
                  <a16:creationId xmlns:a16="http://schemas.microsoft.com/office/drawing/2014/main" id="{55099753-E152-7644-8353-F298A793D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832"/>
              <a:ext cx="2688" cy="1488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Rectangle 13">
              <a:extLst>
                <a:ext uri="{FF2B5EF4-FFF2-40B4-BE49-F238E27FC236}">
                  <a16:creationId xmlns:a16="http://schemas.microsoft.com/office/drawing/2014/main" id="{C0D8CBCC-D0B8-A641-906C-9BBABE27B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168"/>
              <a:ext cx="48" cy="1152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Rectangle 14">
              <a:extLst>
                <a:ext uri="{FF2B5EF4-FFF2-40B4-BE49-F238E27FC236}">
                  <a16:creationId xmlns:a16="http://schemas.microsoft.com/office/drawing/2014/main" id="{691C69C8-266B-DC4C-AE37-108BBB100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168"/>
              <a:ext cx="48" cy="1152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AutoShape 15">
              <a:extLst>
                <a:ext uri="{FF2B5EF4-FFF2-40B4-BE49-F238E27FC236}">
                  <a16:creationId xmlns:a16="http://schemas.microsoft.com/office/drawing/2014/main" id="{C3E76C96-98B2-8E48-95F7-6F233FDB4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4080"/>
              <a:ext cx="720" cy="240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AutoShape 16">
              <a:extLst>
                <a:ext uri="{FF2B5EF4-FFF2-40B4-BE49-F238E27FC236}">
                  <a16:creationId xmlns:a16="http://schemas.microsoft.com/office/drawing/2014/main" id="{FD2EC8F8-9AFE-6841-91CA-290593022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909"/>
              <a:ext cx="528" cy="240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AutoShape 17">
              <a:extLst>
                <a:ext uri="{FF2B5EF4-FFF2-40B4-BE49-F238E27FC236}">
                  <a16:creationId xmlns:a16="http://schemas.microsoft.com/office/drawing/2014/main" id="{C7C702D3-365F-9849-BFCD-EB6FD40D0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784"/>
              <a:ext cx="340" cy="165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8" name="Rectangle 18">
            <a:extLst>
              <a:ext uri="{FF2B5EF4-FFF2-40B4-BE49-F238E27FC236}">
                <a16:creationId xmlns:a16="http://schemas.microsoft.com/office/drawing/2014/main" id="{808527E9-5FF0-C546-8BE0-8A43501A4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43000"/>
            <a:ext cx="91440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br>
              <a:rPr lang="en-US" altLang="en-US" sz="2400">
                <a:latin typeface="Arial Rounded MT Bold" panose="020F0704030504030204" pitchFamily="34" charset="77"/>
              </a:rPr>
            </a:br>
            <a:r>
              <a:rPr lang="en-US" altLang="en-US" sz="2400">
                <a:solidFill>
                  <a:schemeClr val="accent2"/>
                </a:solidFill>
                <a:latin typeface="Arial Rounded MT Bold" panose="020F0704030504030204" pitchFamily="34" charset="77"/>
              </a:rPr>
              <a:t>RULES:</a:t>
            </a:r>
            <a:br>
              <a:rPr lang="en-US" altLang="en-US" sz="2400">
                <a:solidFill>
                  <a:schemeClr val="accent2"/>
                </a:solidFill>
                <a:latin typeface="Arial Rounded MT Bold" panose="020F0704030504030204" pitchFamily="34" charset="77"/>
              </a:rPr>
            </a:br>
            <a:r>
              <a:rPr lang="en-US" altLang="en-US" sz="2400">
                <a:latin typeface="Arial Rounded MT Bold" panose="020F0704030504030204" pitchFamily="34" charset="77"/>
              </a:rPr>
              <a:t>  You may only move one disk at a time.</a:t>
            </a:r>
            <a:br>
              <a:rPr lang="en-US" altLang="en-US" sz="2400">
                <a:latin typeface="Arial Rounded MT Bold" panose="020F0704030504030204" pitchFamily="34" charset="77"/>
              </a:rPr>
            </a:br>
            <a:r>
              <a:rPr lang="en-US" altLang="en-US" sz="2400">
                <a:latin typeface="Arial Rounded MT Bold" panose="020F0704030504030204" pitchFamily="34" charset="77"/>
              </a:rPr>
              <a:t>  A disk may only be moved to one of the three columns.</a:t>
            </a:r>
            <a:br>
              <a:rPr lang="en-US" altLang="en-US" sz="2400">
                <a:latin typeface="Arial Rounded MT Bold" panose="020F0704030504030204" pitchFamily="34" charset="77"/>
              </a:rPr>
            </a:br>
            <a:r>
              <a:rPr lang="en-US" altLang="en-US" sz="2400">
                <a:latin typeface="Arial Rounded MT Bold" panose="020F0704030504030204" pitchFamily="34" charset="77"/>
              </a:rPr>
              <a:t>  You must never place a larger disk on top of a smaller disk.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latin typeface="Arial Rounded MT Bold" panose="020F0704030504030204" pitchFamily="34" charset="77"/>
              </a:rPr>
              <a:t>INITIAL STATE                                   GOAL STATE</a:t>
            </a:r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BF046E77-03C5-6F44-9705-FA3ED919F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24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rgbClr val="663300"/>
                </a:solidFill>
              </a:rPr>
              <a:t>Tower of Hanoi:  </a:t>
            </a:r>
          </a:p>
          <a:p>
            <a:pPr algn="ctr"/>
            <a:r>
              <a:rPr lang="en-US" altLang="en-US" sz="2800">
                <a:solidFill>
                  <a:srgbClr val="663300"/>
                </a:solidFill>
              </a:rPr>
              <a:t>Move disks from left pole to right pole</a:t>
            </a:r>
          </a:p>
        </p:txBody>
      </p:sp>
      <p:sp>
        <p:nvSpPr>
          <p:cNvPr id="20501" name="Text Box 21">
            <a:extLst>
              <a:ext uri="{FF2B5EF4-FFF2-40B4-BE49-F238E27FC236}">
                <a16:creationId xmlns:a16="http://schemas.microsoft.com/office/drawing/2014/main" id="{2F92FAED-D4C2-CE44-B4E0-AAD918F6C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72200"/>
            <a:ext cx="426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   Pole A	           Pole B             Pole C</a:t>
            </a:r>
          </a:p>
        </p:txBody>
      </p:sp>
      <p:sp>
        <p:nvSpPr>
          <p:cNvPr id="20502" name="Text Box 22">
            <a:extLst>
              <a:ext uri="{FF2B5EF4-FFF2-40B4-BE49-F238E27FC236}">
                <a16:creationId xmlns:a16="http://schemas.microsoft.com/office/drawing/2014/main" id="{4EB78F62-0963-5F47-9205-DF95A77FA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6172200"/>
            <a:ext cx="426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   Pole A	           Pole B             Pole 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>
            <a:extLst>
              <a:ext uri="{FF2B5EF4-FFF2-40B4-BE49-F238E27FC236}">
                <a16:creationId xmlns:a16="http://schemas.microsoft.com/office/drawing/2014/main" id="{7EAA3FED-A405-A84A-89C1-2B166B7A1991}"/>
              </a:ext>
            </a:extLst>
          </p:cNvPr>
          <p:cNvGrpSpPr>
            <a:grpSpLocks/>
          </p:cNvGrpSpPr>
          <p:nvPr/>
        </p:nvGrpSpPr>
        <p:grpSpPr bwMode="auto">
          <a:xfrm>
            <a:off x="71438" y="85725"/>
            <a:ext cx="3124200" cy="1524000"/>
            <a:chOff x="0" y="2832"/>
            <a:chExt cx="2688" cy="1488"/>
          </a:xfrm>
        </p:grpSpPr>
        <p:sp>
          <p:nvSpPr>
            <p:cNvPr id="21507" name="Rectangle 3">
              <a:extLst>
                <a:ext uri="{FF2B5EF4-FFF2-40B4-BE49-F238E27FC236}">
                  <a16:creationId xmlns:a16="http://schemas.microsoft.com/office/drawing/2014/main" id="{F59B704F-81DB-8B46-9F55-264F2397B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168"/>
              <a:ext cx="48" cy="1152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8" name="Rectangle 4">
              <a:extLst>
                <a:ext uri="{FF2B5EF4-FFF2-40B4-BE49-F238E27FC236}">
                  <a16:creationId xmlns:a16="http://schemas.microsoft.com/office/drawing/2014/main" id="{FDA761CC-EA58-F745-A8E9-CF4BA3E02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832"/>
              <a:ext cx="2688" cy="1488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9" name="Rectangle 5">
              <a:extLst>
                <a:ext uri="{FF2B5EF4-FFF2-40B4-BE49-F238E27FC236}">
                  <a16:creationId xmlns:a16="http://schemas.microsoft.com/office/drawing/2014/main" id="{5973CB60-9790-574B-B8E1-24BBCCBE4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168"/>
              <a:ext cx="48" cy="1152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0" name="Rectangle 6">
              <a:extLst>
                <a:ext uri="{FF2B5EF4-FFF2-40B4-BE49-F238E27FC236}">
                  <a16:creationId xmlns:a16="http://schemas.microsoft.com/office/drawing/2014/main" id="{B6F5DA0E-D86E-134E-8624-01D4ED87A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168"/>
              <a:ext cx="48" cy="1152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1" name="AutoShape 7">
              <a:extLst>
                <a:ext uri="{FF2B5EF4-FFF2-40B4-BE49-F238E27FC236}">
                  <a16:creationId xmlns:a16="http://schemas.microsoft.com/office/drawing/2014/main" id="{821B315A-F8E0-4843-866E-FA983BEEF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4080"/>
              <a:ext cx="720" cy="240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2" name="AutoShape 8">
              <a:extLst>
                <a:ext uri="{FF2B5EF4-FFF2-40B4-BE49-F238E27FC236}">
                  <a16:creationId xmlns:a16="http://schemas.microsoft.com/office/drawing/2014/main" id="{1917F0EE-8B9D-EC44-8C0A-6D4C75D12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909"/>
              <a:ext cx="528" cy="240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3" name="AutoShape 9">
              <a:extLst>
                <a:ext uri="{FF2B5EF4-FFF2-40B4-BE49-F238E27FC236}">
                  <a16:creationId xmlns:a16="http://schemas.microsoft.com/office/drawing/2014/main" id="{640D626D-C8AD-9F42-8484-BFD7BF4B5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784"/>
              <a:ext cx="340" cy="165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14" name="Group 10">
            <a:extLst>
              <a:ext uri="{FF2B5EF4-FFF2-40B4-BE49-F238E27FC236}">
                <a16:creationId xmlns:a16="http://schemas.microsoft.com/office/drawing/2014/main" id="{33B8BFB8-423E-EB4D-BB5E-F9F7A383C5E0}"/>
              </a:ext>
            </a:extLst>
          </p:cNvPr>
          <p:cNvGrpSpPr>
            <a:grpSpLocks/>
          </p:cNvGrpSpPr>
          <p:nvPr/>
        </p:nvGrpSpPr>
        <p:grpSpPr bwMode="auto">
          <a:xfrm>
            <a:off x="3471863" y="71438"/>
            <a:ext cx="3124200" cy="1541462"/>
            <a:chOff x="0" y="0"/>
            <a:chExt cx="1968" cy="971"/>
          </a:xfrm>
        </p:grpSpPr>
        <p:sp>
          <p:nvSpPr>
            <p:cNvPr id="21515" name="Rectangle 11">
              <a:extLst>
                <a:ext uri="{FF2B5EF4-FFF2-40B4-BE49-F238E27FC236}">
                  <a16:creationId xmlns:a16="http://schemas.microsoft.com/office/drawing/2014/main" id="{CA04A968-25B9-9841-AC81-C5E55B7D2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" y="217"/>
              <a:ext cx="35" cy="743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Rectangle 12">
              <a:extLst>
                <a:ext uri="{FF2B5EF4-FFF2-40B4-BE49-F238E27FC236}">
                  <a16:creationId xmlns:a16="http://schemas.microsoft.com/office/drawing/2014/main" id="{A4B1309E-FE4B-F54C-B0A4-F0FEDA6B6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968" cy="960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Rectangle 13">
              <a:extLst>
                <a:ext uri="{FF2B5EF4-FFF2-40B4-BE49-F238E27FC236}">
                  <a16:creationId xmlns:a16="http://schemas.microsoft.com/office/drawing/2014/main" id="{35ACBB13-5B73-F14C-BA61-D0AD5F6A1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" y="217"/>
              <a:ext cx="35" cy="743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Rectangle 14">
              <a:extLst>
                <a:ext uri="{FF2B5EF4-FFF2-40B4-BE49-F238E27FC236}">
                  <a16:creationId xmlns:a16="http://schemas.microsoft.com/office/drawing/2014/main" id="{9E190448-6C72-6540-BF1C-56488FC86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7" y="217"/>
              <a:ext cx="35" cy="743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AutoShape 15">
              <a:extLst>
                <a:ext uri="{FF2B5EF4-FFF2-40B4-BE49-F238E27FC236}">
                  <a16:creationId xmlns:a16="http://schemas.microsoft.com/office/drawing/2014/main" id="{146221B8-CEC1-0B44-A822-0170B35C7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" y="805"/>
              <a:ext cx="527" cy="155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AutoShape 16">
              <a:extLst>
                <a:ext uri="{FF2B5EF4-FFF2-40B4-BE49-F238E27FC236}">
                  <a16:creationId xmlns:a16="http://schemas.microsoft.com/office/drawing/2014/main" id="{C2402672-69A1-AC47-BA3B-FC1CEEC63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" y="695"/>
              <a:ext cx="386" cy="155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AutoShape 17">
              <a:extLst>
                <a:ext uri="{FF2B5EF4-FFF2-40B4-BE49-F238E27FC236}">
                  <a16:creationId xmlns:a16="http://schemas.microsoft.com/office/drawing/2014/main" id="{1F3DEC56-44D6-584D-BD96-807CA04E3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864"/>
              <a:ext cx="249" cy="107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22" name="Group 18">
            <a:extLst>
              <a:ext uri="{FF2B5EF4-FFF2-40B4-BE49-F238E27FC236}">
                <a16:creationId xmlns:a16="http://schemas.microsoft.com/office/drawing/2014/main" id="{08A3FBB7-81E1-DA4B-BCD6-0BCFE83D7C9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752600"/>
            <a:ext cx="3124200" cy="1541463"/>
            <a:chOff x="0" y="0"/>
            <a:chExt cx="1968" cy="971"/>
          </a:xfrm>
        </p:grpSpPr>
        <p:sp>
          <p:nvSpPr>
            <p:cNvPr id="21523" name="Rectangle 19">
              <a:extLst>
                <a:ext uri="{FF2B5EF4-FFF2-40B4-BE49-F238E27FC236}">
                  <a16:creationId xmlns:a16="http://schemas.microsoft.com/office/drawing/2014/main" id="{7878624E-F8CA-0842-8A67-7871C5B5F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" y="217"/>
              <a:ext cx="35" cy="743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" name="Rectangle 20">
              <a:extLst>
                <a:ext uri="{FF2B5EF4-FFF2-40B4-BE49-F238E27FC236}">
                  <a16:creationId xmlns:a16="http://schemas.microsoft.com/office/drawing/2014/main" id="{1CB458AC-9E56-ED4F-95A5-4A29D0E8F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968" cy="960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Rectangle 21">
              <a:extLst>
                <a:ext uri="{FF2B5EF4-FFF2-40B4-BE49-F238E27FC236}">
                  <a16:creationId xmlns:a16="http://schemas.microsoft.com/office/drawing/2014/main" id="{42699B6F-522C-EB44-A6A7-80CB2020E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" y="217"/>
              <a:ext cx="35" cy="743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Rectangle 22">
              <a:extLst>
                <a:ext uri="{FF2B5EF4-FFF2-40B4-BE49-F238E27FC236}">
                  <a16:creationId xmlns:a16="http://schemas.microsoft.com/office/drawing/2014/main" id="{ED0C26B2-3F07-D44A-A5EC-AD047C690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7" y="217"/>
              <a:ext cx="35" cy="743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AutoShape 23">
              <a:extLst>
                <a:ext uri="{FF2B5EF4-FFF2-40B4-BE49-F238E27FC236}">
                  <a16:creationId xmlns:a16="http://schemas.microsoft.com/office/drawing/2014/main" id="{B7360DEF-3A58-434B-B834-E03EA5770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" y="805"/>
              <a:ext cx="527" cy="155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AutoShape 24">
              <a:extLst>
                <a:ext uri="{FF2B5EF4-FFF2-40B4-BE49-F238E27FC236}">
                  <a16:creationId xmlns:a16="http://schemas.microsoft.com/office/drawing/2014/main" id="{F2A25549-5F89-874E-8E92-881FC7A4A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816"/>
              <a:ext cx="386" cy="155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9" name="AutoShape 25">
              <a:extLst>
                <a:ext uri="{FF2B5EF4-FFF2-40B4-BE49-F238E27FC236}">
                  <a16:creationId xmlns:a16="http://schemas.microsoft.com/office/drawing/2014/main" id="{0BF6A53E-C35B-A644-9437-A5A31216A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864"/>
              <a:ext cx="249" cy="107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30" name="Group 26">
            <a:extLst>
              <a:ext uri="{FF2B5EF4-FFF2-40B4-BE49-F238E27FC236}">
                <a16:creationId xmlns:a16="http://schemas.microsoft.com/office/drawing/2014/main" id="{E90673FC-F610-8A40-8B83-D0D6FC20660D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1752600"/>
            <a:ext cx="3124200" cy="1541463"/>
            <a:chOff x="0" y="0"/>
            <a:chExt cx="1968" cy="971"/>
          </a:xfrm>
        </p:grpSpPr>
        <p:sp>
          <p:nvSpPr>
            <p:cNvPr id="21531" name="Rectangle 27">
              <a:extLst>
                <a:ext uri="{FF2B5EF4-FFF2-40B4-BE49-F238E27FC236}">
                  <a16:creationId xmlns:a16="http://schemas.microsoft.com/office/drawing/2014/main" id="{142DA4F7-922F-DE4B-AF1A-B68BC1B98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" y="217"/>
              <a:ext cx="35" cy="743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2" name="Rectangle 28">
              <a:extLst>
                <a:ext uri="{FF2B5EF4-FFF2-40B4-BE49-F238E27FC236}">
                  <a16:creationId xmlns:a16="http://schemas.microsoft.com/office/drawing/2014/main" id="{9BE73C78-7D67-E94A-A3F8-5C5BA6E85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968" cy="960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3" name="Rectangle 29">
              <a:extLst>
                <a:ext uri="{FF2B5EF4-FFF2-40B4-BE49-F238E27FC236}">
                  <a16:creationId xmlns:a16="http://schemas.microsoft.com/office/drawing/2014/main" id="{CA81DD0C-A789-F047-960D-4BE9D1D93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" y="217"/>
              <a:ext cx="35" cy="743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Rectangle 30">
              <a:extLst>
                <a:ext uri="{FF2B5EF4-FFF2-40B4-BE49-F238E27FC236}">
                  <a16:creationId xmlns:a16="http://schemas.microsoft.com/office/drawing/2014/main" id="{31DBA542-74B3-3D45-A777-66FE3E1FE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7" y="217"/>
              <a:ext cx="35" cy="743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" name="AutoShape 31">
              <a:extLst>
                <a:ext uri="{FF2B5EF4-FFF2-40B4-BE49-F238E27FC236}">
                  <a16:creationId xmlns:a16="http://schemas.microsoft.com/office/drawing/2014/main" id="{6EF17688-30DB-0B44-B8C0-4ED180B27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" y="805"/>
              <a:ext cx="527" cy="155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6" name="AutoShape 32">
              <a:extLst>
                <a:ext uri="{FF2B5EF4-FFF2-40B4-BE49-F238E27FC236}">
                  <a16:creationId xmlns:a16="http://schemas.microsoft.com/office/drawing/2014/main" id="{A49F9CC0-796F-4749-99B5-86A5E6437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816"/>
              <a:ext cx="386" cy="155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7" name="AutoShape 33">
              <a:extLst>
                <a:ext uri="{FF2B5EF4-FFF2-40B4-BE49-F238E27FC236}">
                  <a16:creationId xmlns:a16="http://schemas.microsoft.com/office/drawing/2014/main" id="{FC453859-BAF5-094D-8D6D-64380449C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" y="720"/>
              <a:ext cx="249" cy="107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38" name="Group 34">
            <a:extLst>
              <a:ext uri="{FF2B5EF4-FFF2-40B4-BE49-F238E27FC236}">
                <a16:creationId xmlns:a16="http://schemas.microsoft.com/office/drawing/2014/main" id="{373C8838-F929-8546-916D-A17534956FF6}"/>
              </a:ext>
            </a:extLst>
          </p:cNvPr>
          <p:cNvGrpSpPr>
            <a:grpSpLocks/>
          </p:cNvGrpSpPr>
          <p:nvPr/>
        </p:nvGrpSpPr>
        <p:grpSpPr bwMode="auto">
          <a:xfrm>
            <a:off x="1647825" y="3448050"/>
            <a:ext cx="3124200" cy="1541463"/>
            <a:chOff x="0" y="0"/>
            <a:chExt cx="1968" cy="971"/>
          </a:xfrm>
        </p:grpSpPr>
        <p:sp>
          <p:nvSpPr>
            <p:cNvPr id="21539" name="Rectangle 35">
              <a:extLst>
                <a:ext uri="{FF2B5EF4-FFF2-40B4-BE49-F238E27FC236}">
                  <a16:creationId xmlns:a16="http://schemas.microsoft.com/office/drawing/2014/main" id="{6E71DD05-D3A2-BF4B-83A8-8063EC18D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" y="217"/>
              <a:ext cx="35" cy="743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Rectangle 36">
              <a:extLst>
                <a:ext uri="{FF2B5EF4-FFF2-40B4-BE49-F238E27FC236}">
                  <a16:creationId xmlns:a16="http://schemas.microsoft.com/office/drawing/2014/main" id="{BDDB0381-C351-3346-A7F3-26CC2A2F8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968" cy="960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1" name="Rectangle 37">
              <a:extLst>
                <a:ext uri="{FF2B5EF4-FFF2-40B4-BE49-F238E27FC236}">
                  <a16:creationId xmlns:a16="http://schemas.microsoft.com/office/drawing/2014/main" id="{52836E25-FB92-4E40-98A4-29AEC85BF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" y="217"/>
              <a:ext cx="35" cy="743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2" name="Rectangle 38">
              <a:extLst>
                <a:ext uri="{FF2B5EF4-FFF2-40B4-BE49-F238E27FC236}">
                  <a16:creationId xmlns:a16="http://schemas.microsoft.com/office/drawing/2014/main" id="{5EFBF78F-65F2-8B40-88DD-4F9D1FDB1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7" y="217"/>
              <a:ext cx="35" cy="743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3" name="AutoShape 39">
              <a:extLst>
                <a:ext uri="{FF2B5EF4-FFF2-40B4-BE49-F238E27FC236}">
                  <a16:creationId xmlns:a16="http://schemas.microsoft.com/office/drawing/2014/main" id="{43AB2A2C-111F-3646-A978-FB4FF521F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2" y="786"/>
              <a:ext cx="527" cy="155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4" name="AutoShape 40">
              <a:extLst>
                <a:ext uri="{FF2B5EF4-FFF2-40B4-BE49-F238E27FC236}">
                  <a16:creationId xmlns:a16="http://schemas.microsoft.com/office/drawing/2014/main" id="{9A970CA7-6787-2243-B37E-ACEC601E1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816"/>
              <a:ext cx="386" cy="155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" name="AutoShape 41">
              <a:extLst>
                <a:ext uri="{FF2B5EF4-FFF2-40B4-BE49-F238E27FC236}">
                  <a16:creationId xmlns:a16="http://schemas.microsoft.com/office/drawing/2014/main" id="{03755FC9-37BD-8946-AA83-8CBDB0A11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" y="720"/>
              <a:ext cx="249" cy="107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46" name="Group 42">
            <a:extLst>
              <a:ext uri="{FF2B5EF4-FFF2-40B4-BE49-F238E27FC236}">
                <a16:creationId xmlns:a16="http://schemas.microsoft.com/office/drawing/2014/main" id="{6C70E82A-C2F7-5547-90B6-299E5D863C46}"/>
              </a:ext>
            </a:extLst>
          </p:cNvPr>
          <p:cNvGrpSpPr>
            <a:grpSpLocks/>
          </p:cNvGrpSpPr>
          <p:nvPr/>
        </p:nvGrpSpPr>
        <p:grpSpPr bwMode="auto">
          <a:xfrm>
            <a:off x="5062538" y="3448050"/>
            <a:ext cx="3124200" cy="1541463"/>
            <a:chOff x="0" y="0"/>
            <a:chExt cx="1968" cy="971"/>
          </a:xfrm>
        </p:grpSpPr>
        <p:sp>
          <p:nvSpPr>
            <p:cNvPr id="21547" name="Rectangle 43">
              <a:extLst>
                <a:ext uri="{FF2B5EF4-FFF2-40B4-BE49-F238E27FC236}">
                  <a16:creationId xmlns:a16="http://schemas.microsoft.com/office/drawing/2014/main" id="{F55C8168-D0AA-1949-88FB-A5D7AFD87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" y="217"/>
              <a:ext cx="35" cy="743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8" name="Rectangle 44">
              <a:extLst>
                <a:ext uri="{FF2B5EF4-FFF2-40B4-BE49-F238E27FC236}">
                  <a16:creationId xmlns:a16="http://schemas.microsoft.com/office/drawing/2014/main" id="{52538F6F-BCE8-1844-B394-15048A53F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968" cy="960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9" name="Rectangle 45">
              <a:extLst>
                <a:ext uri="{FF2B5EF4-FFF2-40B4-BE49-F238E27FC236}">
                  <a16:creationId xmlns:a16="http://schemas.microsoft.com/office/drawing/2014/main" id="{3ECC4702-4AB7-184D-8439-EB992958C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" y="217"/>
              <a:ext cx="35" cy="743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0" name="Rectangle 46">
              <a:extLst>
                <a:ext uri="{FF2B5EF4-FFF2-40B4-BE49-F238E27FC236}">
                  <a16:creationId xmlns:a16="http://schemas.microsoft.com/office/drawing/2014/main" id="{A6631731-781A-6A45-9203-05B1C9055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7" y="217"/>
              <a:ext cx="35" cy="743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1" name="AutoShape 47">
              <a:extLst>
                <a:ext uri="{FF2B5EF4-FFF2-40B4-BE49-F238E27FC236}">
                  <a16:creationId xmlns:a16="http://schemas.microsoft.com/office/drawing/2014/main" id="{EA0E5899-450D-3E4E-94F6-5D1C2B476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2" y="786"/>
              <a:ext cx="527" cy="155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2" name="AutoShape 48">
              <a:extLst>
                <a:ext uri="{FF2B5EF4-FFF2-40B4-BE49-F238E27FC236}">
                  <a16:creationId xmlns:a16="http://schemas.microsoft.com/office/drawing/2014/main" id="{60B34E7E-5D05-FC46-8737-CD1628B62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816"/>
              <a:ext cx="386" cy="155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3" name="AutoShape 49">
              <a:extLst>
                <a:ext uri="{FF2B5EF4-FFF2-40B4-BE49-F238E27FC236}">
                  <a16:creationId xmlns:a16="http://schemas.microsoft.com/office/drawing/2014/main" id="{CD66A5C4-E8F3-2443-BCA9-B6E35150A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" y="834"/>
              <a:ext cx="249" cy="107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54" name="Group 50">
            <a:extLst>
              <a:ext uri="{FF2B5EF4-FFF2-40B4-BE49-F238E27FC236}">
                <a16:creationId xmlns:a16="http://schemas.microsoft.com/office/drawing/2014/main" id="{EBB2803C-E74D-B049-BE99-7727B6A88CE1}"/>
              </a:ext>
            </a:extLst>
          </p:cNvPr>
          <p:cNvGrpSpPr>
            <a:grpSpLocks/>
          </p:cNvGrpSpPr>
          <p:nvPr/>
        </p:nvGrpSpPr>
        <p:grpSpPr bwMode="auto">
          <a:xfrm>
            <a:off x="2452688" y="5219700"/>
            <a:ext cx="3124200" cy="1524000"/>
            <a:chOff x="0" y="0"/>
            <a:chExt cx="1968" cy="960"/>
          </a:xfrm>
        </p:grpSpPr>
        <p:sp>
          <p:nvSpPr>
            <p:cNvPr id="21555" name="Rectangle 51">
              <a:extLst>
                <a:ext uri="{FF2B5EF4-FFF2-40B4-BE49-F238E27FC236}">
                  <a16:creationId xmlns:a16="http://schemas.microsoft.com/office/drawing/2014/main" id="{035AA94F-117F-B74A-A995-7DCBBCE7C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" y="217"/>
              <a:ext cx="35" cy="743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6" name="Rectangle 52">
              <a:extLst>
                <a:ext uri="{FF2B5EF4-FFF2-40B4-BE49-F238E27FC236}">
                  <a16:creationId xmlns:a16="http://schemas.microsoft.com/office/drawing/2014/main" id="{193343BF-F33C-574B-89B4-BD90D1849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968" cy="960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7" name="Rectangle 53">
              <a:extLst>
                <a:ext uri="{FF2B5EF4-FFF2-40B4-BE49-F238E27FC236}">
                  <a16:creationId xmlns:a16="http://schemas.microsoft.com/office/drawing/2014/main" id="{4A2DDE52-D7EE-0A4D-B25A-A3B006C8E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" y="217"/>
              <a:ext cx="35" cy="743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8" name="Rectangle 54">
              <a:extLst>
                <a:ext uri="{FF2B5EF4-FFF2-40B4-BE49-F238E27FC236}">
                  <a16:creationId xmlns:a16="http://schemas.microsoft.com/office/drawing/2014/main" id="{94CCEAA9-9BB6-2D47-8E81-8911B0583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7" y="217"/>
              <a:ext cx="35" cy="743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9" name="AutoShape 55">
              <a:extLst>
                <a:ext uri="{FF2B5EF4-FFF2-40B4-BE49-F238E27FC236}">
                  <a16:creationId xmlns:a16="http://schemas.microsoft.com/office/drawing/2014/main" id="{6DAA096B-A7C2-6844-B3DB-BF8F80914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2" y="786"/>
              <a:ext cx="527" cy="155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0" name="AutoShape 56">
              <a:extLst>
                <a:ext uri="{FF2B5EF4-FFF2-40B4-BE49-F238E27FC236}">
                  <a16:creationId xmlns:a16="http://schemas.microsoft.com/office/drawing/2014/main" id="{1E39AD59-3698-C94D-99FA-43A43183A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672"/>
              <a:ext cx="386" cy="155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1" name="AutoShape 57">
              <a:extLst>
                <a:ext uri="{FF2B5EF4-FFF2-40B4-BE49-F238E27FC236}">
                  <a16:creationId xmlns:a16="http://schemas.microsoft.com/office/drawing/2014/main" id="{9FF8B0AE-C6AC-034A-B865-1CCC14DD8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" y="834"/>
              <a:ext cx="249" cy="107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62" name="Group 58">
            <a:extLst>
              <a:ext uri="{FF2B5EF4-FFF2-40B4-BE49-F238E27FC236}">
                <a16:creationId xmlns:a16="http://schemas.microsoft.com/office/drawing/2014/main" id="{68F34957-1581-F44A-BFE8-F0F1BCE6B34E}"/>
              </a:ext>
            </a:extLst>
          </p:cNvPr>
          <p:cNvGrpSpPr>
            <a:grpSpLocks/>
          </p:cNvGrpSpPr>
          <p:nvPr/>
        </p:nvGrpSpPr>
        <p:grpSpPr bwMode="auto">
          <a:xfrm>
            <a:off x="5876925" y="5219700"/>
            <a:ext cx="3124200" cy="1524000"/>
            <a:chOff x="3072" y="2832"/>
            <a:chExt cx="2688" cy="1488"/>
          </a:xfrm>
        </p:grpSpPr>
        <p:sp>
          <p:nvSpPr>
            <p:cNvPr id="21563" name="Rectangle 59">
              <a:extLst>
                <a:ext uri="{FF2B5EF4-FFF2-40B4-BE49-F238E27FC236}">
                  <a16:creationId xmlns:a16="http://schemas.microsoft.com/office/drawing/2014/main" id="{9EADDFA9-5328-E44B-9AE8-2683CA4C1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832"/>
              <a:ext cx="2688" cy="1488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4" name="Rectangle 60">
              <a:extLst>
                <a:ext uri="{FF2B5EF4-FFF2-40B4-BE49-F238E27FC236}">
                  <a16:creationId xmlns:a16="http://schemas.microsoft.com/office/drawing/2014/main" id="{77AF0CB8-53CE-674A-91E8-58504A6D6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3168"/>
              <a:ext cx="48" cy="1152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5" name="Rectangle 61">
              <a:extLst>
                <a:ext uri="{FF2B5EF4-FFF2-40B4-BE49-F238E27FC236}">
                  <a16:creationId xmlns:a16="http://schemas.microsoft.com/office/drawing/2014/main" id="{78103EF8-C946-A148-A7BB-F9D55B0FE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3168"/>
              <a:ext cx="48" cy="1152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6" name="AutoShape 62">
              <a:extLst>
                <a:ext uri="{FF2B5EF4-FFF2-40B4-BE49-F238E27FC236}">
                  <a16:creationId xmlns:a16="http://schemas.microsoft.com/office/drawing/2014/main" id="{0AE87D74-B74A-0046-9207-7000040EB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4080"/>
              <a:ext cx="720" cy="240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7" name="Rectangle 63">
              <a:extLst>
                <a:ext uri="{FF2B5EF4-FFF2-40B4-BE49-F238E27FC236}">
                  <a16:creationId xmlns:a16="http://schemas.microsoft.com/office/drawing/2014/main" id="{DFF24905-BD47-B846-A9CA-AB1B6A92F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3168"/>
              <a:ext cx="48" cy="1152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8" name="AutoShape 64">
              <a:extLst>
                <a:ext uri="{FF2B5EF4-FFF2-40B4-BE49-F238E27FC236}">
                  <a16:creationId xmlns:a16="http://schemas.microsoft.com/office/drawing/2014/main" id="{CDE0E8A6-5493-934E-8941-DF6B8B8F0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6" y="3909"/>
              <a:ext cx="528" cy="240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9" name="AutoShape 65">
              <a:extLst>
                <a:ext uri="{FF2B5EF4-FFF2-40B4-BE49-F238E27FC236}">
                  <a16:creationId xmlns:a16="http://schemas.microsoft.com/office/drawing/2014/main" id="{46DD9209-F83D-DC45-99DF-F52646428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" y="3784"/>
              <a:ext cx="340" cy="165"/>
            </a:xfrm>
            <a:prstGeom prst="can">
              <a:avLst>
                <a:gd name="adj" fmla="val 4791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5A7B5E0-5913-2746-B638-24D7BD7F4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The Tower of Hanoi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0C50F4E-1A7A-9E4D-B21C-7C4D93BC19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How to generalize the procedure to n disks?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How many moves are required?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Recursive procedure: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Transfer the top n-1 disks from pole A to pole B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Move the bottom disk from pole A to pole C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Transfer the top n-1 disks from pole B to pole C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Let </a:t>
            </a:r>
            <a:r>
              <a:rPr lang="en-US" altLang="en-US" sz="2800" dirty="0">
                <a:solidFill>
                  <a:schemeClr val="accent2"/>
                </a:solidFill>
              </a:rPr>
              <a:t>a</a:t>
            </a:r>
            <a:r>
              <a:rPr lang="en-US" altLang="en-US" sz="2800" baseline="-25000" dirty="0">
                <a:solidFill>
                  <a:schemeClr val="accent2"/>
                </a:solidFill>
              </a:rPr>
              <a:t>n </a:t>
            </a:r>
            <a:r>
              <a:rPr lang="en-US" altLang="en-US" sz="2800" dirty="0"/>
              <a:t>denote the number of moves needed to transfer a tower of n disks from one pole to another using the above procedure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Then we have the following recursive formula for counting the moves: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dirty="0">
                <a:solidFill>
                  <a:schemeClr val="accent2"/>
                </a:solidFill>
              </a:rPr>
              <a:t>a</a:t>
            </a:r>
            <a:r>
              <a:rPr lang="en-US" altLang="en-US" sz="2800" baseline="-25000" dirty="0">
                <a:solidFill>
                  <a:schemeClr val="accent2"/>
                </a:solidFill>
              </a:rPr>
              <a:t>1 </a:t>
            </a:r>
            <a:r>
              <a:rPr lang="en-US" altLang="en-US" sz="2800" dirty="0">
                <a:solidFill>
                  <a:schemeClr val="accent2"/>
                </a:solidFill>
              </a:rPr>
              <a:t>= 1 	</a:t>
            </a:r>
            <a:r>
              <a:rPr lang="en-US" altLang="en-US" sz="2800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>
                <a:solidFill>
                  <a:schemeClr val="accent2"/>
                </a:solidFill>
              </a:rPr>
              <a:t>		a</a:t>
            </a:r>
            <a:r>
              <a:rPr lang="en-US" altLang="en-US" sz="2800" baseline="-25000" dirty="0">
                <a:solidFill>
                  <a:schemeClr val="accent2"/>
                </a:solidFill>
              </a:rPr>
              <a:t>n </a:t>
            </a:r>
            <a:r>
              <a:rPr lang="en-US" altLang="en-US" sz="2800" dirty="0">
                <a:solidFill>
                  <a:schemeClr val="accent2"/>
                </a:solidFill>
              </a:rPr>
              <a:t>= 2a</a:t>
            </a:r>
            <a:r>
              <a:rPr lang="en-US" altLang="en-US" sz="2800" baseline="-25000" dirty="0">
                <a:solidFill>
                  <a:schemeClr val="accent2"/>
                </a:solidFill>
              </a:rPr>
              <a:t>n-1 </a:t>
            </a:r>
            <a:r>
              <a:rPr lang="en-US" altLang="en-US" sz="2800" dirty="0">
                <a:solidFill>
                  <a:schemeClr val="accent2"/>
                </a:solidFill>
              </a:rPr>
              <a:t>+ 1  for n</a:t>
            </a:r>
            <a:r>
              <a:rPr lang="en-US" altLang="en-US" sz="2800" dirty="0">
                <a:solidFill>
                  <a:schemeClr val="accent2"/>
                </a:solidFill>
                <a:cs typeface="Arial" panose="020B0604020202020204" pitchFamily="34" charset="0"/>
              </a:rPr>
              <a:t>≥2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84AA859-BF31-024A-B30F-CFE8DA83D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-228600"/>
            <a:ext cx="8229600" cy="10668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Recursive formula for Compound Interest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F51E3BB-4BAB-C343-82D4-C8F3BC4EFB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4906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</a:t>
            </a:r>
            <a:endParaRPr lang="en-US" altLang="en-US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CBD3A66F-AEB5-B441-9379-EC4A09CB2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9144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800"/>
              <a:t>Suppose $10K is deposited in an account paying 3% interest compounded annually.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For each positive integer n, let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 </a:t>
            </a:r>
            <a:r>
              <a:rPr lang="en-US" altLang="en-US" sz="2800">
                <a:solidFill>
                  <a:schemeClr val="accent2"/>
                </a:solidFill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</a:rPr>
              <a:t>0 </a:t>
            </a:r>
            <a:r>
              <a:rPr lang="en-US" altLang="en-US" sz="2800"/>
              <a:t>= the initial amount deposited;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 </a:t>
            </a:r>
            <a:r>
              <a:rPr lang="en-US" altLang="en-US" sz="2800">
                <a:solidFill>
                  <a:schemeClr val="accent2"/>
                </a:solidFill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</a:rPr>
              <a:t>n </a:t>
            </a:r>
            <a:r>
              <a:rPr lang="en-US" altLang="en-US" sz="2800"/>
              <a:t>= the amount on deposit at the end of year n.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Find a recursive relation for </a:t>
            </a:r>
            <a:r>
              <a:rPr lang="en-US" altLang="en-US" sz="2800">
                <a:solidFill>
                  <a:schemeClr val="accent2"/>
                </a:solidFill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</a:rPr>
              <a:t>0 </a:t>
            </a:r>
            <a:r>
              <a:rPr lang="en-US" altLang="en-US" sz="2800">
                <a:solidFill>
                  <a:schemeClr val="accent2"/>
                </a:solidFill>
              </a:rPr>
              <a:t>, a</a:t>
            </a:r>
            <a:r>
              <a:rPr lang="en-US" altLang="en-US" sz="2800" baseline="-25000">
                <a:solidFill>
                  <a:schemeClr val="accent2"/>
                </a:solidFill>
              </a:rPr>
              <a:t>1 </a:t>
            </a:r>
            <a:r>
              <a:rPr lang="en-US" altLang="en-US" sz="2800">
                <a:solidFill>
                  <a:schemeClr val="accent2"/>
                </a:solidFill>
              </a:rPr>
              <a:t>, a</a:t>
            </a:r>
            <a:r>
              <a:rPr lang="en-US" altLang="en-US" sz="2800" baseline="-25000">
                <a:solidFill>
                  <a:schemeClr val="accent2"/>
                </a:solidFill>
              </a:rPr>
              <a:t>2 </a:t>
            </a:r>
            <a:r>
              <a:rPr lang="en-US" altLang="en-US" sz="2800">
                <a:solidFill>
                  <a:schemeClr val="accent2"/>
                </a:solidFill>
              </a:rPr>
              <a:t>,…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assuming no additional deposits or withdrawals.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We have the following recursive formula: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>
                <a:solidFill>
                  <a:schemeClr val="accent2"/>
                </a:solidFill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</a:rPr>
              <a:t>0 </a:t>
            </a:r>
            <a:r>
              <a:rPr lang="en-US" altLang="en-US" sz="2800">
                <a:solidFill>
                  <a:schemeClr val="accent2"/>
                </a:solidFill>
              </a:rPr>
              <a:t>= 10,000 	</a:t>
            </a:r>
            <a:r>
              <a:rPr lang="en-US" altLang="en-US" sz="28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	a</a:t>
            </a:r>
            <a:r>
              <a:rPr lang="en-US" altLang="en-US" sz="2800" baseline="-25000">
                <a:solidFill>
                  <a:schemeClr val="accent2"/>
                </a:solidFill>
              </a:rPr>
              <a:t>n </a:t>
            </a:r>
            <a:r>
              <a:rPr lang="en-US" altLang="en-US" sz="2800">
                <a:solidFill>
                  <a:schemeClr val="accent2"/>
                </a:solidFill>
              </a:rPr>
              <a:t>= a</a:t>
            </a:r>
            <a:r>
              <a:rPr lang="en-US" altLang="en-US" sz="2800" baseline="-25000">
                <a:solidFill>
                  <a:schemeClr val="accent2"/>
                </a:solidFill>
              </a:rPr>
              <a:t>n-1 </a:t>
            </a:r>
            <a:r>
              <a:rPr lang="en-US" altLang="en-US" sz="2800">
                <a:solidFill>
                  <a:schemeClr val="accent2"/>
                </a:solidFill>
              </a:rPr>
              <a:t>+ 0.03*a</a:t>
            </a:r>
            <a:r>
              <a:rPr lang="en-US" altLang="en-US" sz="2800" baseline="-25000">
                <a:solidFill>
                  <a:schemeClr val="accent2"/>
                </a:solidFill>
              </a:rPr>
              <a:t>n-1</a:t>
            </a:r>
            <a:r>
              <a:rPr lang="en-US" altLang="en-US" sz="2800">
                <a:solidFill>
                  <a:schemeClr val="accent2"/>
                </a:solidFill>
              </a:rPr>
              <a:t> = 1.03*a</a:t>
            </a:r>
            <a:r>
              <a:rPr lang="en-US" altLang="en-US" sz="2800" baseline="-25000">
                <a:solidFill>
                  <a:schemeClr val="accent2"/>
                </a:solidFill>
              </a:rPr>
              <a:t>n-1</a:t>
            </a:r>
            <a:r>
              <a:rPr lang="en-US" altLang="en-US" sz="2800">
                <a:solidFill>
                  <a:schemeClr val="accent2"/>
                </a:solidFill>
              </a:rPr>
              <a:t> for n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≥1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7B9EFE0-65DF-FE49-B651-31BFF908F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Finding an explicit formula for a recursively defined sequence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B443F87-B883-BF4F-80F0-1AD7B6651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4906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</a:t>
            </a:r>
            <a:endParaRPr lang="en-US" altLang="en-US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FC8938E0-DAED-104D-A53B-F6A30E017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807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4">
              <a:spcBef>
                <a:spcPct val="20000"/>
              </a:spcBef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66CE9500-AD1D-2F44-B2DE-F59D84266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It is often helpful to know an explicit formula for the sequence, especially if you need 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to compute terms with very large subscripts;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to examine general properties of the sequence.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Examples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Recall the recursive formula for the compound interest example: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>
                <a:solidFill>
                  <a:schemeClr val="accent2"/>
                </a:solidFill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</a:rPr>
              <a:t>0 </a:t>
            </a:r>
            <a:r>
              <a:rPr lang="en-US" altLang="en-US" sz="2800">
                <a:solidFill>
                  <a:schemeClr val="accent2"/>
                </a:solidFill>
              </a:rPr>
              <a:t>= 10,000 	</a:t>
            </a:r>
            <a:r>
              <a:rPr lang="en-US" altLang="en-US" sz="28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	a</a:t>
            </a:r>
            <a:r>
              <a:rPr lang="en-US" altLang="en-US" sz="2800" baseline="-25000">
                <a:solidFill>
                  <a:schemeClr val="accent2"/>
                </a:solidFill>
              </a:rPr>
              <a:t>n </a:t>
            </a:r>
            <a:r>
              <a:rPr lang="en-US" altLang="en-US" sz="2800">
                <a:solidFill>
                  <a:schemeClr val="accent2"/>
                </a:solidFill>
              </a:rPr>
              <a:t>= 1.03*a</a:t>
            </a:r>
            <a:r>
              <a:rPr lang="en-US" altLang="en-US" sz="2800" baseline="-25000">
                <a:solidFill>
                  <a:schemeClr val="accent2"/>
                </a:solidFill>
              </a:rPr>
              <a:t>n-1</a:t>
            </a:r>
            <a:r>
              <a:rPr lang="en-US" altLang="en-US" sz="2800">
                <a:solidFill>
                  <a:schemeClr val="accent2"/>
                </a:solidFill>
              </a:rPr>
              <a:t>  </a:t>
            </a:r>
            <a:r>
              <a:rPr lang="en-US" altLang="en-US" sz="2800"/>
              <a:t>for</a:t>
            </a:r>
            <a:r>
              <a:rPr lang="en-US" altLang="en-US" sz="2800">
                <a:solidFill>
                  <a:schemeClr val="accent2"/>
                </a:solidFill>
              </a:rPr>
              <a:t> n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≥1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	</a:t>
            </a:r>
            <a:r>
              <a:rPr lang="en-US" altLang="en-US" sz="2800">
                <a:cs typeface="Arial" panose="020B0604020202020204" pitchFamily="34" charset="0"/>
              </a:rPr>
              <a:t>The explicit formula 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		 </a:t>
            </a:r>
            <a:r>
              <a:rPr lang="en-US" altLang="en-US" sz="2800">
                <a:solidFill>
                  <a:schemeClr val="accent2"/>
                </a:solidFill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</a:rPr>
              <a:t>n </a:t>
            </a:r>
            <a:r>
              <a:rPr lang="en-US" altLang="en-US" sz="2800">
                <a:solidFill>
                  <a:schemeClr val="accent2"/>
                </a:solidFill>
              </a:rPr>
              <a:t>= 10000*(1.03)</a:t>
            </a:r>
            <a:r>
              <a:rPr lang="en-US" altLang="en-US" sz="2800" baseline="30000">
                <a:solidFill>
                  <a:schemeClr val="accent2"/>
                </a:solidFill>
              </a:rPr>
              <a:t>n</a:t>
            </a:r>
            <a:r>
              <a:rPr lang="en-US" altLang="en-US" sz="2800">
                <a:solidFill>
                  <a:schemeClr val="accent2"/>
                </a:solidFill>
              </a:rPr>
              <a:t>  </a:t>
            </a:r>
            <a:r>
              <a:rPr lang="en-US" altLang="en-US" sz="2800"/>
              <a:t>for</a:t>
            </a:r>
            <a:r>
              <a:rPr lang="en-US" altLang="en-US" sz="2800">
                <a:solidFill>
                  <a:schemeClr val="accent2"/>
                </a:solidFill>
              </a:rPr>
              <a:t> n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≥0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i="1"/>
              <a:t>Note</a:t>
            </a:r>
            <a:r>
              <a:rPr lang="en-US" altLang="en-US" sz="2800"/>
              <a:t>: this formula can be generalized to any geometric sequence.</a:t>
            </a:r>
            <a:endParaRPr lang="en-US" altLang="en-US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E7746D1-68CD-8C40-BAB9-72E7E0B75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Finding an explicit formula for a recursively defined sequence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A41D751-3209-CD4D-937E-835460A24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4906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</a:t>
            </a:r>
            <a:endParaRPr lang="en-US" altLang="en-US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6DADEC74-0FB4-6441-815A-0A335FEB3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807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4">
              <a:spcBef>
                <a:spcPct val="20000"/>
              </a:spcBef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F5E6CCA7-155A-E049-9B79-209D2089C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0200"/>
            <a:ext cx="9144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Examples (cont.)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Suppose the sequence is given by the following recursive relation: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>
                <a:solidFill>
                  <a:schemeClr val="accent2"/>
                </a:solidFill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</a:rPr>
              <a:t>0 </a:t>
            </a:r>
            <a:r>
              <a:rPr lang="en-US" altLang="en-US" sz="2800">
                <a:solidFill>
                  <a:schemeClr val="accent2"/>
                </a:solidFill>
              </a:rPr>
              <a:t>= 3 	</a:t>
            </a:r>
            <a:r>
              <a:rPr lang="en-US" altLang="en-US" sz="28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	a</a:t>
            </a:r>
            <a:r>
              <a:rPr lang="en-US" altLang="en-US" sz="2800" baseline="-25000">
                <a:solidFill>
                  <a:schemeClr val="accent2"/>
                </a:solidFill>
              </a:rPr>
              <a:t>n </a:t>
            </a:r>
            <a:r>
              <a:rPr lang="en-US" altLang="en-US" sz="2800">
                <a:solidFill>
                  <a:schemeClr val="accent2"/>
                </a:solidFill>
              </a:rPr>
              <a:t>= a</a:t>
            </a:r>
            <a:r>
              <a:rPr lang="en-US" altLang="en-US" sz="2800" baseline="-25000">
                <a:solidFill>
                  <a:schemeClr val="accent2"/>
                </a:solidFill>
              </a:rPr>
              <a:t>n-1</a:t>
            </a:r>
            <a:r>
              <a:rPr lang="en-US" altLang="en-US" sz="2800">
                <a:solidFill>
                  <a:schemeClr val="accent2"/>
                </a:solidFill>
              </a:rPr>
              <a:t> + 4   </a:t>
            </a:r>
            <a:r>
              <a:rPr lang="en-US" altLang="en-US" sz="2800"/>
              <a:t>for</a:t>
            </a:r>
            <a:r>
              <a:rPr lang="en-US" altLang="en-US" sz="2800">
                <a:solidFill>
                  <a:schemeClr val="accent2"/>
                </a:solidFill>
              </a:rPr>
              <a:t> n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≥1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	</a:t>
            </a:r>
            <a:r>
              <a:rPr lang="en-US" altLang="en-US" sz="2800">
                <a:cs typeface="Arial" panose="020B0604020202020204" pitchFamily="34" charset="0"/>
              </a:rPr>
              <a:t>Then the explicit formula 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		 </a:t>
            </a:r>
            <a:r>
              <a:rPr lang="en-US" altLang="en-US" sz="2800">
                <a:solidFill>
                  <a:schemeClr val="accent2"/>
                </a:solidFill>
              </a:rPr>
              <a:t>a</a:t>
            </a:r>
            <a:r>
              <a:rPr lang="en-US" altLang="en-US" sz="2800" baseline="-25000">
                <a:solidFill>
                  <a:schemeClr val="accent2"/>
                </a:solidFill>
              </a:rPr>
              <a:t>n </a:t>
            </a:r>
            <a:r>
              <a:rPr lang="en-US" altLang="en-US" sz="2800">
                <a:solidFill>
                  <a:schemeClr val="accent2"/>
                </a:solidFill>
              </a:rPr>
              <a:t>= 3 + 4*n  </a:t>
            </a:r>
            <a:r>
              <a:rPr lang="en-US" altLang="en-US" sz="2800"/>
              <a:t>for</a:t>
            </a:r>
            <a:r>
              <a:rPr lang="en-US" altLang="en-US" sz="2800">
                <a:solidFill>
                  <a:schemeClr val="accent2"/>
                </a:solidFill>
              </a:rPr>
              <a:t> n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≥0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 i="1"/>
              <a:t>Note</a:t>
            </a:r>
            <a:r>
              <a:rPr lang="en-US" altLang="en-US" sz="2800"/>
              <a:t>: this formula can be generalized to any arithmetic sequence.</a:t>
            </a:r>
            <a:endParaRPr lang="en-US" altLang="en-US"/>
          </a:p>
          <a:p>
            <a:pPr>
              <a:buFontTx/>
              <a:buNone/>
            </a:pPr>
            <a:endParaRPr lang="en-US" altLang="en-US" sz="28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741</Words>
  <Application>Microsoft Macintosh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Comic Sans MS</vt:lpstr>
      <vt:lpstr>Wingdings</vt:lpstr>
      <vt:lpstr>Default Design</vt:lpstr>
      <vt:lpstr>Recursion</vt:lpstr>
      <vt:lpstr>Recursively defined sequences</vt:lpstr>
      <vt:lpstr>Recursion is one of the central ideas of computer science</vt:lpstr>
      <vt:lpstr>PowerPoint Presentation</vt:lpstr>
      <vt:lpstr>PowerPoint Presentation</vt:lpstr>
      <vt:lpstr>The Tower of Hanoi</vt:lpstr>
      <vt:lpstr>Recursive formula for Compound Interest</vt:lpstr>
      <vt:lpstr>Finding an explicit formula for a recursively defined sequence</vt:lpstr>
      <vt:lpstr>Finding an explicit formula for a recursively defined sequence</vt:lpstr>
      <vt:lpstr>Finding an explicit formula for a recursively defined sequence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Sequences</dc:title>
  <dc:creator>vardges</dc:creator>
  <cp:lastModifiedBy>Melkonian, Vardges</cp:lastModifiedBy>
  <cp:revision>65</cp:revision>
  <dcterms:created xsi:type="dcterms:W3CDTF">2002-09-30T18:49:55Z</dcterms:created>
  <dcterms:modified xsi:type="dcterms:W3CDTF">2022-01-31T14:15:21Z</dcterms:modified>
</cp:coreProperties>
</file>