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handoutMasterIdLst>
    <p:handoutMasterId r:id="rId12"/>
  </p:handoutMasterIdLst>
  <p:sldIdLst>
    <p:sldId id="276" r:id="rId2"/>
    <p:sldId id="279" r:id="rId3"/>
    <p:sldId id="287" r:id="rId4"/>
    <p:sldId id="288" r:id="rId5"/>
    <p:sldId id="289" r:id="rId6"/>
    <p:sldId id="290" r:id="rId7"/>
    <p:sldId id="280" r:id="rId8"/>
    <p:sldId id="281" r:id="rId9"/>
    <p:sldId id="282" r:id="rId10"/>
    <p:sldId id="283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5559" autoAdjust="0"/>
  </p:normalViewPr>
  <p:slideViewPr>
    <p:cSldViewPr>
      <p:cViewPr varScale="1">
        <p:scale>
          <a:sx n="100" d="100"/>
          <a:sy n="100" d="100"/>
        </p:scale>
        <p:origin x="142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0"/>
    </p:cViewPr>
  </p:sorterViewPr>
  <p:notesViewPr>
    <p:cSldViewPr>
      <p:cViewPr varScale="1">
        <p:scale>
          <a:sx n="60" d="100"/>
          <a:sy n="60" d="100"/>
        </p:scale>
        <p:origin x="-1764" y="-8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284EA2D-104C-C145-B467-FCB90E8278C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r>
              <a:rPr lang="en-US" altLang="en-US"/>
              <a:t>Math 308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6921C00-E88A-1440-92CF-9E216FC2BCD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en-US" altLang="en-US"/>
              <a:t>Oct. 7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0708F122-18EE-4140-A5A6-50E886C7933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E9AD701A-02A2-8846-AA32-0BDBB119549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F29B4508-366C-264F-95EA-405DE7CC4C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B3734-CAA9-6546-9067-BEB22EDE22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29C10C-480E-6447-87CD-9C7C228C0F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6D0219-9546-3A41-BBC0-A9DDBFD4D5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24FF67-39DB-8143-BA2B-5CC48CBD27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024C7C-3D20-4744-A888-36869677D1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6F0D4-0932-864F-A0E7-2068C299AF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8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AE132-5ED8-194F-88A4-67FC8115A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8DB73B-D646-BD46-9D7D-99A579170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22A2B3-F9ED-484C-87AB-C18591305D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90334C-DDEA-4241-A6E6-56BBE3CB98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302327-E0EB-E942-AEA7-40DFADA0BE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72ABD-8244-FD4F-8EC9-5FFEE78334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80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C46804-30C3-A64B-8A31-F0026106FA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FED650-4CF8-BE4D-83DE-A0DD53CC4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04D236-1514-FC4E-9232-3C313A8141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F0C4C7-5ECC-0B49-8EBB-983BB0B7A3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6CBBA0-D116-1C49-AC92-7602DF71BB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DB55D-AA2D-534B-8A27-6A283AC529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07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021D3-6478-0C48-B363-EE8E1A513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058FB-76FF-3948-B94F-E761537C1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267849-AA56-2749-B01D-50011A6375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1693CF-9838-174F-AB7A-0FBFC89BA6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76C417-1414-EB44-A2EC-9951350155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FB43C-99D0-4D4E-B692-4A168E7DB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366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8ABD-2F2A-7A49-AA0F-6A66863EF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EEAEBC-0272-D949-907E-6B494ACE8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444CC2-3FA3-2648-AC21-157CAD81D4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E8FF06-4F7D-5647-91FE-A304A380A3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328717-C624-4D44-827D-44C637AD1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FC1CE-E3FA-EB4E-AA2C-AC8054041D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788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D5CF5-8326-164A-B3AD-747F8EF3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F4029-37DE-5D4E-9C2C-0956F53E40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321A83-F0AC-2449-8ACA-174BDA0BE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2352D9-4416-7149-BA24-FA7715809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999207-BCAC-8748-B280-6A9031DE92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CCC1CC-10C0-6342-AC4C-888B0C6738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45284-51EF-434F-B0B9-7CDC553DBD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73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1272-6D46-7B4A-B73B-DE2912861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2354F6-4FCD-C24A-BA47-DB98C288E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2E3E98-450F-0448-8ECA-600303AD5B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D70B1D-9EBF-F744-929E-681AE3AFBC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383DBB-C935-C940-9466-3257B4DAF0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F723327-01B2-3748-A06E-3E4951D225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B473414-898B-2847-8A62-9D1AA83869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5795899-7CD2-1B4D-A7BE-313EF51143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098BB-8D38-9246-9B98-D62CB08E00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51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B3A10-8034-0E4C-86DA-9ED1E74F7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C8A8613-247B-8344-8E63-FB723F4F12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CE4E5B4-016E-1C4B-91CD-1C9BB0F2BE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6FFAABF-3338-624C-9C62-9D6E27CCEB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F042A-50D8-BA4E-97EE-A031FBBD1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84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B954F3-9D23-444C-95A0-A13C1DCE8C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D18CFE7-E9AF-FD49-9C1F-5D517CDB41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E6E3971-B2E4-CB41-9463-BB349F804F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81051-DC9F-B34A-8CC4-E480E7C520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022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045BE-86EF-D34B-99CF-8B19EFAC2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BB8F2-3A72-CE43-90BD-12B097386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FF745F-290E-8040-8104-19C2C145D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6EC47B-8F2D-084B-B050-69B6F34542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5A7C84-C7F6-E248-B841-B834A9F9A7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D490DC-1EA9-6E41-B554-69FC91BA82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3C1C2-B293-F440-ADEF-7064D120C4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5244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71236-CEFC-B843-95F4-B7FB20C5E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3CD5E9-3E8A-EB46-9AC9-CC867E7D09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96113A-5B24-6042-85B1-A013D09B3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EDADF0-E0AB-B94B-A841-649E6D261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0F4421-1ECD-8642-A9C0-27919D4893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AF37EC-BD0E-1D47-AD43-7F68EE576E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1459C-3EE6-2446-BD4D-DA395EA521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62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8082151-3B4D-144D-8012-118F52F9B1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B3BE3B3-7510-9941-ABB3-B2AE7866F6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BFCF813-29EB-0A44-8F09-290A0C2996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11F6AC-E60D-1E4D-B933-3A3BB803EC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07C9F53-3E3C-7144-8F7F-E38BD5014E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3E3C445-1391-B640-9DA2-891400287D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>
            <a:extLst>
              <a:ext uri="{FF2B5EF4-FFF2-40B4-BE49-F238E27FC236}">
                <a16:creationId xmlns:a16="http://schemas.microsoft.com/office/drawing/2014/main" id="{0B804881-D139-9A4F-A00C-4E8FA2FB19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1089025"/>
            <a:ext cx="8280400" cy="126841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Graphs and Trees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A249979-36CE-6745-B3FC-A3312EDE7F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644900"/>
            <a:ext cx="9144000" cy="2879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/>
              <a:t>	</a:t>
            </a:r>
          </a:p>
        </p:txBody>
      </p:sp>
      <p:sp>
        <p:nvSpPr>
          <p:cNvPr id="3075" name="Text Box 4">
            <a:extLst>
              <a:ext uri="{FF2B5EF4-FFF2-40B4-BE49-F238E27FC236}">
                <a16:creationId xmlns:a16="http://schemas.microsoft.com/office/drawing/2014/main" id="{7AA887DB-1164-744F-AB25-13040B8D6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2816225"/>
            <a:ext cx="842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3076" name="Text Box 5">
            <a:extLst>
              <a:ext uri="{FF2B5EF4-FFF2-40B4-BE49-F238E27FC236}">
                <a16:creationId xmlns:a16="http://schemas.microsoft.com/office/drawing/2014/main" id="{3B453C31-3BF7-304A-BBF5-3DA314955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2924175"/>
            <a:ext cx="838835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This handout: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/>
              <a:t> Trees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/>
              <a:t> Minimum Spanning Tree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>
            <a:extLst>
              <a:ext uri="{FF2B5EF4-FFF2-40B4-BE49-F238E27FC236}">
                <a16:creationId xmlns:a16="http://schemas.microsoft.com/office/drawing/2014/main" id="{F3EA84F0-FD54-7F4B-9352-81D8F9A795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765175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</a:rPr>
              <a:t>The algorithm applied to our example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CDC474F5-00D1-374E-970E-304071BEE2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eaLnBrk="1" hangingPunct="1"/>
            <a:r>
              <a:rPr lang="en-US" altLang="en-US" sz="2800">
                <a:sym typeface="Symbol" pitchFamily="2" charset="2"/>
              </a:rPr>
              <a:t> </a:t>
            </a:r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Iteration 2</a:t>
            </a:r>
            <a:r>
              <a:rPr lang="en-US" altLang="en-US">
                <a:latin typeface="Arial" panose="020B0604020202020204" pitchFamily="34" charset="0"/>
                <a:sym typeface="Symbol" pitchFamily="2" charset="2"/>
              </a:rPr>
              <a:t>: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The unconnected node closest to a connected node is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node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d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(</a:t>
            </a:r>
            <a:r>
              <a:rPr lang="en-US" altLang="en-US" sz="2400">
                <a:solidFill>
                  <a:srgbClr val="009900"/>
                </a:solidFill>
                <a:latin typeface="Arial" panose="020B0604020202020204" pitchFamily="34" charset="0"/>
                <a:sym typeface="Symbol" pitchFamily="2" charset="2"/>
              </a:rPr>
              <a:t>3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far from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 node b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)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.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Connect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nodes b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and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 d.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</a:t>
            </a:r>
            <a:endParaRPr lang="en-US" altLang="en-US" sz="2800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>
              <a:buFontTx/>
              <a:buNone/>
            </a:pPr>
            <a:endParaRPr lang="en-US" altLang="en-US" sz="2800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>
              <a:buFontTx/>
              <a:buNone/>
            </a:pPr>
            <a:endParaRPr lang="en-US" altLang="en-US" sz="2800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/>
            <a:endParaRPr lang="en-US" altLang="en-US" sz="2800" b="1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/>
            <a:r>
              <a:rPr lang="en-US" altLang="en-US" sz="2800" b="1">
                <a:latin typeface="Arial" panose="020B0604020202020204" pitchFamily="34" charset="0"/>
                <a:sym typeface="Symbol" pitchFamily="2" charset="2"/>
              </a:rPr>
              <a:t>Iteration 3:</a:t>
            </a:r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The only unconnected node left is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node e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. Its closest connected node is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node c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(distance between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c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and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e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is </a:t>
            </a:r>
            <a:r>
              <a:rPr lang="en-US" altLang="en-US" sz="2400">
                <a:solidFill>
                  <a:srgbClr val="009900"/>
                </a:solidFill>
                <a:latin typeface="Arial" panose="020B0604020202020204" pitchFamily="34" charset="0"/>
                <a:sym typeface="Symbol" pitchFamily="2" charset="2"/>
              </a:rPr>
              <a:t>4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).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Connect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node e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to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node c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.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All nodes are connected. The bold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arcs give a </a:t>
            </a: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sym typeface="Symbol" pitchFamily="2" charset="2"/>
              </a:rPr>
              <a:t>min. spanning tree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.</a:t>
            </a:r>
          </a:p>
        </p:txBody>
      </p:sp>
      <p:grpSp>
        <p:nvGrpSpPr>
          <p:cNvPr id="57348" name="Group 4">
            <a:extLst>
              <a:ext uri="{FF2B5EF4-FFF2-40B4-BE49-F238E27FC236}">
                <a16:creationId xmlns:a16="http://schemas.microsoft.com/office/drawing/2014/main" id="{2B5C3E50-7E64-D740-9669-E64E173F4723}"/>
              </a:ext>
            </a:extLst>
          </p:cNvPr>
          <p:cNvGrpSpPr>
            <a:grpSpLocks/>
          </p:cNvGrpSpPr>
          <p:nvPr/>
        </p:nvGrpSpPr>
        <p:grpSpPr bwMode="auto">
          <a:xfrm>
            <a:off x="1979613" y="1952625"/>
            <a:ext cx="3744912" cy="1765300"/>
            <a:chOff x="226" y="2908"/>
            <a:chExt cx="2359" cy="1112"/>
          </a:xfrm>
        </p:grpSpPr>
        <p:sp>
          <p:nvSpPr>
            <p:cNvPr id="12338" name="Line 5">
              <a:extLst>
                <a:ext uri="{FF2B5EF4-FFF2-40B4-BE49-F238E27FC236}">
                  <a16:creationId xmlns:a16="http://schemas.microsoft.com/office/drawing/2014/main" id="{32E4DDD0-6718-0843-8E95-E85E113EFF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" y="3090"/>
              <a:ext cx="408" cy="272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9" name="Line 6">
              <a:extLst>
                <a:ext uri="{FF2B5EF4-FFF2-40B4-BE49-F238E27FC236}">
                  <a16:creationId xmlns:a16="http://schemas.microsoft.com/office/drawing/2014/main" id="{F29541FA-39EB-6F49-ADE9-F8E9B9735C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3543"/>
              <a:ext cx="385" cy="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0" name="Line 7">
              <a:extLst>
                <a:ext uri="{FF2B5EF4-FFF2-40B4-BE49-F238E27FC236}">
                  <a16:creationId xmlns:a16="http://schemas.microsoft.com/office/drawing/2014/main" id="{00F18C6D-7D96-2C4D-BEA7-1FDAA7BF2E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022"/>
              <a:ext cx="589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1" name="Line 8">
              <a:extLst>
                <a:ext uri="{FF2B5EF4-FFF2-40B4-BE49-F238E27FC236}">
                  <a16:creationId xmlns:a16="http://schemas.microsoft.com/office/drawing/2014/main" id="{671AB85A-317C-2B43-B5B7-C816E66708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" y="3906"/>
              <a:ext cx="6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2" name="Line 9">
              <a:extLst>
                <a:ext uri="{FF2B5EF4-FFF2-40B4-BE49-F238E27FC236}">
                  <a16:creationId xmlns:a16="http://schemas.microsoft.com/office/drawing/2014/main" id="{37C7EB05-2B8E-2345-8DD5-4A6E415ACE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3135"/>
              <a:ext cx="0" cy="658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3" name="Line 10">
              <a:extLst>
                <a:ext uri="{FF2B5EF4-FFF2-40B4-BE49-F238E27FC236}">
                  <a16:creationId xmlns:a16="http://schemas.microsoft.com/office/drawing/2014/main" id="{0FF1867A-1709-0740-84C4-D34ACD62A8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4" y="3158"/>
              <a:ext cx="0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4" name="Line 11">
              <a:extLst>
                <a:ext uri="{FF2B5EF4-FFF2-40B4-BE49-F238E27FC236}">
                  <a16:creationId xmlns:a16="http://schemas.microsoft.com/office/drawing/2014/main" id="{72AB68C8-F15B-3C45-B221-972D50E5FC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3090"/>
              <a:ext cx="726" cy="7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5" name="Line 12">
              <a:extLst>
                <a:ext uri="{FF2B5EF4-FFF2-40B4-BE49-F238E27FC236}">
                  <a16:creationId xmlns:a16="http://schemas.microsoft.com/office/drawing/2014/main" id="{4CC4C255-BF05-5040-81CF-C4C3E9F506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8" y="3135"/>
              <a:ext cx="725" cy="7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46" name="Group 13">
              <a:extLst>
                <a:ext uri="{FF2B5EF4-FFF2-40B4-BE49-F238E27FC236}">
                  <a16:creationId xmlns:a16="http://schemas.microsoft.com/office/drawing/2014/main" id="{6E5977AC-9D62-7048-869F-F8675361AC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" y="2908"/>
              <a:ext cx="2359" cy="1112"/>
              <a:chOff x="226" y="2908"/>
              <a:chExt cx="2359" cy="1112"/>
            </a:xfrm>
          </p:grpSpPr>
          <p:sp>
            <p:nvSpPr>
              <p:cNvPr id="12347" name="Oval 14">
                <a:extLst>
                  <a:ext uri="{FF2B5EF4-FFF2-40B4-BE49-F238E27FC236}">
                    <a16:creationId xmlns:a16="http://schemas.microsoft.com/office/drawing/2014/main" id="{3EF72F2B-6622-9745-B2E1-C482E673D3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" y="3317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48" name="Oval 15">
                <a:extLst>
                  <a:ext uri="{FF2B5EF4-FFF2-40B4-BE49-F238E27FC236}">
                    <a16:creationId xmlns:a16="http://schemas.microsoft.com/office/drawing/2014/main" id="{5534CED0-7DF8-C54C-A3D5-AED5CE2B84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908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49" name="Oval 16">
                <a:extLst>
                  <a:ext uri="{FF2B5EF4-FFF2-40B4-BE49-F238E27FC236}">
                    <a16:creationId xmlns:a16="http://schemas.microsoft.com/office/drawing/2014/main" id="{DBE80EE0-0D43-D14E-93B7-AF746BEB07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793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50" name="Oval 17">
                <a:extLst>
                  <a:ext uri="{FF2B5EF4-FFF2-40B4-BE49-F238E27FC236}">
                    <a16:creationId xmlns:a16="http://schemas.microsoft.com/office/drawing/2014/main" id="{D598DDC2-489E-1A44-96AB-111E1EFA16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8" y="2931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51" name="Oval 18">
                <a:extLst>
                  <a:ext uri="{FF2B5EF4-FFF2-40B4-BE49-F238E27FC236}">
                    <a16:creationId xmlns:a16="http://schemas.microsoft.com/office/drawing/2014/main" id="{BFC253D9-0097-B24D-B38E-F7DD77BF1C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1" y="3770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52" name="Text Box 19">
                <a:extLst>
                  <a:ext uri="{FF2B5EF4-FFF2-40B4-BE49-F238E27FC236}">
                    <a16:creationId xmlns:a16="http://schemas.microsoft.com/office/drawing/2014/main" id="{A06ED33B-6F24-D349-9E76-C4DFDD7F79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8" y="3090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</p:grpSp>
      <p:grpSp>
        <p:nvGrpSpPr>
          <p:cNvPr id="57364" name="Group 20">
            <a:extLst>
              <a:ext uri="{FF2B5EF4-FFF2-40B4-BE49-F238E27FC236}">
                <a16:creationId xmlns:a16="http://schemas.microsoft.com/office/drawing/2014/main" id="{229D2280-1B61-F34C-824B-94F795517295}"/>
              </a:ext>
            </a:extLst>
          </p:cNvPr>
          <p:cNvGrpSpPr>
            <a:grpSpLocks/>
          </p:cNvGrpSpPr>
          <p:nvPr/>
        </p:nvGrpSpPr>
        <p:grpSpPr bwMode="auto">
          <a:xfrm>
            <a:off x="2339975" y="1773238"/>
            <a:ext cx="2520950" cy="2149475"/>
            <a:chOff x="385" y="2795"/>
            <a:chExt cx="1588" cy="1354"/>
          </a:xfrm>
        </p:grpSpPr>
        <p:sp>
          <p:nvSpPr>
            <p:cNvPr id="12330" name="Text Box 21">
              <a:extLst>
                <a:ext uri="{FF2B5EF4-FFF2-40B4-BE49-F238E27FC236}">
                  <a16:creationId xmlns:a16="http://schemas.microsoft.com/office/drawing/2014/main" id="{AD708C29-ABB2-2A46-83F0-0D1643F1EE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" y="302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12331" name="Text Box 22">
              <a:extLst>
                <a:ext uri="{FF2B5EF4-FFF2-40B4-BE49-F238E27FC236}">
                  <a16:creationId xmlns:a16="http://schemas.microsoft.com/office/drawing/2014/main" id="{7558E197-ACC2-D048-8394-CD07451F2C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" y="329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12332" name="Text Box 23">
              <a:extLst>
                <a:ext uri="{FF2B5EF4-FFF2-40B4-BE49-F238E27FC236}">
                  <a16:creationId xmlns:a16="http://schemas.microsoft.com/office/drawing/2014/main" id="{EAAA66D9-7378-C24E-81C5-7CC98F2663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9" y="279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12333" name="Text Box 24">
              <a:extLst>
                <a:ext uri="{FF2B5EF4-FFF2-40B4-BE49-F238E27FC236}">
                  <a16:creationId xmlns:a16="http://schemas.microsoft.com/office/drawing/2014/main" id="{13F5B265-2F24-1A48-B650-CE2114755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363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12334" name="Text Box 25">
              <a:extLst>
                <a:ext uri="{FF2B5EF4-FFF2-40B4-BE49-F238E27FC236}">
                  <a16:creationId xmlns:a16="http://schemas.microsoft.com/office/drawing/2014/main" id="{43E77D54-F0A9-AF42-95AE-072007D3AD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386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12335" name="Text Box 26">
              <a:extLst>
                <a:ext uri="{FF2B5EF4-FFF2-40B4-BE49-F238E27FC236}">
                  <a16:creationId xmlns:a16="http://schemas.microsoft.com/office/drawing/2014/main" id="{6A021C5E-1DBA-4E4F-850A-8AB3E4BDBD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331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12336" name="Text Box 27">
              <a:extLst>
                <a:ext uri="{FF2B5EF4-FFF2-40B4-BE49-F238E27FC236}">
                  <a16:creationId xmlns:a16="http://schemas.microsoft.com/office/drawing/2014/main" id="{FCD9C1FD-6489-454E-A68A-C61B6D71D5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" y="361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7</a:t>
              </a:r>
            </a:p>
          </p:txBody>
        </p:sp>
        <p:sp>
          <p:nvSpPr>
            <p:cNvPr id="12337" name="Text Box 28">
              <a:extLst>
                <a:ext uri="{FF2B5EF4-FFF2-40B4-BE49-F238E27FC236}">
                  <a16:creationId xmlns:a16="http://schemas.microsoft.com/office/drawing/2014/main" id="{7B0C40F6-D968-6149-A142-3F797B3373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" y="311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8</a:t>
              </a:r>
            </a:p>
          </p:txBody>
        </p:sp>
      </p:grpSp>
      <p:grpSp>
        <p:nvGrpSpPr>
          <p:cNvPr id="57373" name="Group 29">
            <a:extLst>
              <a:ext uri="{FF2B5EF4-FFF2-40B4-BE49-F238E27FC236}">
                <a16:creationId xmlns:a16="http://schemas.microsoft.com/office/drawing/2014/main" id="{E0CF6B43-5D3F-B441-8C3E-FA16AAD9E1F8}"/>
              </a:ext>
            </a:extLst>
          </p:cNvPr>
          <p:cNvGrpSpPr>
            <a:grpSpLocks/>
          </p:cNvGrpSpPr>
          <p:nvPr/>
        </p:nvGrpSpPr>
        <p:grpSpPr bwMode="auto">
          <a:xfrm>
            <a:off x="1979613" y="1916113"/>
            <a:ext cx="2700337" cy="1862137"/>
            <a:chOff x="249" y="2863"/>
            <a:chExt cx="1701" cy="1173"/>
          </a:xfrm>
        </p:grpSpPr>
        <p:sp>
          <p:nvSpPr>
            <p:cNvPr id="12325" name="Text Box 30">
              <a:extLst>
                <a:ext uri="{FF2B5EF4-FFF2-40B4-BE49-F238E27FC236}">
                  <a16:creationId xmlns:a16="http://schemas.microsoft.com/office/drawing/2014/main" id="{2E1F9677-C0D3-4B40-A823-2CE73E8703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" y="372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e</a:t>
              </a:r>
            </a:p>
          </p:txBody>
        </p:sp>
        <p:sp>
          <p:nvSpPr>
            <p:cNvPr id="12326" name="Text Box 31">
              <a:extLst>
                <a:ext uri="{FF2B5EF4-FFF2-40B4-BE49-F238E27FC236}">
                  <a16:creationId xmlns:a16="http://schemas.microsoft.com/office/drawing/2014/main" id="{5456B9FF-A550-F249-AC62-7A9478C0F7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9" y="286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12327" name="Text Box 32">
              <a:extLst>
                <a:ext uri="{FF2B5EF4-FFF2-40B4-BE49-F238E27FC236}">
                  <a16:creationId xmlns:a16="http://schemas.microsoft.com/office/drawing/2014/main" id="{B34B8862-0EDF-804C-BE0B-6A9917426E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74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12328" name="Text Box 33">
              <a:extLst>
                <a:ext uri="{FF2B5EF4-FFF2-40B4-BE49-F238E27FC236}">
                  <a16:creationId xmlns:a16="http://schemas.microsoft.com/office/drawing/2014/main" id="{EF061142-F371-3B4F-A64D-68C31AECDF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3" y="288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d</a:t>
              </a:r>
            </a:p>
          </p:txBody>
        </p:sp>
        <p:sp>
          <p:nvSpPr>
            <p:cNvPr id="12329" name="Text Box 34">
              <a:extLst>
                <a:ext uri="{FF2B5EF4-FFF2-40B4-BE49-F238E27FC236}">
                  <a16:creationId xmlns:a16="http://schemas.microsoft.com/office/drawing/2014/main" id="{6CCA0772-7762-8C4F-82C6-B5F6B7C52C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327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a</a:t>
              </a:r>
            </a:p>
          </p:txBody>
        </p:sp>
      </p:grpSp>
      <p:grpSp>
        <p:nvGrpSpPr>
          <p:cNvPr id="57379" name="Group 35">
            <a:extLst>
              <a:ext uri="{FF2B5EF4-FFF2-40B4-BE49-F238E27FC236}">
                <a16:creationId xmlns:a16="http://schemas.microsoft.com/office/drawing/2014/main" id="{9E6B758F-9B0D-DE4C-83C9-D25B0867AEF5}"/>
              </a:ext>
            </a:extLst>
          </p:cNvPr>
          <p:cNvGrpSpPr>
            <a:grpSpLocks/>
          </p:cNvGrpSpPr>
          <p:nvPr/>
        </p:nvGrpSpPr>
        <p:grpSpPr bwMode="auto">
          <a:xfrm>
            <a:off x="5399088" y="4652963"/>
            <a:ext cx="3744912" cy="1765300"/>
            <a:chOff x="226" y="2908"/>
            <a:chExt cx="2359" cy="1112"/>
          </a:xfrm>
        </p:grpSpPr>
        <p:sp>
          <p:nvSpPr>
            <p:cNvPr id="12310" name="Line 36">
              <a:extLst>
                <a:ext uri="{FF2B5EF4-FFF2-40B4-BE49-F238E27FC236}">
                  <a16:creationId xmlns:a16="http://schemas.microsoft.com/office/drawing/2014/main" id="{99546775-ABCD-CB48-AE42-1A30EBCD27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" y="3090"/>
              <a:ext cx="408" cy="272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Line 37">
              <a:extLst>
                <a:ext uri="{FF2B5EF4-FFF2-40B4-BE49-F238E27FC236}">
                  <a16:creationId xmlns:a16="http://schemas.microsoft.com/office/drawing/2014/main" id="{7290945B-B0FA-8340-B201-D566D37A70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3543"/>
              <a:ext cx="385" cy="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Line 38">
              <a:extLst>
                <a:ext uri="{FF2B5EF4-FFF2-40B4-BE49-F238E27FC236}">
                  <a16:creationId xmlns:a16="http://schemas.microsoft.com/office/drawing/2014/main" id="{939DB06E-81D5-7C4E-BC4F-F7EEEE6CB8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022"/>
              <a:ext cx="589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Line 39">
              <a:extLst>
                <a:ext uri="{FF2B5EF4-FFF2-40B4-BE49-F238E27FC236}">
                  <a16:creationId xmlns:a16="http://schemas.microsoft.com/office/drawing/2014/main" id="{C8892EFD-C5FE-EA4C-814F-E58296EB30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" y="3906"/>
              <a:ext cx="658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Line 40">
              <a:extLst>
                <a:ext uri="{FF2B5EF4-FFF2-40B4-BE49-F238E27FC236}">
                  <a16:creationId xmlns:a16="http://schemas.microsoft.com/office/drawing/2014/main" id="{23039969-2205-ED40-A9D9-598DA33E2E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3135"/>
              <a:ext cx="0" cy="658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Line 41">
              <a:extLst>
                <a:ext uri="{FF2B5EF4-FFF2-40B4-BE49-F238E27FC236}">
                  <a16:creationId xmlns:a16="http://schemas.microsoft.com/office/drawing/2014/main" id="{9CE6993E-7611-A544-A089-DD989D1E82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4" y="3158"/>
              <a:ext cx="0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Line 42">
              <a:extLst>
                <a:ext uri="{FF2B5EF4-FFF2-40B4-BE49-F238E27FC236}">
                  <a16:creationId xmlns:a16="http://schemas.microsoft.com/office/drawing/2014/main" id="{351C39CA-32BF-074C-B8C5-99E6ED0FC9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3090"/>
              <a:ext cx="726" cy="7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Line 43">
              <a:extLst>
                <a:ext uri="{FF2B5EF4-FFF2-40B4-BE49-F238E27FC236}">
                  <a16:creationId xmlns:a16="http://schemas.microsoft.com/office/drawing/2014/main" id="{3313F566-CAD2-2344-A20F-3A5A93BCB7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8" y="3135"/>
              <a:ext cx="725" cy="7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18" name="Group 44">
              <a:extLst>
                <a:ext uri="{FF2B5EF4-FFF2-40B4-BE49-F238E27FC236}">
                  <a16:creationId xmlns:a16="http://schemas.microsoft.com/office/drawing/2014/main" id="{21A1FAFF-541D-BE47-9207-5A4DDAAA12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" y="2908"/>
              <a:ext cx="2359" cy="1112"/>
              <a:chOff x="226" y="2908"/>
              <a:chExt cx="2359" cy="1112"/>
            </a:xfrm>
          </p:grpSpPr>
          <p:sp>
            <p:nvSpPr>
              <p:cNvPr id="12319" name="Oval 45">
                <a:extLst>
                  <a:ext uri="{FF2B5EF4-FFF2-40B4-BE49-F238E27FC236}">
                    <a16:creationId xmlns:a16="http://schemas.microsoft.com/office/drawing/2014/main" id="{0EEB72B6-4865-F648-8F6C-4137242572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" y="3317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20" name="Oval 46">
                <a:extLst>
                  <a:ext uri="{FF2B5EF4-FFF2-40B4-BE49-F238E27FC236}">
                    <a16:creationId xmlns:a16="http://schemas.microsoft.com/office/drawing/2014/main" id="{AE847F77-82CB-DB4F-B2CA-D7CD33B80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908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21" name="Oval 47">
                <a:extLst>
                  <a:ext uri="{FF2B5EF4-FFF2-40B4-BE49-F238E27FC236}">
                    <a16:creationId xmlns:a16="http://schemas.microsoft.com/office/drawing/2014/main" id="{2AC21F42-3A49-144F-A11D-9BBE896F74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793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22" name="Oval 48">
                <a:extLst>
                  <a:ext uri="{FF2B5EF4-FFF2-40B4-BE49-F238E27FC236}">
                    <a16:creationId xmlns:a16="http://schemas.microsoft.com/office/drawing/2014/main" id="{201269F5-8B82-6B40-9149-EEC6D57056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8" y="2931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23" name="Oval 49">
                <a:extLst>
                  <a:ext uri="{FF2B5EF4-FFF2-40B4-BE49-F238E27FC236}">
                    <a16:creationId xmlns:a16="http://schemas.microsoft.com/office/drawing/2014/main" id="{2563A9B8-80E1-F64F-BF89-7129C1CC17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1" y="3770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24" name="Text Box 50">
                <a:extLst>
                  <a:ext uri="{FF2B5EF4-FFF2-40B4-BE49-F238E27FC236}">
                    <a16:creationId xmlns:a16="http://schemas.microsoft.com/office/drawing/2014/main" id="{5DEA5956-ABD9-864A-BDA8-C42BBCB0C3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8" y="3090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</p:grpSp>
      <p:grpSp>
        <p:nvGrpSpPr>
          <p:cNvPr id="57395" name="Group 51">
            <a:extLst>
              <a:ext uri="{FF2B5EF4-FFF2-40B4-BE49-F238E27FC236}">
                <a16:creationId xmlns:a16="http://schemas.microsoft.com/office/drawing/2014/main" id="{AD9EA7D2-89DB-BC4A-943A-463427B04381}"/>
              </a:ext>
            </a:extLst>
          </p:cNvPr>
          <p:cNvGrpSpPr>
            <a:grpSpLocks/>
          </p:cNvGrpSpPr>
          <p:nvPr/>
        </p:nvGrpSpPr>
        <p:grpSpPr bwMode="auto">
          <a:xfrm>
            <a:off x="5759450" y="4508500"/>
            <a:ext cx="2520950" cy="2073275"/>
            <a:chOff x="385" y="2795"/>
            <a:chExt cx="1588" cy="1368"/>
          </a:xfrm>
        </p:grpSpPr>
        <p:sp>
          <p:nvSpPr>
            <p:cNvPr id="12302" name="Text Box 52">
              <a:extLst>
                <a:ext uri="{FF2B5EF4-FFF2-40B4-BE49-F238E27FC236}">
                  <a16:creationId xmlns:a16="http://schemas.microsoft.com/office/drawing/2014/main" id="{D5C82342-3099-7646-8026-C5626E26FD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" y="3022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12303" name="Text Box 53">
              <a:extLst>
                <a:ext uri="{FF2B5EF4-FFF2-40B4-BE49-F238E27FC236}">
                  <a16:creationId xmlns:a16="http://schemas.microsoft.com/office/drawing/2014/main" id="{DA8A2E22-AE00-644B-B3E7-48A982A748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" y="3294"/>
              <a:ext cx="227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12304" name="Text Box 54">
              <a:extLst>
                <a:ext uri="{FF2B5EF4-FFF2-40B4-BE49-F238E27FC236}">
                  <a16:creationId xmlns:a16="http://schemas.microsoft.com/office/drawing/2014/main" id="{664A5E9F-7AF6-EB49-8EB7-78643A8AF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9" y="2795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12305" name="Text Box 55">
              <a:extLst>
                <a:ext uri="{FF2B5EF4-FFF2-40B4-BE49-F238E27FC236}">
                  <a16:creationId xmlns:a16="http://schemas.microsoft.com/office/drawing/2014/main" id="{DCDD2B88-8DCC-9E4A-BDF6-F551140326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3634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12306" name="Text Box 56">
              <a:extLst>
                <a:ext uri="{FF2B5EF4-FFF2-40B4-BE49-F238E27FC236}">
                  <a16:creationId xmlns:a16="http://schemas.microsoft.com/office/drawing/2014/main" id="{34CB0338-47CB-4443-B16E-344C22A9B0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3861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12307" name="Text Box 57">
              <a:extLst>
                <a:ext uri="{FF2B5EF4-FFF2-40B4-BE49-F238E27FC236}">
                  <a16:creationId xmlns:a16="http://schemas.microsoft.com/office/drawing/2014/main" id="{552857E1-D162-E147-9E87-AF932F409F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3316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12308" name="Text Box 58">
              <a:extLst>
                <a:ext uri="{FF2B5EF4-FFF2-40B4-BE49-F238E27FC236}">
                  <a16:creationId xmlns:a16="http://schemas.microsoft.com/office/drawing/2014/main" id="{A0F86E9E-5499-B94A-9406-7D8C12381A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" y="3612"/>
              <a:ext cx="227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7</a:t>
              </a:r>
            </a:p>
          </p:txBody>
        </p:sp>
        <p:sp>
          <p:nvSpPr>
            <p:cNvPr id="12309" name="Text Box 59">
              <a:extLst>
                <a:ext uri="{FF2B5EF4-FFF2-40B4-BE49-F238E27FC236}">
                  <a16:creationId xmlns:a16="http://schemas.microsoft.com/office/drawing/2014/main" id="{C0FDBC3D-0860-014C-83D8-93562E7808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" y="3113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8</a:t>
              </a:r>
            </a:p>
          </p:txBody>
        </p:sp>
      </p:grpSp>
      <p:grpSp>
        <p:nvGrpSpPr>
          <p:cNvPr id="57404" name="Group 60">
            <a:extLst>
              <a:ext uri="{FF2B5EF4-FFF2-40B4-BE49-F238E27FC236}">
                <a16:creationId xmlns:a16="http://schemas.microsoft.com/office/drawing/2014/main" id="{3C18E3F1-DFE2-D043-8045-0EEA35417B05}"/>
              </a:ext>
            </a:extLst>
          </p:cNvPr>
          <p:cNvGrpSpPr>
            <a:grpSpLocks/>
          </p:cNvGrpSpPr>
          <p:nvPr/>
        </p:nvGrpSpPr>
        <p:grpSpPr bwMode="auto">
          <a:xfrm>
            <a:off x="5435600" y="4581525"/>
            <a:ext cx="2700338" cy="1862138"/>
            <a:chOff x="249" y="2863"/>
            <a:chExt cx="1701" cy="1173"/>
          </a:xfrm>
        </p:grpSpPr>
        <p:sp>
          <p:nvSpPr>
            <p:cNvPr id="12297" name="Text Box 61">
              <a:extLst>
                <a:ext uri="{FF2B5EF4-FFF2-40B4-BE49-F238E27FC236}">
                  <a16:creationId xmlns:a16="http://schemas.microsoft.com/office/drawing/2014/main" id="{4BCE5498-FC66-5940-A314-A47E2F7BFC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" y="372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e</a:t>
              </a:r>
            </a:p>
          </p:txBody>
        </p:sp>
        <p:sp>
          <p:nvSpPr>
            <p:cNvPr id="12298" name="Text Box 62">
              <a:extLst>
                <a:ext uri="{FF2B5EF4-FFF2-40B4-BE49-F238E27FC236}">
                  <a16:creationId xmlns:a16="http://schemas.microsoft.com/office/drawing/2014/main" id="{FE1430A3-FFA7-0F42-93F2-524FF3D23D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9" y="286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12299" name="Text Box 63">
              <a:extLst>
                <a:ext uri="{FF2B5EF4-FFF2-40B4-BE49-F238E27FC236}">
                  <a16:creationId xmlns:a16="http://schemas.microsoft.com/office/drawing/2014/main" id="{C420B6CF-9318-8D42-9194-B99EE09089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74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12300" name="Text Box 64">
              <a:extLst>
                <a:ext uri="{FF2B5EF4-FFF2-40B4-BE49-F238E27FC236}">
                  <a16:creationId xmlns:a16="http://schemas.microsoft.com/office/drawing/2014/main" id="{0A1A117B-841F-2349-9EC1-DECA759E3C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3" y="288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d</a:t>
              </a:r>
            </a:p>
          </p:txBody>
        </p:sp>
        <p:sp>
          <p:nvSpPr>
            <p:cNvPr id="12301" name="Text Box 65">
              <a:extLst>
                <a:ext uri="{FF2B5EF4-FFF2-40B4-BE49-F238E27FC236}">
                  <a16:creationId xmlns:a16="http://schemas.microsoft.com/office/drawing/2014/main" id="{01AA7E48-3005-D942-B082-0ABFE230F9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327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C0D1B351-A6B3-EE4B-81AC-2B08848165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944563"/>
          </a:xfrm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Terminology of Graphs: </a:t>
            </a:r>
            <a:b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</a:br>
            <a:r>
              <a:rPr lang="en-US" altLang="en-US" sz="2800">
                <a:solidFill>
                  <a:srgbClr val="663300"/>
                </a:solidFill>
                <a:latin typeface="Comic Sans MS" panose="030F0902030302020204" pitchFamily="66" charset="0"/>
              </a:rPr>
              <a:t>Cycles, Connectivity and Trees</a:t>
            </a:r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711E33BA-5EF1-9D4A-9A7E-FF89B5776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 path that begins and ends at the same node is called a </a:t>
            </a:r>
            <a:r>
              <a:rPr lang="en-US" altLang="en-US" sz="2400" i="1">
                <a:solidFill>
                  <a:schemeClr val="accent2"/>
                </a:solidFill>
              </a:rPr>
              <a:t>cycle</a:t>
            </a:r>
            <a:r>
              <a:rPr lang="en-US" altLang="en-US" sz="240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 i="1"/>
              <a:t>Example: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 i="1">
                <a:solidFill>
                  <a:schemeClr val="accent2"/>
                </a:solidFill>
              </a:rPr>
              <a:t>Two nodes are connected</a:t>
            </a:r>
            <a:r>
              <a:rPr lang="en-US" altLang="en-US" sz="2400"/>
              <a:t> if there is a path between them.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i="1">
                <a:solidFill>
                  <a:schemeClr val="accent2"/>
                </a:solidFill>
              </a:rPr>
              <a:t>A graph is connected</a:t>
            </a:r>
            <a:r>
              <a:rPr lang="en-US" altLang="en-US" sz="2400"/>
              <a:t> if every pair of its nodes is connected.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 graph is </a:t>
            </a:r>
            <a:r>
              <a:rPr lang="en-US" altLang="en-US" sz="2400" i="1">
                <a:solidFill>
                  <a:schemeClr val="accent2"/>
                </a:solidFill>
              </a:rPr>
              <a:t>acyclic</a:t>
            </a:r>
            <a:r>
              <a:rPr lang="en-US" altLang="en-US" sz="2400"/>
              <a:t> if it doesn’t have any cycle.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 graph is called a </a:t>
            </a:r>
            <a:r>
              <a:rPr lang="en-US" altLang="en-US" sz="2400" i="1">
                <a:solidFill>
                  <a:schemeClr val="accent2"/>
                </a:solidFill>
              </a:rPr>
              <a:t>tree</a:t>
            </a:r>
            <a:r>
              <a:rPr lang="en-US" altLang="en-US" sz="2400"/>
              <a:t> if it is connected and acyclic.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 i="1"/>
              <a:t>Example</a:t>
            </a:r>
            <a:r>
              <a:rPr lang="en-US" altLang="en-US" sz="2400"/>
              <a:t>:</a:t>
            </a:r>
          </a:p>
        </p:txBody>
      </p:sp>
      <p:grpSp>
        <p:nvGrpSpPr>
          <p:cNvPr id="4099" name="Group 41">
            <a:extLst>
              <a:ext uri="{FF2B5EF4-FFF2-40B4-BE49-F238E27FC236}">
                <a16:creationId xmlns:a16="http://schemas.microsoft.com/office/drawing/2014/main" id="{469E4070-A19B-834D-B8DC-2DCF75B44D11}"/>
              </a:ext>
            </a:extLst>
          </p:cNvPr>
          <p:cNvGrpSpPr>
            <a:grpSpLocks/>
          </p:cNvGrpSpPr>
          <p:nvPr/>
        </p:nvGrpSpPr>
        <p:grpSpPr bwMode="auto">
          <a:xfrm>
            <a:off x="2268538" y="1916113"/>
            <a:ext cx="1657350" cy="1116012"/>
            <a:chOff x="771" y="1253"/>
            <a:chExt cx="1044" cy="703"/>
          </a:xfrm>
        </p:grpSpPr>
        <p:sp>
          <p:nvSpPr>
            <p:cNvPr id="4113" name="Oval 4">
              <a:extLst>
                <a:ext uri="{FF2B5EF4-FFF2-40B4-BE49-F238E27FC236}">
                  <a16:creationId xmlns:a16="http://schemas.microsoft.com/office/drawing/2014/main" id="{2E0C39F2-1C99-C541-943D-1B86318EDC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" y="1616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4" name="Oval 5">
              <a:extLst>
                <a:ext uri="{FF2B5EF4-FFF2-40B4-BE49-F238E27FC236}">
                  <a16:creationId xmlns:a16="http://schemas.microsoft.com/office/drawing/2014/main" id="{1B104CEB-315A-FF44-A53C-FFB5B5F825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" y="1253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5" name="Oval 6">
              <a:extLst>
                <a:ext uri="{FF2B5EF4-FFF2-40B4-BE49-F238E27FC236}">
                  <a16:creationId xmlns:a16="http://schemas.microsoft.com/office/drawing/2014/main" id="{20275F8F-5D14-DF46-ACEC-025879096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5" y="1729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6" name="Line 7">
              <a:extLst>
                <a:ext uri="{FF2B5EF4-FFF2-40B4-BE49-F238E27FC236}">
                  <a16:creationId xmlns:a16="http://schemas.microsoft.com/office/drawing/2014/main" id="{0EE9FE8E-3C92-0148-8FB7-6C2BE80CD6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75" y="1434"/>
              <a:ext cx="363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Line 8">
              <a:extLst>
                <a:ext uri="{FF2B5EF4-FFF2-40B4-BE49-F238E27FC236}">
                  <a16:creationId xmlns:a16="http://schemas.microsoft.com/office/drawing/2014/main" id="{4447CAC8-C04D-F840-A4D6-33695615B6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19" y="1480"/>
              <a:ext cx="114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10">
              <a:extLst>
                <a:ext uri="{FF2B5EF4-FFF2-40B4-BE49-F238E27FC236}">
                  <a16:creationId xmlns:a16="http://schemas.microsoft.com/office/drawing/2014/main" id="{4872AE15-72B2-0846-9658-8996961443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75" y="1797"/>
              <a:ext cx="567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275" name="Oval 27">
            <a:extLst>
              <a:ext uri="{FF2B5EF4-FFF2-40B4-BE49-F238E27FC236}">
                <a16:creationId xmlns:a16="http://schemas.microsoft.com/office/drawing/2014/main" id="{8E3D76CB-03B0-E845-9BB5-AAD8D8514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488" y="623728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276" name="Oval 28">
            <a:extLst>
              <a:ext uri="{FF2B5EF4-FFF2-40B4-BE49-F238E27FC236}">
                <a16:creationId xmlns:a16="http://schemas.microsoft.com/office/drawing/2014/main" id="{363F0164-45BF-124F-8C35-EA8935D25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1163" y="548163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277" name="Oval 29">
            <a:extLst>
              <a:ext uri="{FF2B5EF4-FFF2-40B4-BE49-F238E27FC236}">
                <a16:creationId xmlns:a16="http://schemas.microsoft.com/office/drawing/2014/main" id="{1BE25868-EBE1-5742-AC5C-B06409E8C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100" y="5445125"/>
            <a:ext cx="396875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278" name="Oval 30">
            <a:extLst>
              <a:ext uri="{FF2B5EF4-FFF2-40B4-BE49-F238E27FC236}">
                <a16:creationId xmlns:a16="http://schemas.microsoft.com/office/drawing/2014/main" id="{CB3EE265-D091-CA4B-83B8-5454E6DF0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5" y="6092825"/>
            <a:ext cx="396875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279" name="Oval 31">
            <a:extLst>
              <a:ext uri="{FF2B5EF4-FFF2-40B4-BE49-F238E27FC236}">
                <a16:creationId xmlns:a16="http://schemas.microsoft.com/office/drawing/2014/main" id="{F1903825-3114-3141-88B4-49370F124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548163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280" name="Oval 32">
            <a:extLst>
              <a:ext uri="{FF2B5EF4-FFF2-40B4-BE49-F238E27FC236}">
                <a16:creationId xmlns:a16="http://schemas.microsoft.com/office/drawing/2014/main" id="{66D7CC60-DE3F-0649-AF39-33E54F42E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6165850"/>
            <a:ext cx="396875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281" name="Oval 33">
            <a:extLst>
              <a:ext uri="{FF2B5EF4-FFF2-40B4-BE49-F238E27FC236}">
                <a16:creationId xmlns:a16="http://schemas.microsoft.com/office/drawing/2014/main" id="{869893B8-1789-EA45-A56D-D6581925E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548163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283" name="Line 35">
            <a:extLst>
              <a:ext uri="{FF2B5EF4-FFF2-40B4-BE49-F238E27FC236}">
                <a16:creationId xmlns:a16="http://schemas.microsoft.com/office/drawing/2014/main" id="{BA0CB404-0DB9-8E46-B103-70C424ED98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35263" y="5805488"/>
            <a:ext cx="32385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4" name="Line 36">
            <a:extLst>
              <a:ext uri="{FF2B5EF4-FFF2-40B4-BE49-F238E27FC236}">
                <a16:creationId xmlns:a16="http://schemas.microsoft.com/office/drawing/2014/main" id="{9AE4E1E3-987A-EC4C-A1E3-158197A983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975" y="562451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5" name="Line 37">
            <a:extLst>
              <a:ext uri="{FF2B5EF4-FFF2-40B4-BE49-F238E27FC236}">
                <a16:creationId xmlns:a16="http://schemas.microsoft.com/office/drawing/2014/main" id="{1D308AFD-8E6B-1A4B-BF08-BB82E871C2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5805488"/>
            <a:ext cx="35877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6" name="Line 38">
            <a:extLst>
              <a:ext uri="{FF2B5EF4-FFF2-40B4-BE49-F238E27FC236}">
                <a16:creationId xmlns:a16="http://schemas.microsoft.com/office/drawing/2014/main" id="{3E4F6953-7ACA-544F-9090-A75EBE14EF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7788" y="5805488"/>
            <a:ext cx="25241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7" name="Line 39">
            <a:extLst>
              <a:ext uri="{FF2B5EF4-FFF2-40B4-BE49-F238E27FC236}">
                <a16:creationId xmlns:a16="http://schemas.microsoft.com/office/drawing/2014/main" id="{49746D8C-2D7D-5042-BEA2-C807EB7123C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5805488"/>
            <a:ext cx="287338" cy="395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8" name="Line 40">
            <a:extLst>
              <a:ext uri="{FF2B5EF4-FFF2-40B4-BE49-F238E27FC236}">
                <a16:creationId xmlns:a16="http://schemas.microsoft.com/office/drawing/2014/main" id="{A6B997DE-8D3F-A94B-AE16-0681FFB1F9F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2613" y="558958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AD2F0C4F-88EE-F240-9939-34DAA34118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42300" cy="126841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Examples/Applications of Trees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BE029E7F-97B8-6A4A-8DE5-CFB3F5F7C5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20825"/>
            <a:ext cx="9144000" cy="5337175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Family tree</a:t>
            </a: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Evolutionary tree</a:t>
            </a: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Possibility tree</a:t>
            </a: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Prime number factorization tree</a:t>
            </a: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Spanning tree of a telecom network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			(considered later in this handout)</a:t>
            </a: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Hydrocarbon molecules </a:t>
            </a: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Tournament brackets</a:t>
            </a:r>
          </a:p>
          <a:p>
            <a:pPr eaLnBrk="1" hangingPunct="1"/>
            <a:endParaRPr lang="en-US" altLang="en-US" sz="2400">
              <a:latin typeface="Arial" panose="020B0604020202020204" pitchFamily="34" charset="0"/>
              <a:sym typeface="Symbol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id="{039F7E32-C4C1-F442-AB79-291B41D1C6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42300" cy="126841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Properties of Trees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0C170377-D12C-7F49-BA70-BCBFE1F910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20825"/>
            <a:ext cx="9144000" cy="533717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Definition: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Let T be a tree. 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If T has at least 3 nodes, then</a:t>
            </a:r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 </a:t>
            </a:r>
          </a:p>
          <a:p>
            <a:pPr lvl="1" eaLnBrk="1" hangingPunct="1"/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A node of degree 1 in T is called a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leaf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(or a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terminal node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).</a:t>
            </a:r>
          </a:p>
          <a:p>
            <a:pPr lvl="1" eaLnBrk="1" hangingPunct="1"/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A node of degree greater than 1 is called  an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internal node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.</a:t>
            </a:r>
          </a:p>
          <a:p>
            <a:pPr lvl="1" eaLnBrk="1" hangingPunct="1"/>
            <a:endParaRPr lang="en-US" altLang="en-US" sz="2400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Lemma: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Every tree with more than one node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					has at least one leaf.</a:t>
            </a:r>
          </a:p>
          <a:p>
            <a:pPr eaLnBrk="1" hangingPunct="1"/>
            <a:endParaRPr lang="en-US" altLang="en-US" sz="2400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Theorem: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For any positive integer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		any tree with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nodes has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n-1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edges.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</a:t>
            </a:r>
            <a:r>
              <a:rPr lang="en-US" altLang="en-US" sz="2400" b="1">
                <a:latin typeface="Arial" panose="020B0604020202020204" pitchFamily="34" charset="0"/>
                <a:sym typeface="Symbol" pitchFamily="2" charset="2"/>
              </a:rPr>
              <a:t>Proof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by induction (</a:t>
            </a:r>
            <a:r>
              <a:rPr lang="en-US" altLang="en-US" sz="2400" i="1">
                <a:latin typeface="Arial" panose="020B0604020202020204" pitchFamily="34" charset="0"/>
                <a:sym typeface="Symbol" pitchFamily="2" charset="2"/>
              </a:rPr>
              <a:t>blackboard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>
            <a:extLst>
              <a:ext uri="{FF2B5EF4-FFF2-40B4-BE49-F238E27FC236}">
                <a16:creationId xmlns:a16="http://schemas.microsoft.com/office/drawing/2014/main" id="{CB1B647F-90BA-294C-9ABB-9A568644DB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42300" cy="1008063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Properties of Trees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22CD067-C01A-D947-85A0-C411808CE8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16000"/>
            <a:ext cx="9144000" cy="584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400" b="1">
                <a:latin typeface="Arial" panose="020B0604020202020204" pitchFamily="34" charset="0"/>
                <a:sym typeface="Symbol" pitchFamily="2" charset="2"/>
              </a:rPr>
              <a:t>Lemma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: If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G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is any connected graph,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			C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is a cycle in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G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	and one of the edges of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C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is removed from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G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        then the graph that remains is still connected.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altLang="en-US" sz="2400" b="1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400" b="1">
                <a:latin typeface="Arial" panose="020B0604020202020204" pitchFamily="34" charset="0"/>
                <a:sym typeface="Symbol" pitchFamily="2" charset="2"/>
              </a:rPr>
              <a:t>Theorem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: For any positive integer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if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G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is a connected graph with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vertices and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n-1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edges, 		then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G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is a tree.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400" b="1">
                <a:latin typeface="Arial" panose="020B0604020202020204" pitchFamily="34" charset="0"/>
                <a:sym typeface="Symbol" pitchFamily="2" charset="2"/>
              </a:rPr>
              <a:t>Theorem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: For any positive integer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if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G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is an acyclic graph with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vertices and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n-1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edges,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	then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G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is a tree.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altLang="en-US" sz="2400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</a:t>
            </a:r>
            <a:r>
              <a:rPr lang="en-US" altLang="en-US" sz="2400" b="1">
                <a:latin typeface="Arial" panose="020B0604020202020204" pitchFamily="34" charset="0"/>
                <a:sym typeface="Symbol" pitchFamily="2" charset="2"/>
              </a:rPr>
              <a:t>Proofs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on blackboard.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>
            <a:extLst>
              <a:ext uri="{FF2B5EF4-FFF2-40B4-BE49-F238E27FC236}">
                <a16:creationId xmlns:a16="http://schemas.microsoft.com/office/drawing/2014/main" id="{6D11CFAA-04C4-F24A-8088-22F253AB9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42300" cy="800100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Rooted Trees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27E442D0-4DE4-E741-902E-2B704865E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en-US" sz="2400" b="1">
                <a:latin typeface="Arial" panose="020B0604020202020204" pitchFamily="34" charset="0"/>
                <a:sym typeface="Symbol" pitchFamily="2" charset="2"/>
              </a:rPr>
              <a:t>Definition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: A </a:t>
            </a:r>
            <a:r>
              <a:rPr lang="en-US" altLang="en-US" sz="2400">
                <a:solidFill>
                  <a:srgbClr val="009900"/>
                </a:solidFill>
                <a:latin typeface="Arial" panose="020B0604020202020204" pitchFamily="34" charset="0"/>
                <a:sym typeface="Symbol" pitchFamily="2" charset="2"/>
              </a:rPr>
              <a:t>rooted tree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is a tree in which one vertex is distinguished from the others and is called the </a:t>
            </a:r>
            <a:r>
              <a:rPr lang="en-US" altLang="en-US" sz="2400">
                <a:solidFill>
                  <a:srgbClr val="009900"/>
                </a:solidFill>
                <a:latin typeface="Arial" panose="020B0604020202020204" pitchFamily="34" charset="0"/>
                <a:sym typeface="Symbol" pitchFamily="2" charset="2"/>
              </a:rPr>
              <a:t>root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.</a:t>
            </a:r>
          </a:p>
          <a:p>
            <a:pPr eaLnBrk="1" hangingPunct="1">
              <a:buFont typeface="Wingdings" pitchFamily="2" charset="2"/>
              <a:buChar char="Ø"/>
            </a:pPr>
            <a:endParaRPr lang="en-US" altLang="en-US" sz="2400" b="1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>
              <a:buFont typeface="Wingdings" pitchFamily="2" charset="2"/>
              <a:buChar char="Ø"/>
            </a:pPr>
            <a:endParaRPr lang="en-US" altLang="en-US" sz="2400" b="1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>
              <a:buFont typeface="Wingdings" pitchFamily="2" charset="2"/>
              <a:buChar char="Ø"/>
            </a:pPr>
            <a:endParaRPr lang="en-US" altLang="en-US" sz="2400" b="1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The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level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of a vertex is the number of edges along the unique path between it and the root.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The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height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of a rooted tree is the maximum level to any vertex of the tree.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The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children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of a vertex </a:t>
            </a:r>
            <a:r>
              <a:rPr lang="en-US" altLang="en-US" sz="2400" i="1">
                <a:solidFill>
                  <a:srgbClr val="663300"/>
                </a:solidFill>
                <a:latin typeface="Arial" panose="020B0604020202020204" pitchFamily="34" charset="0"/>
                <a:sym typeface="Symbol" pitchFamily="2" charset="2"/>
              </a:rPr>
              <a:t>v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are those vertices that are adjacent to </a:t>
            </a:r>
            <a:r>
              <a:rPr lang="en-US" altLang="en-US" sz="2400" i="1">
                <a:solidFill>
                  <a:srgbClr val="663300"/>
                </a:solidFill>
                <a:latin typeface="Arial" panose="020B0604020202020204" pitchFamily="34" charset="0"/>
                <a:sym typeface="Symbol" pitchFamily="2" charset="2"/>
              </a:rPr>
              <a:t>v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and one level farther away from the root than </a:t>
            </a:r>
            <a:r>
              <a:rPr lang="en-US" altLang="en-US" sz="2400" i="1">
                <a:solidFill>
                  <a:srgbClr val="663300"/>
                </a:solidFill>
                <a:latin typeface="Arial" panose="020B0604020202020204" pitchFamily="34" charset="0"/>
                <a:sym typeface="Symbol" pitchFamily="2" charset="2"/>
              </a:rPr>
              <a:t>v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When every vertex in a rooted tree has at most two children, the tree is called a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binary tree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.</a:t>
            </a:r>
            <a:endParaRPr lang="en-US" altLang="en-US">
              <a:latin typeface="Arial" panose="020B0604020202020204" pitchFamily="34" charset="0"/>
              <a:sym typeface="Symbol" pitchFamily="2" charset="2"/>
            </a:endParaRPr>
          </a:p>
        </p:txBody>
      </p:sp>
      <p:sp>
        <p:nvSpPr>
          <p:cNvPr id="8195" name="Oval 4">
            <a:extLst>
              <a:ext uri="{FF2B5EF4-FFF2-40B4-BE49-F238E27FC236}">
                <a16:creationId xmlns:a16="http://schemas.microsoft.com/office/drawing/2014/main" id="{680F1B92-745F-154F-A085-5378F48D0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350" y="1773238"/>
            <a:ext cx="323850" cy="323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r</a:t>
            </a:r>
          </a:p>
        </p:txBody>
      </p:sp>
      <p:sp>
        <p:nvSpPr>
          <p:cNvPr id="8196" name="Oval 5">
            <a:extLst>
              <a:ext uri="{FF2B5EF4-FFF2-40B4-BE49-F238E27FC236}">
                <a16:creationId xmlns:a16="http://schemas.microsoft.com/office/drawing/2014/main" id="{033912F0-EDDB-7D4F-9288-DDCB7D115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2205038"/>
            <a:ext cx="323850" cy="323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b</a:t>
            </a:r>
          </a:p>
        </p:txBody>
      </p:sp>
      <p:sp>
        <p:nvSpPr>
          <p:cNvPr id="8197" name="Oval 6">
            <a:extLst>
              <a:ext uri="{FF2B5EF4-FFF2-40B4-BE49-F238E27FC236}">
                <a16:creationId xmlns:a16="http://schemas.microsoft.com/office/drawing/2014/main" id="{5618F149-F9DB-0744-BB3F-A67EEEE6E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205038"/>
            <a:ext cx="323850" cy="323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a</a:t>
            </a:r>
          </a:p>
        </p:txBody>
      </p:sp>
      <p:sp>
        <p:nvSpPr>
          <p:cNvPr id="8198" name="Oval 7">
            <a:extLst>
              <a:ext uri="{FF2B5EF4-FFF2-40B4-BE49-F238E27FC236}">
                <a16:creationId xmlns:a16="http://schemas.microsoft.com/office/drawing/2014/main" id="{A76D63B3-FD7F-7045-B05E-641D5DADB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2781300"/>
            <a:ext cx="323850" cy="323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c</a:t>
            </a:r>
          </a:p>
        </p:txBody>
      </p:sp>
      <p:sp>
        <p:nvSpPr>
          <p:cNvPr id="8199" name="Oval 8">
            <a:extLst>
              <a:ext uri="{FF2B5EF4-FFF2-40B4-BE49-F238E27FC236}">
                <a16:creationId xmlns:a16="http://schemas.microsoft.com/office/drawing/2014/main" id="{D226B4EA-6108-C742-8B3B-B6BEEE4DB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325" y="2781300"/>
            <a:ext cx="323850" cy="323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/>
              <a:t>d</a:t>
            </a:r>
          </a:p>
        </p:txBody>
      </p:sp>
      <p:sp>
        <p:nvSpPr>
          <p:cNvPr id="8200" name="Line 9">
            <a:extLst>
              <a:ext uri="{FF2B5EF4-FFF2-40B4-BE49-F238E27FC236}">
                <a16:creationId xmlns:a16="http://schemas.microsoft.com/office/drawing/2014/main" id="{CF4A38B3-CA95-8944-884E-71C3F39C33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63938" y="2024063"/>
            <a:ext cx="287337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10">
            <a:extLst>
              <a:ext uri="{FF2B5EF4-FFF2-40B4-BE49-F238E27FC236}">
                <a16:creationId xmlns:a16="http://schemas.microsoft.com/office/drawing/2014/main" id="{16259107-E4F5-CB44-9916-88A8D9ED15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03688" y="2024063"/>
            <a:ext cx="288925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1">
            <a:extLst>
              <a:ext uri="{FF2B5EF4-FFF2-40B4-BE49-F238E27FC236}">
                <a16:creationId xmlns:a16="http://schemas.microsoft.com/office/drawing/2014/main" id="{ED52276A-2E8A-7F42-9404-6EE7436493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59113" y="2492375"/>
            <a:ext cx="252412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2">
            <a:extLst>
              <a:ext uri="{FF2B5EF4-FFF2-40B4-BE49-F238E27FC236}">
                <a16:creationId xmlns:a16="http://schemas.microsoft.com/office/drawing/2014/main" id="{9BCA274E-37DB-4347-A878-5354EE1E417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2492375"/>
            <a:ext cx="215900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F2891BCC-F2E4-8443-87DB-E92BB3A16A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765175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Minimum Spanning Tree Problem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D048DD39-954B-6747-A785-3DA907E92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eaLnBrk="1" hangingPunct="1"/>
            <a:r>
              <a:rPr lang="en-US" altLang="en-US" sz="2800" i="1">
                <a:solidFill>
                  <a:schemeClr val="accent2"/>
                </a:solidFill>
              </a:rPr>
              <a:t>Given</a:t>
            </a:r>
            <a:r>
              <a:rPr lang="en-US" altLang="en-US" sz="2800"/>
              <a:t>:	Graph </a:t>
            </a:r>
            <a:r>
              <a:rPr lang="en-US" altLang="en-US" sz="2800">
                <a:solidFill>
                  <a:schemeClr val="accent2"/>
                </a:solidFill>
              </a:rPr>
              <a:t>G=(V, E),  |V|=n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			Cost function   </a:t>
            </a:r>
            <a:r>
              <a:rPr lang="en-US" altLang="en-US" sz="2800">
                <a:solidFill>
                  <a:srgbClr val="009900"/>
                </a:solidFill>
              </a:rPr>
              <a:t>c: E </a:t>
            </a:r>
            <a:r>
              <a:rPr lang="en-US" altLang="en-US" sz="2800">
                <a:solidFill>
                  <a:srgbClr val="009900"/>
                </a:solidFill>
                <a:sym typeface="Symbol" pitchFamily="2" charset="2"/>
              </a:rPr>
              <a:t> R</a:t>
            </a:r>
            <a:r>
              <a:rPr lang="en-US" altLang="en-US" sz="2800">
                <a:sym typeface="Symbol" pitchFamily="2" charset="2"/>
              </a:rPr>
              <a:t> .</a:t>
            </a:r>
          </a:p>
          <a:p>
            <a:pPr eaLnBrk="1" hangingPunct="1"/>
            <a:r>
              <a:rPr lang="en-US" altLang="en-US" sz="2800" i="1">
                <a:solidFill>
                  <a:srgbClr val="FF0000"/>
                </a:solidFill>
                <a:sym typeface="Symbol" pitchFamily="2" charset="2"/>
              </a:rPr>
              <a:t>Goal</a:t>
            </a:r>
            <a:r>
              <a:rPr lang="en-US" altLang="en-US" sz="2800">
                <a:sym typeface="Symbol" pitchFamily="2" charset="2"/>
              </a:rPr>
              <a:t>:	Find a  minimum-cost spanning tree for V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sym typeface="Symbol" pitchFamily="2" charset="2"/>
              </a:rPr>
              <a:t>			i.e., find a subset of arcs </a:t>
            </a:r>
            <a:r>
              <a:rPr lang="en-US" altLang="en-US" sz="2800">
                <a:solidFill>
                  <a:srgbClr val="FF0000"/>
                </a:solidFill>
                <a:sym typeface="Symbol" pitchFamily="2" charset="2"/>
              </a:rPr>
              <a:t>E*</a:t>
            </a:r>
            <a:r>
              <a:rPr lang="en-US" altLang="en-US" sz="2800">
                <a:sym typeface="Symbol" pitchFamily="2" charset="2"/>
              </a:rPr>
              <a:t>  E which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sym typeface="Symbol" pitchFamily="2" charset="2"/>
              </a:rPr>
              <a:t>			connects any two nodes of V 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sym typeface="Symbol" pitchFamily="2" charset="2"/>
              </a:rPr>
              <a:t>				with </a:t>
            </a:r>
            <a:r>
              <a:rPr lang="en-US" altLang="en-US" sz="2800">
                <a:solidFill>
                  <a:srgbClr val="FF0000"/>
                </a:solidFill>
                <a:sym typeface="Symbol" pitchFamily="2" charset="2"/>
              </a:rPr>
              <a:t>minimum possible cost</a:t>
            </a:r>
            <a:r>
              <a:rPr lang="en-US" altLang="en-US" sz="2800">
                <a:sym typeface="Symbol" pitchFamily="2" charset="2"/>
              </a:rPr>
              <a:t>.</a:t>
            </a:r>
          </a:p>
          <a:p>
            <a:pPr eaLnBrk="1" hangingPunct="1"/>
            <a:r>
              <a:rPr lang="en-US" altLang="en-US" sz="2800">
                <a:sym typeface="Symbol" pitchFamily="2" charset="2"/>
              </a:rPr>
              <a:t>Example:	 </a:t>
            </a:r>
            <a:endParaRPr lang="en-US" altLang="en-US" sz="2400">
              <a:sym typeface="Symbol" pitchFamily="2" charset="2"/>
            </a:endParaRPr>
          </a:p>
        </p:txBody>
      </p:sp>
      <p:grpSp>
        <p:nvGrpSpPr>
          <p:cNvPr id="54305" name="Group 33">
            <a:extLst>
              <a:ext uri="{FF2B5EF4-FFF2-40B4-BE49-F238E27FC236}">
                <a16:creationId xmlns:a16="http://schemas.microsoft.com/office/drawing/2014/main" id="{808EE97F-3A10-4343-94E0-2F53B5664FE2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4689475"/>
            <a:ext cx="3744913" cy="1765300"/>
            <a:chOff x="226" y="2908"/>
            <a:chExt cx="2359" cy="1112"/>
          </a:xfrm>
        </p:grpSpPr>
        <p:sp>
          <p:nvSpPr>
            <p:cNvPr id="9269" name="Line 9">
              <a:extLst>
                <a:ext uri="{FF2B5EF4-FFF2-40B4-BE49-F238E27FC236}">
                  <a16:creationId xmlns:a16="http://schemas.microsoft.com/office/drawing/2014/main" id="{C7B7B207-768F-FA47-8838-541F385BB9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" y="3090"/>
              <a:ext cx="408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0" name="Line 10">
              <a:extLst>
                <a:ext uri="{FF2B5EF4-FFF2-40B4-BE49-F238E27FC236}">
                  <a16:creationId xmlns:a16="http://schemas.microsoft.com/office/drawing/2014/main" id="{FDF63716-EF59-CE46-B90E-6DF219FF9A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3543"/>
              <a:ext cx="385" cy="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1" name="Line 11">
              <a:extLst>
                <a:ext uri="{FF2B5EF4-FFF2-40B4-BE49-F238E27FC236}">
                  <a16:creationId xmlns:a16="http://schemas.microsoft.com/office/drawing/2014/main" id="{CD3668DF-41C3-5F44-81F7-8F587C7C3F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022"/>
              <a:ext cx="5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2" name="Line 12">
              <a:extLst>
                <a:ext uri="{FF2B5EF4-FFF2-40B4-BE49-F238E27FC236}">
                  <a16:creationId xmlns:a16="http://schemas.microsoft.com/office/drawing/2014/main" id="{580141F3-2474-1642-899E-54875BD4AF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" y="3906"/>
              <a:ext cx="6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3" name="Line 13">
              <a:extLst>
                <a:ext uri="{FF2B5EF4-FFF2-40B4-BE49-F238E27FC236}">
                  <a16:creationId xmlns:a16="http://schemas.microsoft.com/office/drawing/2014/main" id="{4931FC7C-5A07-B049-9CB5-FBC3680382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3135"/>
              <a:ext cx="0" cy="6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4" name="Line 14">
              <a:extLst>
                <a:ext uri="{FF2B5EF4-FFF2-40B4-BE49-F238E27FC236}">
                  <a16:creationId xmlns:a16="http://schemas.microsoft.com/office/drawing/2014/main" id="{46126E1B-3CF4-0749-8BCE-857508A10B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4" y="3158"/>
              <a:ext cx="0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Line 16">
              <a:extLst>
                <a:ext uri="{FF2B5EF4-FFF2-40B4-BE49-F238E27FC236}">
                  <a16:creationId xmlns:a16="http://schemas.microsoft.com/office/drawing/2014/main" id="{F278EDDB-465F-094E-8320-4908427CE9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3090"/>
              <a:ext cx="726" cy="7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6" name="Line 17">
              <a:extLst>
                <a:ext uri="{FF2B5EF4-FFF2-40B4-BE49-F238E27FC236}">
                  <a16:creationId xmlns:a16="http://schemas.microsoft.com/office/drawing/2014/main" id="{3D8A7158-2558-8046-B2DC-2218CA8E4A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8" y="3135"/>
              <a:ext cx="725" cy="7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77" name="Group 32">
              <a:extLst>
                <a:ext uri="{FF2B5EF4-FFF2-40B4-BE49-F238E27FC236}">
                  <a16:creationId xmlns:a16="http://schemas.microsoft.com/office/drawing/2014/main" id="{2A6584F2-A124-CA43-8057-E4357A0945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" y="2908"/>
              <a:ext cx="2359" cy="1112"/>
              <a:chOff x="226" y="2908"/>
              <a:chExt cx="2359" cy="1112"/>
            </a:xfrm>
          </p:grpSpPr>
          <p:sp>
            <p:nvSpPr>
              <p:cNvPr id="9278" name="Oval 4">
                <a:extLst>
                  <a:ext uri="{FF2B5EF4-FFF2-40B4-BE49-F238E27FC236}">
                    <a16:creationId xmlns:a16="http://schemas.microsoft.com/office/drawing/2014/main" id="{E90C3B8A-49B5-FB47-B387-EBD7B83C87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" y="3317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79" name="Oval 5">
                <a:extLst>
                  <a:ext uri="{FF2B5EF4-FFF2-40B4-BE49-F238E27FC236}">
                    <a16:creationId xmlns:a16="http://schemas.microsoft.com/office/drawing/2014/main" id="{FDA39767-8581-4A4F-8ED8-99228347DF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908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80" name="Oval 6">
                <a:extLst>
                  <a:ext uri="{FF2B5EF4-FFF2-40B4-BE49-F238E27FC236}">
                    <a16:creationId xmlns:a16="http://schemas.microsoft.com/office/drawing/2014/main" id="{5FDAA4E3-4CAF-8D40-A5BA-24DB8C65F2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793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81" name="Oval 7">
                <a:extLst>
                  <a:ext uri="{FF2B5EF4-FFF2-40B4-BE49-F238E27FC236}">
                    <a16:creationId xmlns:a16="http://schemas.microsoft.com/office/drawing/2014/main" id="{0B536A57-5BF9-DF48-93E2-24E9753150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8" y="2931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82" name="Oval 8">
                <a:extLst>
                  <a:ext uri="{FF2B5EF4-FFF2-40B4-BE49-F238E27FC236}">
                    <a16:creationId xmlns:a16="http://schemas.microsoft.com/office/drawing/2014/main" id="{41AC0CEF-82C7-104C-9C9B-DCE6E46A47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1" y="3770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83" name="Text Box 18">
                <a:extLst>
                  <a:ext uri="{FF2B5EF4-FFF2-40B4-BE49-F238E27FC236}">
                    <a16:creationId xmlns:a16="http://schemas.microsoft.com/office/drawing/2014/main" id="{107C3A45-9661-644E-84C1-ECC41CF865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8" y="3090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</p:grpSp>
      <p:grpSp>
        <p:nvGrpSpPr>
          <p:cNvPr id="54309" name="Group 37">
            <a:extLst>
              <a:ext uri="{FF2B5EF4-FFF2-40B4-BE49-F238E27FC236}">
                <a16:creationId xmlns:a16="http://schemas.microsoft.com/office/drawing/2014/main" id="{AE6BACAB-798F-F842-A2CA-52A8CED95AC2}"/>
              </a:ext>
            </a:extLst>
          </p:cNvPr>
          <p:cNvGrpSpPr>
            <a:grpSpLocks/>
          </p:cNvGrpSpPr>
          <p:nvPr/>
        </p:nvGrpSpPr>
        <p:grpSpPr bwMode="auto">
          <a:xfrm>
            <a:off x="971550" y="4473575"/>
            <a:ext cx="2520950" cy="2149475"/>
            <a:chOff x="385" y="2795"/>
            <a:chExt cx="1588" cy="1354"/>
          </a:xfrm>
        </p:grpSpPr>
        <p:sp>
          <p:nvSpPr>
            <p:cNvPr id="9261" name="Text Box 24">
              <a:extLst>
                <a:ext uri="{FF2B5EF4-FFF2-40B4-BE49-F238E27FC236}">
                  <a16:creationId xmlns:a16="http://schemas.microsoft.com/office/drawing/2014/main" id="{A9F1E764-B2C0-6641-B8FE-CF2413B452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" y="302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9262" name="Text Box 25">
              <a:extLst>
                <a:ext uri="{FF2B5EF4-FFF2-40B4-BE49-F238E27FC236}">
                  <a16:creationId xmlns:a16="http://schemas.microsoft.com/office/drawing/2014/main" id="{4B312BD5-8046-4C4F-9B06-7B86122E8A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" y="329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9263" name="Text Box 26">
              <a:extLst>
                <a:ext uri="{FF2B5EF4-FFF2-40B4-BE49-F238E27FC236}">
                  <a16:creationId xmlns:a16="http://schemas.microsoft.com/office/drawing/2014/main" id="{480B3746-49C9-EF4F-A179-BBBA093CD0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9" y="279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9264" name="Text Box 27">
              <a:extLst>
                <a:ext uri="{FF2B5EF4-FFF2-40B4-BE49-F238E27FC236}">
                  <a16:creationId xmlns:a16="http://schemas.microsoft.com/office/drawing/2014/main" id="{B51ED9FE-0ACA-1348-A638-816A11D047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363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9265" name="Text Box 28">
              <a:extLst>
                <a:ext uri="{FF2B5EF4-FFF2-40B4-BE49-F238E27FC236}">
                  <a16:creationId xmlns:a16="http://schemas.microsoft.com/office/drawing/2014/main" id="{729728C2-C973-BB44-8009-3F8B97BEFC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386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9266" name="Text Box 29">
              <a:extLst>
                <a:ext uri="{FF2B5EF4-FFF2-40B4-BE49-F238E27FC236}">
                  <a16:creationId xmlns:a16="http://schemas.microsoft.com/office/drawing/2014/main" id="{24B08A6A-8C27-3C47-A27D-14AD5C7256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331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9267" name="Text Box 30">
              <a:extLst>
                <a:ext uri="{FF2B5EF4-FFF2-40B4-BE49-F238E27FC236}">
                  <a16:creationId xmlns:a16="http://schemas.microsoft.com/office/drawing/2014/main" id="{7FFF9B19-67ED-4E47-B976-7B04A6FEF8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" y="361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7</a:t>
              </a:r>
            </a:p>
          </p:txBody>
        </p:sp>
        <p:sp>
          <p:nvSpPr>
            <p:cNvPr id="9268" name="Text Box 31">
              <a:extLst>
                <a:ext uri="{FF2B5EF4-FFF2-40B4-BE49-F238E27FC236}">
                  <a16:creationId xmlns:a16="http://schemas.microsoft.com/office/drawing/2014/main" id="{4C423DB7-9785-6147-8FA9-EF651A69C8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" y="311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8</a:t>
              </a:r>
            </a:p>
          </p:txBody>
        </p:sp>
      </p:grpSp>
      <p:grpSp>
        <p:nvGrpSpPr>
          <p:cNvPr id="54308" name="Group 36">
            <a:extLst>
              <a:ext uri="{FF2B5EF4-FFF2-40B4-BE49-F238E27FC236}">
                <a16:creationId xmlns:a16="http://schemas.microsoft.com/office/drawing/2014/main" id="{3830960A-FDAD-4F42-A906-59826AB5D92F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4652963"/>
            <a:ext cx="2700338" cy="1862137"/>
            <a:chOff x="249" y="2863"/>
            <a:chExt cx="1701" cy="1173"/>
          </a:xfrm>
        </p:grpSpPr>
        <p:sp>
          <p:nvSpPr>
            <p:cNvPr id="9256" name="Text Box 22">
              <a:extLst>
                <a:ext uri="{FF2B5EF4-FFF2-40B4-BE49-F238E27FC236}">
                  <a16:creationId xmlns:a16="http://schemas.microsoft.com/office/drawing/2014/main" id="{999E8A24-D244-1244-B6FB-6B66D4F219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" y="372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e</a:t>
              </a:r>
            </a:p>
          </p:txBody>
        </p:sp>
        <p:sp>
          <p:nvSpPr>
            <p:cNvPr id="9257" name="Text Box 19">
              <a:extLst>
                <a:ext uri="{FF2B5EF4-FFF2-40B4-BE49-F238E27FC236}">
                  <a16:creationId xmlns:a16="http://schemas.microsoft.com/office/drawing/2014/main" id="{3F40DF9E-9A07-4949-843D-F0CDAACA6C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9" y="286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9258" name="Text Box 20">
              <a:extLst>
                <a:ext uri="{FF2B5EF4-FFF2-40B4-BE49-F238E27FC236}">
                  <a16:creationId xmlns:a16="http://schemas.microsoft.com/office/drawing/2014/main" id="{151B77C1-72D0-C546-967C-AEFD1C2502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74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9259" name="Text Box 21">
              <a:extLst>
                <a:ext uri="{FF2B5EF4-FFF2-40B4-BE49-F238E27FC236}">
                  <a16:creationId xmlns:a16="http://schemas.microsoft.com/office/drawing/2014/main" id="{926E313F-45C8-C04E-B8B0-D7AD017DF8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3" y="288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d</a:t>
              </a:r>
            </a:p>
          </p:txBody>
        </p:sp>
        <p:sp>
          <p:nvSpPr>
            <p:cNvPr id="9260" name="Text Box 34">
              <a:extLst>
                <a:ext uri="{FF2B5EF4-FFF2-40B4-BE49-F238E27FC236}">
                  <a16:creationId xmlns:a16="http://schemas.microsoft.com/office/drawing/2014/main" id="{00F5BC3E-D695-8240-8A7A-9E6167C2E7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327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a</a:t>
              </a:r>
            </a:p>
          </p:txBody>
        </p:sp>
      </p:grpSp>
      <p:grpSp>
        <p:nvGrpSpPr>
          <p:cNvPr id="54310" name="Group 38">
            <a:extLst>
              <a:ext uri="{FF2B5EF4-FFF2-40B4-BE49-F238E27FC236}">
                <a16:creationId xmlns:a16="http://schemas.microsoft.com/office/drawing/2014/main" id="{10D3CD7D-EFB6-4A48-ACB7-E72E27D7D405}"/>
              </a:ext>
            </a:extLst>
          </p:cNvPr>
          <p:cNvGrpSpPr>
            <a:grpSpLocks/>
          </p:cNvGrpSpPr>
          <p:nvPr/>
        </p:nvGrpSpPr>
        <p:grpSpPr bwMode="auto">
          <a:xfrm>
            <a:off x="5399088" y="4652963"/>
            <a:ext cx="3744912" cy="1765300"/>
            <a:chOff x="226" y="2908"/>
            <a:chExt cx="2359" cy="1112"/>
          </a:xfrm>
        </p:grpSpPr>
        <p:sp>
          <p:nvSpPr>
            <p:cNvPr id="9241" name="Line 39">
              <a:extLst>
                <a:ext uri="{FF2B5EF4-FFF2-40B4-BE49-F238E27FC236}">
                  <a16:creationId xmlns:a16="http://schemas.microsoft.com/office/drawing/2014/main" id="{4CBE6A6C-46D2-ED4A-8E97-1B187611C9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" y="3090"/>
              <a:ext cx="408" cy="272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40">
              <a:extLst>
                <a:ext uri="{FF2B5EF4-FFF2-40B4-BE49-F238E27FC236}">
                  <a16:creationId xmlns:a16="http://schemas.microsoft.com/office/drawing/2014/main" id="{15AD0C4C-2962-5B49-BA8B-065F3879E2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3543"/>
              <a:ext cx="385" cy="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41">
              <a:extLst>
                <a:ext uri="{FF2B5EF4-FFF2-40B4-BE49-F238E27FC236}">
                  <a16:creationId xmlns:a16="http://schemas.microsoft.com/office/drawing/2014/main" id="{EBB8A081-F0BE-3D48-9154-E468227E8D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022"/>
              <a:ext cx="589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Line 42">
              <a:extLst>
                <a:ext uri="{FF2B5EF4-FFF2-40B4-BE49-F238E27FC236}">
                  <a16:creationId xmlns:a16="http://schemas.microsoft.com/office/drawing/2014/main" id="{8DDD1CAA-F64E-2D46-8C44-9906B5C067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" y="3906"/>
              <a:ext cx="658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Line 43">
              <a:extLst>
                <a:ext uri="{FF2B5EF4-FFF2-40B4-BE49-F238E27FC236}">
                  <a16:creationId xmlns:a16="http://schemas.microsoft.com/office/drawing/2014/main" id="{1B5387F3-1723-2642-8614-504C358F01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3135"/>
              <a:ext cx="0" cy="658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Line 44">
              <a:extLst>
                <a:ext uri="{FF2B5EF4-FFF2-40B4-BE49-F238E27FC236}">
                  <a16:creationId xmlns:a16="http://schemas.microsoft.com/office/drawing/2014/main" id="{FF7D3449-BA8D-DD4D-AA3F-4602CAA8DA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4" y="3158"/>
              <a:ext cx="0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Line 45">
              <a:extLst>
                <a:ext uri="{FF2B5EF4-FFF2-40B4-BE49-F238E27FC236}">
                  <a16:creationId xmlns:a16="http://schemas.microsoft.com/office/drawing/2014/main" id="{1483FA8C-77F6-AC44-B763-9D03650E55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3090"/>
              <a:ext cx="726" cy="7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Line 46">
              <a:extLst>
                <a:ext uri="{FF2B5EF4-FFF2-40B4-BE49-F238E27FC236}">
                  <a16:creationId xmlns:a16="http://schemas.microsoft.com/office/drawing/2014/main" id="{F707627F-2D32-6443-9EA3-E65A745771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8" y="3135"/>
              <a:ext cx="725" cy="7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49" name="Group 47">
              <a:extLst>
                <a:ext uri="{FF2B5EF4-FFF2-40B4-BE49-F238E27FC236}">
                  <a16:creationId xmlns:a16="http://schemas.microsoft.com/office/drawing/2014/main" id="{88994D38-49D3-A14A-BE18-41443D73E1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" y="2908"/>
              <a:ext cx="2359" cy="1112"/>
              <a:chOff x="226" y="2908"/>
              <a:chExt cx="2359" cy="1112"/>
            </a:xfrm>
          </p:grpSpPr>
          <p:sp>
            <p:nvSpPr>
              <p:cNvPr id="9250" name="Oval 48">
                <a:extLst>
                  <a:ext uri="{FF2B5EF4-FFF2-40B4-BE49-F238E27FC236}">
                    <a16:creationId xmlns:a16="http://schemas.microsoft.com/office/drawing/2014/main" id="{A83B53BD-E973-0D4B-8008-209EEC16C2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" y="3317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1" name="Oval 49">
                <a:extLst>
                  <a:ext uri="{FF2B5EF4-FFF2-40B4-BE49-F238E27FC236}">
                    <a16:creationId xmlns:a16="http://schemas.microsoft.com/office/drawing/2014/main" id="{E6CAAF52-62A2-F44E-8EB9-E20412ADF4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908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2" name="Oval 50">
                <a:extLst>
                  <a:ext uri="{FF2B5EF4-FFF2-40B4-BE49-F238E27FC236}">
                    <a16:creationId xmlns:a16="http://schemas.microsoft.com/office/drawing/2014/main" id="{1619EF4B-7595-8542-8CD9-727CB85E49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793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3" name="Oval 51">
                <a:extLst>
                  <a:ext uri="{FF2B5EF4-FFF2-40B4-BE49-F238E27FC236}">
                    <a16:creationId xmlns:a16="http://schemas.microsoft.com/office/drawing/2014/main" id="{71BE6E8E-2382-BA43-A45E-611776CE54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8" y="2931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4" name="Oval 52">
                <a:extLst>
                  <a:ext uri="{FF2B5EF4-FFF2-40B4-BE49-F238E27FC236}">
                    <a16:creationId xmlns:a16="http://schemas.microsoft.com/office/drawing/2014/main" id="{D29D860F-6A6F-BD4E-B7A7-14BA428A89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1" y="3770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5" name="Text Box 53">
                <a:extLst>
                  <a:ext uri="{FF2B5EF4-FFF2-40B4-BE49-F238E27FC236}">
                    <a16:creationId xmlns:a16="http://schemas.microsoft.com/office/drawing/2014/main" id="{1C6E2E97-8707-5C4C-8ACF-742A6A22BA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8" y="3090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</p:grpSp>
      <p:grpSp>
        <p:nvGrpSpPr>
          <p:cNvPr id="54326" name="Group 54">
            <a:extLst>
              <a:ext uri="{FF2B5EF4-FFF2-40B4-BE49-F238E27FC236}">
                <a16:creationId xmlns:a16="http://schemas.microsoft.com/office/drawing/2014/main" id="{8B9F20A0-17A3-8947-A033-50D3B62F809A}"/>
              </a:ext>
            </a:extLst>
          </p:cNvPr>
          <p:cNvGrpSpPr>
            <a:grpSpLocks/>
          </p:cNvGrpSpPr>
          <p:nvPr/>
        </p:nvGrpSpPr>
        <p:grpSpPr bwMode="auto">
          <a:xfrm>
            <a:off x="5759450" y="4508500"/>
            <a:ext cx="2520950" cy="2073275"/>
            <a:chOff x="385" y="2795"/>
            <a:chExt cx="1588" cy="1368"/>
          </a:xfrm>
        </p:grpSpPr>
        <p:sp>
          <p:nvSpPr>
            <p:cNvPr id="9233" name="Text Box 55">
              <a:extLst>
                <a:ext uri="{FF2B5EF4-FFF2-40B4-BE49-F238E27FC236}">
                  <a16:creationId xmlns:a16="http://schemas.microsoft.com/office/drawing/2014/main" id="{0392E792-4BC7-8D4A-B23B-BE8520BD8B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" y="3022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9234" name="Text Box 56">
              <a:extLst>
                <a:ext uri="{FF2B5EF4-FFF2-40B4-BE49-F238E27FC236}">
                  <a16:creationId xmlns:a16="http://schemas.microsoft.com/office/drawing/2014/main" id="{ED4948D7-909A-DC4A-86B4-9AA22666D4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" y="3294"/>
              <a:ext cx="227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9235" name="Text Box 57">
              <a:extLst>
                <a:ext uri="{FF2B5EF4-FFF2-40B4-BE49-F238E27FC236}">
                  <a16:creationId xmlns:a16="http://schemas.microsoft.com/office/drawing/2014/main" id="{3C5ACBD5-626E-764A-A67D-00994A8B56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9" y="2795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9236" name="Text Box 58">
              <a:extLst>
                <a:ext uri="{FF2B5EF4-FFF2-40B4-BE49-F238E27FC236}">
                  <a16:creationId xmlns:a16="http://schemas.microsoft.com/office/drawing/2014/main" id="{DA3B697A-2ECD-E24A-9ED6-C03A808DF2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3634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9237" name="Text Box 59">
              <a:extLst>
                <a:ext uri="{FF2B5EF4-FFF2-40B4-BE49-F238E27FC236}">
                  <a16:creationId xmlns:a16="http://schemas.microsoft.com/office/drawing/2014/main" id="{B7097818-93F8-A242-B1A2-FA0B5416A6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3861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9238" name="Text Box 60">
              <a:extLst>
                <a:ext uri="{FF2B5EF4-FFF2-40B4-BE49-F238E27FC236}">
                  <a16:creationId xmlns:a16="http://schemas.microsoft.com/office/drawing/2014/main" id="{61FF71FC-8A3C-524F-8ACF-4273CEAAD9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3316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9239" name="Text Box 61">
              <a:extLst>
                <a:ext uri="{FF2B5EF4-FFF2-40B4-BE49-F238E27FC236}">
                  <a16:creationId xmlns:a16="http://schemas.microsoft.com/office/drawing/2014/main" id="{8B8902D1-96B0-AC4F-B9B5-E6FEE4615B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" y="3612"/>
              <a:ext cx="227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7</a:t>
              </a:r>
            </a:p>
          </p:txBody>
        </p:sp>
        <p:sp>
          <p:nvSpPr>
            <p:cNvPr id="9240" name="Text Box 62">
              <a:extLst>
                <a:ext uri="{FF2B5EF4-FFF2-40B4-BE49-F238E27FC236}">
                  <a16:creationId xmlns:a16="http://schemas.microsoft.com/office/drawing/2014/main" id="{54817B75-ADAC-814C-86B4-51A3D85B87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" y="3113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8</a:t>
              </a:r>
            </a:p>
          </p:txBody>
        </p:sp>
      </p:grpSp>
      <p:grpSp>
        <p:nvGrpSpPr>
          <p:cNvPr id="54335" name="Group 63">
            <a:extLst>
              <a:ext uri="{FF2B5EF4-FFF2-40B4-BE49-F238E27FC236}">
                <a16:creationId xmlns:a16="http://schemas.microsoft.com/office/drawing/2014/main" id="{D9A41236-67D1-F44C-90F5-16127E3D7DBE}"/>
              </a:ext>
            </a:extLst>
          </p:cNvPr>
          <p:cNvGrpSpPr>
            <a:grpSpLocks/>
          </p:cNvGrpSpPr>
          <p:nvPr/>
        </p:nvGrpSpPr>
        <p:grpSpPr bwMode="auto">
          <a:xfrm>
            <a:off x="5435600" y="4581525"/>
            <a:ext cx="2700338" cy="1862138"/>
            <a:chOff x="249" y="2863"/>
            <a:chExt cx="1701" cy="1173"/>
          </a:xfrm>
        </p:grpSpPr>
        <p:sp>
          <p:nvSpPr>
            <p:cNvPr id="9228" name="Text Box 64">
              <a:extLst>
                <a:ext uri="{FF2B5EF4-FFF2-40B4-BE49-F238E27FC236}">
                  <a16:creationId xmlns:a16="http://schemas.microsoft.com/office/drawing/2014/main" id="{1E6D2974-499C-7D4C-BC5C-87F83680C9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" y="372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e</a:t>
              </a:r>
            </a:p>
          </p:txBody>
        </p:sp>
        <p:sp>
          <p:nvSpPr>
            <p:cNvPr id="9229" name="Text Box 65">
              <a:extLst>
                <a:ext uri="{FF2B5EF4-FFF2-40B4-BE49-F238E27FC236}">
                  <a16:creationId xmlns:a16="http://schemas.microsoft.com/office/drawing/2014/main" id="{E27279B0-E580-4D4D-8ABE-0722163784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9" y="286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9230" name="Text Box 66">
              <a:extLst>
                <a:ext uri="{FF2B5EF4-FFF2-40B4-BE49-F238E27FC236}">
                  <a16:creationId xmlns:a16="http://schemas.microsoft.com/office/drawing/2014/main" id="{363E8C0A-57E3-6D48-BF56-EA34DBC3F6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74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9231" name="Text Box 67">
              <a:extLst>
                <a:ext uri="{FF2B5EF4-FFF2-40B4-BE49-F238E27FC236}">
                  <a16:creationId xmlns:a16="http://schemas.microsoft.com/office/drawing/2014/main" id="{2074D7DD-C844-444F-9FC8-869AAECD1E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3" y="288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d</a:t>
              </a:r>
            </a:p>
          </p:txBody>
        </p:sp>
        <p:sp>
          <p:nvSpPr>
            <p:cNvPr id="9232" name="Text Box 68">
              <a:extLst>
                <a:ext uri="{FF2B5EF4-FFF2-40B4-BE49-F238E27FC236}">
                  <a16:creationId xmlns:a16="http://schemas.microsoft.com/office/drawing/2014/main" id="{F4DF7D06-5B45-754B-92FA-EF9C9C0595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327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a</a:t>
              </a:r>
            </a:p>
          </p:txBody>
        </p:sp>
      </p:grpSp>
      <p:sp>
        <p:nvSpPr>
          <p:cNvPr id="54343" name="Text Box 71">
            <a:extLst>
              <a:ext uri="{FF2B5EF4-FFF2-40B4-BE49-F238E27FC236}">
                <a16:creationId xmlns:a16="http://schemas.microsoft.com/office/drawing/2014/main" id="{5C2EA53D-AF28-5E46-BB18-7B55731E0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6488" y="4149725"/>
            <a:ext cx="1439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G=(V,E)</a:t>
            </a:r>
          </a:p>
        </p:txBody>
      </p:sp>
      <p:sp>
        <p:nvSpPr>
          <p:cNvPr id="54344" name="Text Box 72">
            <a:extLst>
              <a:ext uri="{FF2B5EF4-FFF2-40B4-BE49-F238E27FC236}">
                <a16:creationId xmlns:a16="http://schemas.microsoft.com/office/drawing/2014/main" id="{A28255AE-3E10-A74D-96B1-63232675D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038" y="4076700"/>
            <a:ext cx="3636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Min. span. tree: G*=(V,E*)</a:t>
            </a:r>
          </a:p>
        </p:txBody>
      </p:sp>
      <p:sp>
        <p:nvSpPr>
          <p:cNvPr id="54345" name="Text Box 73">
            <a:extLst>
              <a:ext uri="{FF2B5EF4-FFF2-40B4-BE49-F238E27FC236}">
                <a16:creationId xmlns:a16="http://schemas.microsoft.com/office/drawing/2014/main" id="{410368A4-9D94-9F4B-9C0F-BCD88FEBF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6400800"/>
            <a:ext cx="3563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Red bold arcs are in E*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43" grpId="0"/>
      <p:bldP spid="54344" grpId="0"/>
      <p:bldP spid="543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>
            <a:extLst>
              <a:ext uri="{FF2B5EF4-FFF2-40B4-BE49-F238E27FC236}">
                <a16:creationId xmlns:a16="http://schemas.microsoft.com/office/drawing/2014/main" id="{650AE5D2-B5C0-FC49-B1D4-48D009AB5F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42300" cy="1268413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</a:rPr>
              <a:t>Algorithm for solving </a:t>
            </a:r>
            <a:b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</a:rPr>
            </a:br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</a:rPr>
              <a:t>the Minimum Spanning Tree Problem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09C57A87-4001-C04A-AF42-B84B75DE5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20825"/>
            <a:ext cx="9144000" cy="5337175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Initialization: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Select any node arbitrarily,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		connect to its nearest node.</a:t>
            </a:r>
          </a:p>
          <a:p>
            <a:pPr eaLnBrk="1" hangingPunct="1"/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Repeat</a:t>
            </a:r>
          </a:p>
          <a:p>
            <a:pPr lvl="1" eaLnBrk="1" hangingPunct="1"/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Identify the unconnected node 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			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which is closest to a connected node</a:t>
            </a:r>
          </a:p>
          <a:p>
            <a:pPr lvl="1" eaLnBrk="1" hangingPunct="1"/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Connect these two nodes 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	Until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all nodes are connected</a:t>
            </a:r>
          </a:p>
          <a:p>
            <a:pPr eaLnBrk="1" hangingPunct="1">
              <a:buFontTx/>
              <a:buNone/>
            </a:pPr>
            <a:endParaRPr lang="en-US" altLang="en-US" sz="2400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>
              <a:buFontTx/>
              <a:buNone/>
            </a:pPr>
            <a:r>
              <a:rPr lang="en-US" altLang="en-US" sz="2400" i="1">
                <a:latin typeface="Arial" panose="020B0604020202020204" pitchFamily="34" charset="0"/>
                <a:sym typeface="Symbol" pitchFamily="2" charset="2"/>
              </a:rPr>
              <a:t>Note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: Ties for the closest node are broken arbitrarily.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>
            <a:extLst>
              <a:ext uri="{FF2B5EF4-FFF2-40B4-BE49-F238E27FC236}">
                <a16:creationId xmlns:a16="http://schemas.microsoft.com/office/drawing/2014/main" id="{D3D6EF0B-9E61-5749-921D-4C2A905E1A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765175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</a:rPr>
              <a:t>The algorithm applied to our example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A91790B4-0CFC-5348-AE9E-E8AF3E7F78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eaLnBrk="1" hangingPunct="1"/>
            <a:r>
              <a:rPr lang="en-US" altLang="en-US" sz="2800">
                <a:sym typeface="Symbol" pitchFamily="2" charset="2"/>
              </a:rPr>
              <a:t> </a:t>
            </a:r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Initialization: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Select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node a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to start</a:t>
            </a:r>
            <a:r>
              <a:rPr lang="en-US" altLang="en-US" sz="2800">
                <a:latin typeface="Arial" panose="020B0604020202020204" pitchFamily="34" charset="0"/>
                <a:sym typeface="Symbol" pitchFamily="2" charset="2"/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	Its closest node is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node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b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. Connect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nodes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a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and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b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.  </a:t>
            </a:r>
          </a:p>
          <a:p>
            <a:pPr eaLnBrk="1" hangingPunct="1">
              <a:buFontTx/>
              <a:buNone/>
            </a:pPr>
            <a:endParaRPr lang="en-US" altLang="en-US" sz="2400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>
              <a:buFontTx/>
              <a:buNone/>
            </a:pPr>
            <a:endParaRPr lang="en-US" altLang="en-US" sz="2400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>
              <a:buFontTx/>
              <a:buNone/>
            </a:pPr>
            <a:endParaRPr lang="en-US" altLang="en-US" sz="2400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>
              <a:buFontTx/>
              <a:buNone/>
            </a:pPr>
            <a:endParaRPr lang="en-US" altLang="en-US" sz="2400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>
              <a:buFontTx/>
              <a:buNone/>
            </a:pPr>
            <a:endParaRPr lang="en-US" altLang="en-US" sz="2400">
              <a:latin typeface="Arial" panose="020B0604020202020204" pitchFamily="34" charset="0"/>
              <a:sym typeface="Symbol" pitchFamily="2" charset="2"/>
            </a:endParaRPr>
          </a:p>
          <a:p>
            <a:pPr eaLnBrk="1" hangingPunct="1"/>
            <a:r>
              <a:rPr lang="en-US" altLang="en-US" sz="2400" b="1">
                <a:latin typeface="Arial" panose="020B0604020202020204" pitchFamily="34" charset="0"/>
                <a:sym typeface="Symbol" pitchFamily="2" charset="2"/>
              </a:rPr>
              <a:t>Iteration 1: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There are two unconnected node closest to a connected node: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nodes c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and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d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(both are </a:t>
            </a:r>
            <a:r>
              <a:rPr lang="en-US" altLang="en-US" sz="2400">
                <a:solidFill>
                  <a:srgbClr val="009900"/>
                </a:solidFill>
                <a:latin typeface="Arial" panose="020B0604020202020204" pitchFamily="34" charset="0"/>
                <a:sym typeface="Symbol" pitchFamily="2" charset="2"/>
              </a:rPr>
              <a:t>3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units far from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node b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).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Break the tie arbitrarily by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  connecting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node c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to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node b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.</a:t>
            </a:r>
          </a:p>
        </p:txBody>
      </p:sp>
      <p:grpSp>
        <p:nvGrpSpPr>
          <p:cNvPr id="56324" name="Group 4">
            <a:extLst>
              <a:ext uri="{FF2B5EF4-FFF2-40B4-BE49-F238E27FC236}">
                <a16:creationId xmlns:a16="http://schemas.microsoft.com/office/drawing/2014/main" id="{BE502E66-025F-6C4D-BFE1-40E66E05D0CC}"/>
              </a:ext>
            </a:extLst>
          </p:cNvPr>
          <p:cNvGrpSpPr>
            <a:grpSpLocks/>
          </p:cNvGrpSpPr>
          <p:nvPr/>
        </p:nvGrpSpPr>
        <p:grpSpPr bwMode="auto">
          <a:xfrm>
            <a:off x="1979613" y="1952625"/>
            <a:ext cx="3744912" cy="1765300"/>
            <a:chOff x="226" y="2908"/>
            <a:chExt cx="2359" cy="1112"/>
          </a:xfrm>
        </p:grpSpPr>
        <p:sp>
          <p:nvSpPr>
            <p:cNvPr id="11315" name="Line 5">
              <a:extLst>
                <a:ext uri="{FF2B5EF4-FFF2-40B4-BE49-F238E27FC236}">
                  <a16:creationId xmlns:a16="http://schemas.microsoft.com/office/drawing/2014/main" id="{71D53F1B-679C-F94A-93A0-CA6C74BAED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" y="3090"/>
              <a:ext cx="408" cy="272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6" name="Line 6">
              <a:extLst>
                <a:ext uri="{FF2B5EF4-FFF2-40B4-BE49-F238E27FC236}">
                  <a16:creationId xmlns:a16="http://schemas.microsoft.com/office/drawing/2014/main" id="{2707E5E4-CC60-B442-92BE-762FE6E7B2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3543"/>
              <a:ext cx="385" cy="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Line 7">
              <a:extLst>
                <a:ext uri="{FF2B5EF4-FFF2-40B4-BE49-F238E27FC236}">
                  <a16:creationId xmlns:a16="http://schemas.microsoft.com/office/drawing/2014/main" id="{E25EDCBD-237E-3440-A4C0-7A7E996376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022"/>
              <a:ext cx="5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8" name="Line 8">
              <a:extLst>
                <a:ext uri="{FF2B5EF4-FFF2-40B4-BE49-F238E27FC236}">
                  <a16:creationId xmlns:a16="http://schemas.microsoft.com/office/drawing/2014/main" id="{829166F3-451E-5640-99CC-65CB815778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" y="3906"/>
              <a:ext cx="6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9" name="Line 9">
              <a:extLst>
                <a:ext uri="{FF2B5EF4-FFF2-40B4-BE49-F238E27FC236}">
                  <a16:creationId xmlns:a16="http://schemas.microsoft.com/office/drawing/2014/main" id="{A095F882-8355-D145-B4F2-1BA6B23D8F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3135"/>
              <a:ext cx="0" cy="6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0" name="Line 10">
              <a:extLst>
                <a:ext uri="{FF2B5EF4-FFF2-40B4-BE49-F238E27FC236}">
                  <a16:creationId xmlns:a16="http://schemas.microsoft.com/office/drawing/2014/main" id="{12E3CD34-0044-6344-9A23-6AF959060D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4" y="3158"/>
              <a:ext cx="0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1" name="Line 11">
              <a:extLst>
                <a:ext uri="{FF2B5EF4-FFF2-40B4-BE49-F238E27FC236}">
                  <a16:creationId xmlns:a16="http://schemas.microsoft.com/office/drawing/2014/main" id="{A372FD21-7A38-8A4E-A33B-A2F3D61C9E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3090"/>
              <a:ext cx="726" cy="7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2" name="Line 12">
              <a:extLst>
                <a:ext uri="{FF2B5EF4-FFF2-40B4-BE49-F238E27FC236}">
                  <a16:creationId xmlns:a16="http://schemas.microsoft.com/office/drawing/2014/main" id="{C450ED74-077B-284A-998F-111EEF1AFA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8" y="3135"/>
              <a:ext cx="725" cy="7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23" name="Group 13">
              <a:extLst>
                <a:ext uri="{FF2B5EF4-FFF2-40B4-BE49-F238E27FC236}">
                  <a16:creationId xmlns:a16="http://schemas.microsoft.com/office/drawing/2014/main" id="{6EA19D5C-C7CC-5B4B-AD5E-E071BBAAB4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" y="2908"/>
              <a:ext cx="2359" cy="1112"/>
              <a:chOff x="226" y="2908"/>
              <a:chExt cx="2359" cy="1112"/>
            </a:xfrm>
          </p:grpSpPr>
          <p:sp>
            <p:nvSpPr>
              <p:cNvPr id="11324" name="Oval 14">
                <a:extLst>
                  <a:ext uri="{FF2B5EF4-FFF2-40B4-BE49-F238E27FC236}">
                    <a16:creationId xmlns:a16="http://schemas.microsoft.com/office/drawing/2014/main" id="{4AEA59A5-D4E2-8D4E-A319-58610C35B7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" y="3317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25" name="Oval 15">
                <a:extLst>
                  <a:ext uri="{FF2B5EF4-FFF2-40B4-BE49-F238E27FC236}">
                    <a16:creationId xmlns:a16="http://schemas.microsoft.com/office/drawing/2014/main" id="{66CA2CFF-EC00-C646-BDD3-289FDF5B56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908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26" name="Oval 16">
                <a:extLst>
                  <a:ext uri="{FF2B5EF4-FFF2-40B4-BE49-F238E27FC236}">
                    <a16:creationId xmlns:a16="http://schemas.microsoft.com/office/drawing/2014/main" id="{AC383611-6224-264D-8CA1-8F7241E760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793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27" name="Oval 17">
                <a:extLst>
                  <a:ext uri="{FF2B5EF4-FFF2-40B4-BE49-F238E27FC236}">
                    <a16:creationId xmlns:a16="http://schemas.microsoft.com/office/drawing/2014/main" id="{D4991D3F-811C-0B41-8099-CE20EBB306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8" y="2931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28" name="Oval 18">
                <a:extLst>
                  <a:ext uri="{FF2B5EF4-FFF2-40B4-BE49-F238E27FC236}">
                    <a16:creationId xmlns:a16="http://schemas.microsoft.com/office/drawing/2014/main" id="{66C2F29A-0385-EF49-9089-AB68048926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1" y="3770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29" name="Text Box 19">
                <a:extLst>
                  <a:ext uri="{FF2B5EF4-FFF2-40B4-BE49-F238E27FC236}">
                    <a16:creationId xmlns:a16="http://schemas.microsoft.com/office/drawing/2014/main" id="{C643B014-42F8-9743-8571-BB6DD404F4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8" y="3090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</p:grpSp>
      <p:grpSp>
        <p:nvGrpSpPr>
          <p:cNvPr id="56340" name="Group 20">
            <a:extLst>
              <a:ext uri="{FF2B5EF4-FFF2-40B4-BE49-F238E27FC236}">
                <a16:creationId xmlns:a16="http://schemas.microsoft.com/office/drawing/2014/main" id="{51549448-4A88-A844-BDC7-1550CC21E6DB}"/>
              </a:ext>
            </a:extLst>
          </p:cNvPr>
          <p:cNvGrpSpPr>
            <a:grpSpLocks/>
          </p:cNvGrpSpPr>
          <p:nvPr/>
        </p:nvGrpSpPr>
        <p:grpSpPr bwMode="auto">
          <a:xfrm>
            <a:off x="2339975" y="1773238"/>
            <a:ext cx="2520950" cy="2149475"/>
            <a:chOff x="385" y="2795"/>
            <a:chExt cx="1588" cy="1354"/>
          </a:xfrm>
        </p:grpSpPr>
        <p:sp>
          <p:nvSpPr>
            <p:cNvPr id="11307" name="Text Box 21">
              <a:extLst>
                <a:ext uri="{FF2B5EF4-FFF2-40B4-BE49-F238E27FC236}">
                  <a16:creationId xmlns:a16="http://schemas.microsoft.com/office/drawing/2014/main" id="{7C2BF35A-819F-FB4F-A8A4-7924E013BD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" y="302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11308" name="Text Box 22">
              <a:extLst>
                <a:ext uri="{FF2B5EF4-FFF2-40B4-BE49-F238E27FC236}">
                  <a16:creationId xmlns:a16="http://schemas.microsoft.com/office/drawing/2014/main" id="{8908B050-AD9A-584B-A06F-25C2CAD290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" y="329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11309" name="Text Box 23">
              <a:extLst>
                <a:ext uri="{FF2B5EF4-FFF2-40B4-BE49-F238E27FC236}">
                  <a16:creationId xmlns:a16="http://schemas.microsoft.com/office/drawing/2014/main" id="{26668F2F-0AB8-3544-B31E-59A9268D94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9" y="279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11310" name="Text Box 24">
              <a:extLst>
                <a:ext uri="{FF2B5EF4-FFF2-40B4-BE49-F238E27FC236}">
                  <a16:creationId xmlns:a16="http://schemas.microsoft.com/office/drawing/2014/main" id="{94F0FC63-E239-E74A-9CD5-17DCE3F55A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363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11311" name="Text Box 25">
              <a:extLst>
                <a:ext uri="{FF2B5EF4-FFF2-40B4-BE49-F238E27FC236}">
                  <a16:creationId xmlns:a16="http://schemas.microsoft.com/office/drawing/2014/main" id="{D54A457C-4920-AB46-8397-C63C4D135A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386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11312" name="Text Box 26">
              <a:extLst>
                <a:ext uri="{FF2B5EF4-FFF2-40B4-BE49-F238E27FC236}">
                  <a16:creationId xmlns:a16="http://schemas.microsoft.com/office/drawing/2014/main" id="{2278FE7A-76E2-7245-A31A-7C46BDE956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331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11313" name="Text Box 27">
              <a:extLst>
                <a:ext uri="{FF2B5EF4-FFF2-40B4-BE49-F238E27FC236}">
                  <a16:creationId xmlns:a16="http://schemas.microsoft.com/office/drawing/2014/main" id="{F9B79A1F-DEA9-E54B-B74C-7E5B2BA53A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" y="361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7</a:t>
              </a:r>
            </a:p>
          </p:txBody>
        </p:sp>
        <p:sp>
          <p:nvSpPr>
            <p:cNvPr id="11314" name="Text Box 28">
              <a:extLst>
                <a:ext uri="{FF2B5EF4-FFF2-40B4-BE49-F238E27FC236}">
                  <a16:creationId xmlns:a16="http://schemas.microsoft.com/office/drawing/2014/main" id="{5960C5C2-92A4-7044-8C57-769C4EAF80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" y="311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8</a:t>
              </a:r>
            </a:p>
          </p:txBody>
        </p:sp>
      </p:grpSp>
      <p:grpSp>
        <p:nvGrpSpPr>
          <p:cNvPr id="56349" name="Group 29">
            <a:extLst>
              <a:ext uri="{FF2B5EF4-FFF2-40B4-BE49-F238E27FC236}">
                <a16:creationId xmlns:a16="http://schemas.microsoft.com/office/drawing/2014/main" id="{277C7D37-5CDA-4640-97DC-567DBF3D24B1}"/>
              </a:ext>
            </a:extLst>
          </p:cNvPr>
          <p:cNvGrpSpPr>
            <a:grpSpLocks/>
          </p:cNvGrpSpPr>
          <p:nvPr/>
        </p:nvGrpSpPr>
        <p:grpSpPr bwMode="auto">
          <a:xfrm>
            <a:off x="1979613" y="1916113"/>
            <a:ext cx="2700337" cy="1862137"/>
            <a:chOff x="249" y="2863"/>
            <a:chExt cx="1701" cy="1173"/>
          </a:xfrm>
        </p:grpSpPr>
        <p:sp>
          <p:nvSpPr>
            <p:cNvPr id="11302" name="Text Box 30">
              <a:extLst>
                <a:ext uri="{FF2B5EF4-FFF2-40B4-BE49-F238E27FC236}">
                  <a16:creationId xmlns:a16="http://schemas.microsoft.com/office/drawing/2014/main" id="{19174F3D-8283-7D41-BFDD-7F42739FF7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" y="372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e</a:t>
              </a:r>
            </a:p>
          </p:txBody>
        </p:sp>
        <p:sp>
          <p:nvSpPr>
            <p:cNvPr id="11303" name="Text Box 31">
              <a:extLst>
                <a:ext uri="{FF2B5EF4-FFF2-40B4-BE49-F238E27FC236}">
                  <a16:creationId xmlns:a16="http://schemas.microsoft.com/office/drawing/2014/main" id="{F9B57268-2000-E94A-B255-7E16D96906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9" y="286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11304" name="Text Box 32">
              <a:extLst>
                <a:ext uri="{FF2B5EF4-FFF2-40B4-BE49-F238E27FC236}">
                  <a16:creationId xmlns:a16="http://schemas.microsoft.com/office/drawing/2014/main" id="{CDACCEC2-09CE-7948-A8DE-3075F4485B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74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11305" name="Text Box 33">
              <a:extLst>
                <a:ext uri="{FF2B5EF4-FFF2-40B4-BE49-F238E27FC236}">
                  <a16:creationId xmlns:a16="http://schemas.microsoft.com/office/drawing/2014/main" id="{10BB3BEF-EBA4-F949-80F0-E0C02BBF18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3" y="288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d</a:t>
              </a:r>
            </a:p>
          </p:txBody>
        </p:sp>
        <p:sp>
          <p:nvSpPr>
            <p:cNvPr id="11306" name="Text Box 34">
              <a:extLst>
                <a:ext uri="{FF2B5EF4-FFF2-40B4-BE49-F238E27FC236}">
                  <a16:creationId xmlns:a16="http://schemas.microsoft.com/office/drawing/2014/main" id="{4AB9E1E9-20CA-9741-88A5-602BA1F850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327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a</a:t>
              </a:r>
            </a:p>
          </p:txBody>
        </p:sp>
      </p:grpSp>
      <p:grpSp>
        <p:nvGrpSpPr>
          <p:cNvPr id="56355" name="Group 35">
            <a:extLst>
              <a:ext uri="{FF2B5EF4-FFF2-40B4-BE49-F238E27FC236}">
                <a16:creationId xmlns:a16="http://schemas.microsoft.com/office/drawing/2014/main" id="{72C2216C-CDEB-6748-A7BB-3EF1A00EB9B2}"/>
              </a:ext>
            </a:extLst>
          </p:cNvPr>
          <p:cNvGrpSpPr>
            <a:grpSpLocks/>
          </p:cNvGrpSpPr>
          <p:nvPr/>
        </p:nvGrpSpPr>
        <p:grpSpPr bwMode="auto">
          <a:xfrm>
            <a:off x="5399088" y="4652963"/>
            <a:ext cx="3744912" cy="1765300"/>
            <a:chOff x="226" y="2908"/>
            <a:chExt cx="2359" cy="1112"/>
          </a:xfrm>
        </p:grpSpPr>
        <p:sp>
          <p:nvSpPr>
            <p:cNvPr id="11287" name="Line 36">
              <a:extLst>
                <a:ext uri="{FF2B5EF4-FFF2-40B4-BE49-F238E27FC236}">
                  <a16:creationId xmlns:a16="http://schemas.microsoft.com/office/drawing/2014/main" id="{67DEF254-92CD-2A43-8D6E-3D410E032B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" y="3090"/>
              <a:ext cx="408" cy="272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37">
              <a:extLst>
                <a:ext uri="{FF2B5EF4-FFF2-40B4-BE49-F238E27FC236}">
                  <a16:creationId xmlns:a16="http://schemas.microsoft.com/office/drawing/2014/main" id="{B8B7F112-B4B3-9446-8948-A365807CE7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" y="3543"/>
              <a:ext cx="385" cy="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Line 38">
              <a:extLst>
                <a:ext uri="{FF2B5EF4-FFF2-40B4-BE49-F238E27FC236}">
                  <a16:creationId xmlns:a16="http://schemas.microsoft.com/office/drawing/2014/main" id="{44CBD1B0-AF2D-B943-9BB5-AA73308A77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3022"/>
              <a:ext cx="58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Line 39">
              <a:extLst>
                <a:ext uri="{FF2B5EF4-FFF2-40B4-BE49-F238E27FC236}">
                  <a16:creationId xmlns:a16="http://schemas.microsoft.com/office/drawing/2014/main" id="{DF3B8BB5-44D0-E145-BEAF-4038CA54C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3" y="3906"/>
              <a:ext cx="65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Line 40">
              <a:extLst>
                <a:ext uri="{FF2B5EF4-FFF2-40B4-BE49-F238E27FC236}">
                  <a16:creationId xmlns:a16="http://schemas.microsoft.com/office/drawing/2014/main" id="{FBDC1346-749D-C144-B16A-6701FFEDCA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0" y="3135"/>
              <a:ext cx="0" cy="658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Line 41">
              <a:extLst>
                <a:ext uri="{FF2B5EF4-FFF2-40B4-BE49-F238E27FC236}">
                  <a16:creationId xmlns:a16="http://schemas.microsoft.com/office/drawing/2014/main" id="{D8532826-2D8C-E04C-89E3-C5C31145A5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4" y="3158"/>
              <a:ext cx="0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42">
              <a:extLst>
                <a:ext uri="{FF2B5EF4-FFF2-40B4-BE49-F238E27FC236}">
                  <a16:creationId xmlns:a16="http://schemas.microsoft.com/office/drawing/2014/main" id="{9564E2FC-D792-C547-84DE-7C30C42933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3090"/>
              <a:ext cx="726" cy="7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Line 43">
              <a:extLst>
                <a:ext uri="{FF2B5EF4-FFF2-40B4-BE49-F238E27FC236}">
                  <a16:creationId xmlns:a16="http://schemas.microsoft.com/office/drawing/2014/main" id="{93532DD0-4A4B-A240-A4A9-28709CDBEF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8" y="3135"/>
              <a:ext cx="725" cy="7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95" name="Group 44">
              <a:extLst>
                <a:ext uri="{FF2B5EF4-FFF2-40B4-BE49-F238E27FC236}">
                  <a16:creationId xmlns:a16="http://schemas.microsoft.com/office/drawing/2014/main" id="{333F6C96-92BC-2749-A3CD-349E6C3D61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" y="2908"/>
              <a:ext cx="2359" cy="1112"/>
              <a:chOff x="226" y="2908"/>
              <a:chExt cx="2359" cy="1112"/>
            </a:xfrm>
          </p:grpSpPr>
          <p:sp>
            <p:nvSpPr>
              <p:cNvPr id="11296" name="Oval 45">
                <a:extLst>
                  <a:ext uri="{FF2B5EF4-FFF2-40B4-BE49-F238E27FC236}">
                    <a16:creationId xmlns:a16="http://schemas.microsoft.com/office/drawing/2014/main" id="{8D71E3AF-F240-2141-8FF2-AF72B6F0FC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" y="3317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7" name="Oval 46">
                <a:extLst>
                  <a:ext uri="{FF2B5EF4-FFF2-40B4-BE49-F238E27FC236}">
                    <a16:creationId xmlns:a16="http://schemas.microsoft.com/office/drawing/2014/main" id="{DD7E583B-D63A-CC42-9898-DCEB93D200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908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8" name="Oval 47">
                <a:extLst>
                  <a:ext uri="{FF2B5EF4-FFF2-40B4-BE49-F238E27FC236}">
                    <a16:creationId xmlns:a16="http://schemas.microsoft.com/office/drawing/2014/main" id="{1CAF4694-DACF-6642-911B-065B843085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3793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9" name="Oval 48">
                <a:extLst>
                  <a:ext uri="{FF2B5EF4-FFF2-40B4-BE49-F238E27FC236}">
                    <a16:creationId xmlns:a16="http://schemas.microsoft.com/office/drawing/2014/main" id="{CAD270A8-ABC5-A247-997B-22D9DD968E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8" y="2931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00" name="Oval 49">
                <a:extLst>
                  <a:ext uri="{FF2B5EF4-FFF2-40B4-BE49-F238E27FC236}">
                    <a16:creationId xmlns:a16="http://schemas.microsoft.com/office/drawing/2014/main" id="{342A6FA0-1C53-6A4A-97D2-1118FEDFD2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1" y="3770"/>
                <a:ext cx="250" cy="2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01" name="Text Box 50">
                <a:extLst>
                  <a:ext uri="{FF2B5EF4-FFF2-40B4-BE49-F238E27FC236}">
                    <a16:creationId xmlns:a16="http://schemas.microsoft.com/office/drawing/2014/main" id="{9491120E-2E46-794C-8E2F-077A4ABB8C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8" y="3090"/>
                <a:ext cx="22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</p:grpSp>
      <p:grpSp>
        <p:nvGrpSpPr>
          <p:cNvPr id="56371" name="Group 51">
            <a:extLst>
              <a:ext uri="{FF2B5EF4-FFF2-40B4-BE49-F238E27FC236}">
                <a16:creationId xmlns:a16="http://schemas.microsoft.com/office/drawing/2014/main" id="{05FBE345-9F07-4849-B2D1-26F79E771824}"/>
              </a:ext>
            </a:extLst>
          </p:cNvPr>
          <p:cNvGrpSpPr>
            <a:grpSpLocks/>
          </p:cNvGrpSpPr>
          <p:nvPr/>
        </p:nvGrpSpPr>
        <p:grpSpPr bwMode="auto">
          <a:xfrm>
            <a:off x="5759450" y="4508500"/>
            <a:ext cx="2520950" cy="2073275"/>
            <a:chOff x="385" y="2795"/>
            <a:chExt cx="1588" cy="1368"/>
          </a:xfrm>
        </p:grpSpPr>
        <p:sp>
          <p:nvSpPr>
            <p:cNvPr id="11279" name="Text Box 52">
              <a:extLst>
                <a:ext uri="{FF2B5EF4-FFF2-40B4-BE49-F238E27FC236}">
                  <a16:creationId xmlns:a16="http://schemas.microsoft.com/office/drawing/2014/main" id="{EAC9F986-4038-B04B-B32A-55A9A50F58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" y="3022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11280" name="Text Box 53">
              <a:extLst>
                <a:ext uri="{FF2B5EF4-FFF2-40B4-BE49-F238E27FC236}">
                  <a16:creationId xmlns:a16="http://schemas.microsoft.com/office/drawing/2014/main" id="{32AA3905-72F3-9646-8717-9602379746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" y="3294"/>
              <a:ext cx="227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11281" name="Text Box 54">
              <a:extLst>
                <a:ext uri="{FF2B5EF4-FFF2-40B4-BE49-F238E27FC236}">
                  <a16:creationId xmlns:a16="http://schemas.microsoft.com/office/drawing/2014/main" id="{7BA6E8DF-B2D6-E046-A10C-AAAC003220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9" y="2795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11282" name="Text Box 55">
              <a:extLst>
                <a:ext uri="{FF2B5EF4-FFF2-40B4-BE49-F238E27FC236}">
                  <a16:creationId xmlns:a16="http://schemas.microsoft.com/office/drawing/2014/main" id="{9BC32830-94A8-414F-AD04-D7F97E724C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" y="3634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11283" name="Text Box 56">
              <a:extLst>
                <a:ext uri="{FF2B5EF4-FFF2-40B4-BE49-F238E27FC236}">
                  <a16:creationId xmlns:a16="http://schemas.microsoft.com/office/drawing/2014/main" id="{C1573196-412F-2341-8E4D-6DCB4E6F7A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3861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11284" name="Text Box 57">
              <a:extLst>
                <a:ext uri="{FF2B5EF4-FFF2-40B4-BE49-F238E27FC236}">
                  <a16:creationId xmlns:a16="http://schemas.microsoft.com/office/drawing/2014/main" id="{2A34B56B-F7E3-3542-9704-E4C5C6ABF3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3316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11285" name="Text Box 58">
              <a:extLst>
                <a:ext uri="{FF2B5EF4-FFF2-40B4-BE49-F238E27FC236}">
                  <a16:creationId xmlns:a16="http://schemas.microsoft.com/office/drawing/2014/main" id="{589136D3-F70D-7A4F-BA31-D507DF3595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" y="3612"/>
              <a:ext cx="227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7</a:t>
              </a:r>
            </a:p>
          </p:txBody>
        </p:sp>
        <p:sp>
          <p:nvSpPr>
            <p:cNvPr id="11286" name="Text Box 59">
              <a:extLst>
                <a:ext uri="{FF2B5EF4-FFF2-40B4-BE49-F238E27FC236}">
                  <a16:creationId xmlns:a16="http://schemas.microsoft.com/office/drawing/2014/main" id="{AF492BDD-35F8-5648-B153-C709CD587A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" y="3113"/>
              <a:ext cx="227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8</a:t>
              </a:r>
            </a:p>
          </p:txBody>
        </p:sp>
      </p:grpSp>
      <p:grpSp>
        <p:nvGrpSpPr>
          <p:cNvPr id="56380" name="Group 60">
            <a:extLst>
              <a:ext uri="{FF2B5EF4-FFF2-40B4-BE49-F238E27FC236}">
                <a16:creationId xmlns:a16="http://schemas.microsoft.com/office/drawing/2014/main" id="{BF0E2742-B2E8-554E-B102-4B069CC7C0B4}"/>
              </a:ext>
            </a:extLst>
          </p:cNvPr>
          <p:cNvGrpSpPr>
            <a:grpSpLocks/>
          </p:cNvGrpSpPr>
          <p:nvPr/>
        </p:nvGrpSpPr>
        <p:grpSpPr bwMode="auto">
          <a:xfrm>
            <a:off x="5435600" y="4581525"/>
            <a:ext cx="2700338" cy="1862138"/>
            <a:chOff x="249" y="2863"/>
            <a:chExt cx="1701" cy="1173"/>
          </a:xfrm>
        </p:grpSpPr>
        <p:sp>
          <p:nvSpPr>
            <p:cNvPr id="11274" name="Text Box 61">
              <a:extLst>
                <a:ext uri="{FF2B5EF4-FFF2-40B4-BE49-F238E27FC236}">
                  <a16:creationId xmlns:a16="http://schemas.microsoft.com/office/drawing/2014/main" id="{C064CAF7-2BA9-584B-B7DD-DD71890474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" y="372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e</a:t>
              </a:r>
            </a:p>
          </p:txBody>
        </p:sp>
        <p:sp>
          <p:nvSpPr>
            <p:cNvPr id="11275" name="Text Box 62">
              <a:extLst>
                <a:ext uri="{FF2B5EF4-FFF2-40B4-BE49-F238E27FC236}">
                  <a16:creationId xmlns:a16="http://schemas.microsoft.com/office/drawing/2014/main" id="{9E5DA17E-125F-7847-A268-2FD205FD1F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9" y="286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11276" name="Text Box 63">
              <a:extLst>
                <a:ext uri="{FF2B5EF4-FFF2-40B4-BE49-F238E27FC236}">
                  <a16:creationId xmlns:a16="http://schemas.microsoft.com/office/drawing/2014/main" id="{8D6B12BC-11DA-DC4B-A3BD-DAFCCB58D8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74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11277" name="Text Box 64">
              <a:extLst>
                <a:ext uri="{FF2B5EF4-FFF2-40B4-BE49-F238E27FC236}">
                  <a16:creationId xmlns:a16="http://schemas.microsoft.com/office/drawing/2014/main" id="{1D11F6CF-3F9C-3949-A46B-555F329822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3" y="288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d</a:t>
              </a:r>
            </a:p>
          </p:txBody>
        </p:sp>
        <p:sp>
          <p:nvSpPr>
            <p:cNvPr id="11278" name="Text Box 65">
              <a:extLst>
                <a:ext uri="{FF2B5EF4-FFF2-40B4-BE49-F238E27FC236}">
                  <a16:creationId xmlns:a16="http://schemas.microsoft.com/office/drawing/2014/main" id="{020A2560-F7E8-2645-AB13-9CDF983F13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327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a</a:t>
              </a:r>
            </a:p>
          </p:txBody>
        </p:sp>
      </p:grpSp>
      <p:sp>
        <p:nvSpPr>
          <p:cNvPr id="56388" name="Text Box 68">
            <a:extLst>
              <a:ext uri="{FF2B5EF4-FFF2-40B4-BE49-F238E27FC236}">
                <a16:creationId xmlns:a16="http://schemas.microsoft.com/office/drawing/2014/main" id="{42E1EDBA-5CE3-5B4E-ABCA-B9C2F7950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4775" y="2349500"/>
            <a:ext cx="3959225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Red bold arcs are in E*;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/>
              <a:t>thin arcs represent</a:t>
            </a:r>
            <a:r>
              <a:rPr lang="en-US" altLang="en-US"/>
              <a:t> </a:t>
            </a:r>
            <a:r>
              <a:rPr lang="en-US" altLang="en-US" sz="2000"/>
              <a:t>potential links.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8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8341</TotalTime>
  <Words>880</Words>
  <Application>Microsoft Macintosh PowerPoint</Application>
  <PresentationFormat>On-screen Show (4:3)</PresentationFormat>
  <Paragraphs>190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Times New Roman</vt:lpstr>
      <vt:lpstr>Arial</vt:lpstr>
      <vt:lpstr>Calibri</vt:lpstr>
      <vt:lpstr>Comic Sans MS</vt:lpstr>
      <vt:lpstr>Wingdings</vt:lpstr>
      <vt:lpstr>Symbol</vt:lpstr>
      <vt:lpstr>Default Design</vt:lpstr>
      <vt:lpstr>Graphs and Trees</vt:lpstr>
      <vt:lpstr>Terminology of Graphs:  Cycles, Connectivity and Trees </vt:lpstr>
      <vt:lpstr>Examples/Applications of Trees</vt:lpstr>
      <vt:lpstr>Properties of Trees</vt:lpstr>
      <vt:lpstr>Properties of Trees</vt:lpstr>
      <vt:lpstr>Rooted Trees</vt:lpstr>
      <vt:lpstr>Minimum Spanning Tree Problem</vt:lpstr>
      <vt:lpstr>Algorithm for solving  the Minimum Spanning Tree Problem</vt:lpstr>
      <vt:lpstr>The algorithm applied to our example</vt:lpstr>
      <vt:lpstr>The algorithm applied to our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Melkonian, Vardges</cp:lastModifiedBy>
  <cp:revision>414</cp:revision>
  <dcterms:created xsi:type="dcterms:W3CDTF">1601-01-01T00:00:00Z</dcterms:created>
  <dcterms:modified xsi:type="dcterms:W3CDTF">2021-01-14T04:04:32Z</dcterms:modified>
</cp:coreProperties>
</file>