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14"/>
  </p:handoutMasterIdLst>
  <p:sldIdLst>
    <p:sldId id="256" r:id="rId2"/>
    <p:sldId id="278" r:id="rId3"/>
    <p:sldId id="318" r:id="rId4"/>
    <p:sldId id="317" r:id="rId5"/>
    <p:sldId id="319" r:id="rId6"/>
    <p:sldId id="327" r:id="rId7"/>
    <p:sldId id="328" r:id="rId8"/>
    <p:sldId id="321" r:id="rId9"/>
    <p:sldId id="322" r:id="rId10"/>
    <p:sldId id="323" r:id="rId11"/>
    <p:sldId id="329" r:id="rId12"/>
    <p:sldId id="330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5"/>
  </p:normalViewPr>
  <p:slideViewPr>
    <p:cSldViewPr>
      <p:cViewPr varScale="1">
        <p:scale>
          <a:sx n="99" d="100"/>
          <a:sy n="99" d="100"/>
        </p:scale>
        <p:origin x="146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9FF9958-A37A-3544-948C-B3365C4F0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Math443/543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F09F261-CE13-8D43-AB93-88DCB2EEC09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Jan. 5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A03FF0C5-9DE0-DC4C-940E-414D7155C0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C96EB69C-AA09-DD49-96F2-EDE44E485F5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0CF67B-D818-0640-94CB-4C506D352B3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134E3A-5F9C-344F-B833-AAA7C68982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C57166-C424-384E-87C4-3D60C6E32B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827476-042F-AE4C-A9DC-8AD2EA08E4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C46E6-D01A-2541-AC6D-602804DCAF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474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6465DE-01E9-0F47-B208-8247326842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633625-BC6F-FA4F-BE0A-5AFC9A01D5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BF417C-327B-304C-9A13-0100AEF71C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9A34D8-9768-2541-A5C8-A96E4EE9BB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6349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47EECD-8838-CF41-AF38-FA7407514B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BF0F9A-0FA5-B844-B623-AA12842AD9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DE5BBD-B150-554F-A7BB-3D29559BD8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7940E1-47C3-A942-B99D-A12970895F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41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8C2E50-6C31-D146-B7CB-E0DAC2D3B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1E5EB3-25EC-374E-ACF1-5C032DA561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1C904EF-04D8-F94A-8064-A81105F497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59816-3E53-BF4D-8971-32D9A01CBE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00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DC3E96-0CD6-8B4A-A377-1AE40D1BFC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FB5395-57C6-DD41-B466-4828FF842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705E85-56CB-A443-948E-D6DCE53010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1F0BC0-0F3A-8846-A681-55994A842D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99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AA666E-B28A-6B4C-A4B8-31A895C011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55B5A4-AA1B-364A-AC8B-F4F444EC3D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D0289F-5491-9B4D-AA9C-FF7D37FAE4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DB522-E790-D148-8729-218E5672A1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8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54C51A1-0AC9-374E-8299-28FEE06230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99CB273-1D34-4C47-BAA4-1B9C361EDB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D2F31EC-5737-C54F-A965-A3D82BF8B6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6A46B-78FC-BA4A-A4C0-5B730D75B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8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B6C76CB-160B-8D41-8A8B-D009F71570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4745BED-0604-C24A-91C0-6D4AE1FCD6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09E230B-7B01-A849-B015-F2A502F78E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F16C3-68C9-A74A-95FE-EF27C63557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409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C48EBDA-9240-CD42-A34F-CB7126677E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FF98712-07B4-8942-AFF9-0AF8582387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67CE39-DFD4-3B40-A965-ABAA62C94E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4AFC1-FA3B-6844-AC99-ED76AEF229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82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D228F9-BDB7-A641-B750-0405F480B1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364A88-63B2-D94A-B1B4-9F59C83CA7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2FC729-CDFE-F44B-9010-A22E214A0E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91D0CE-DF45-6140-BD51-599CB18CD7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473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3E7C2D-A5E5-4C46-8575-1825102510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464461-A382-CA44-AEED-35EBAE23BD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6BC146-587D-224A-85DF-C5816DD091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6BF4F-BF6D-0044-AC56-CC8F323956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189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29EC0C-45E8-1B41-BB26-9D5380D43E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E058F1C-96BE-E646-B930-FF264E296A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36F712E-0E6C-F845-9809-030BEDACAF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DC308E-BCAE-1746-A800-1BC7A38533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D502D3A-21A1-7741-9ABE-EE24361E76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C440AC-BE3B-9043-8530-7A8C4CDF65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670CC76-FC09-D04D-890F-7A4DFC0B65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Chapter 10</a:t>
            </a:r>
            <a:b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</a:br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Real Inner Products and Least-Square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711C1A6-D673-964E-8856-2DBEE5D9D25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2">
            <a:extLst>
              <a:ext uri="{FF2B5EF4-FFF2-40B4-BE49-F238E27FC236}">
                <a16:creationId xmlns:a16="http://schemas.microsoft.com/office/drawing/2014/main" id="{AA0B35E8-0787-5F40-AF24-A8C1252DF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Proof of Theorem 2: </a:t>
            </a:r>
            <a:b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</a:br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Gram-Schmidt orthonormalization process</a:t>
            </a:r>
            <a:endParaRPr lang="en-US" altLang="zh-TW" sz="3200">
              <a:ea typeface="ＭＳ Ｐゴシック" panose="020B0600070205080204" pitchFamily="34" charset="-128"/>
            </a:endParaRP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DCDD66BA-EA7E-6346-8A5A-47714E9EC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791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zh-TW" sz="2400" dirty="0"/>
              <a:t>First define </a:t>
            </a:r>
            <a:r>
              <a:rPr lang="en-US" altLang="zh-TW" sz="2400" i="1" dirty="0">
                <a:solidFill>
                  <a:srgbClr val="000000"/>
                </a:solidFill>
              </a:rPr>
              <a:t>y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1</a:t>
            </a:r>
            <a:r>
              <a:rPr lang="en-US" altLang="zh-TW" sz="2400" dirty="0">
                <a:solidFill>
                  <a:srgbClr val="000000"/>
                </a:solidFill>
              </a:rPr>
              <a:t>, </a:t>
            </a:r>
            <a:r>
              <a:rPr lang="en-US" altLang="zh-TW" sz="2400" i="1" dirty="0">
                <a:solidFill>
                  <a:srgbClr val="000000"/>
                </a:solidFill>
              </a:rPr>
              <a:t>y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2</a:t>
            </a:r>
            <a:r>
              <a:rPr lang="en-US" altLang="zh-TW" sz="2400" dirty="0">
                <a:solidFill>
                  <a:srgbClr val="000000"/>
                </a:solidFill>
              </a:rPr>
              <a:t>, …, </a:t>
            </a:r>
            <a:r>
              <a:rPr lang="en-US" altLang="zh-TW" sz="2400" i="1" dirty="0" err="1">
                <a:solidFill>
                  <a:srgbClr val="000000"/>
                </a:solidFill>
              </a:rPr>
              <a:t>y</a:t>
            </a:r>
            <a:r>
              <a:rPr lang="en-US" altLang="zh-TW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zh-TW" sz="2400" i="1" baseline="-25000" dirty="0">
                <a:solidFill>
                  <a:srgbClr val="000000"/>
                </a:solidFill>
              </a:rPr>
              <a:t> </a:t>
            </a:r>
            <a:r>
              <a:rPr lang="en-US" altLang="zh-TW" sz="2400" dirty="0"/>
              <a:t> by</a:t>
            </a:r>
          </a:p>
          <a:p>
            <a:pPr>
              <a:defRPr/>
            </a:pPr>
            <a:endParaRPr lang="en-US" altLang="zh-TW" sz="2400" dirty="0"/>
          </a:p>
          <a:p>
            <a:pPr lvl="8">
              <a:buFontTx/>
              <a:buNone/>
              <a:defRPr/>
            </a:pPr>
            <a:r>
              <a:rPr lang="en-US" altLang="zh-TW" dirty="0">
                <a:ln>
                  <a:solidFill>
                    <a:schemeClr val="tx1"/>
                  </a:solidFill>
                </a:ln>
              </a:rPr>
              <a:t>( </a:t>
            </a:r>
            <a:r>
              <a:rPr lang="en-US" altLang="zh-TW" i="1" dirty="0">
                <a:solidFill>
                  <a:srgbClr val="000000"/>
                </a:solidFill>
              </a:rPr>
              <a:t>y</a:t>
            </a:r>
            <a:r>
              <a:rPr lang="en-US" altLang="zh-TW" baseline="-25000" dirty="0">
                <a:solidFill>
                  <a:srgbClr val="000000"/>
                </a:solidFill>
              </a:rPr>
              <a:t>2</a:t>
            </a:r>
            <a:r>
              <a:rPr lang="en-US" altLang="zh-TW" dirty="0">
                <a:solidFill>
                  <a:srgbClr val="000000"/>
                </a:solidFill>
              </a:rPr>
              <a:t> is orthogonal to </a:t>
            </a:r>
            <a:r>
              <a:rPr lang="en-US" altLang="zh-TW" i="1" dirty="0">
                <a:solidFill>
                  <a:srgbClr val="000000"/>
                </a:solidFill>
              </a:rPr>
              <a:t>y</a:t>
            </a:r>
            <a:r>
              <a:rPr lang="en-US" altLang="zh-TW" baseline="-25000" dirty="0">
                <a:solidFill>
                  <a:srgbClr val="000000"/>
                </a:solidFill>
              </a:rPr>
              <a:t>1 </a:t>
            </a:r>
            <a:r>
              <a:rPr lang="en-US" altLang="zh-TW" dirty="0">
                <a:solidFill>
                  <a:srgbClr val="000000"/>
                </a:solidFill>
              </a:rPr>
              <a:t>based on our discussion about projections )</a:t>
            </a:r>
            <a:endParaRPr lang="en-US" altLang="zh-TW" dirty="0">
              <a:solidFill>
                <a:srgbClr val="FF0000"/>
              </a:solidFill>
            </a:endParaRPr>
          </a:p>
          <a:p>
            <a:pPr>
              <a:defRPr/>
            </a:pPr>
            <a:endParaRPr lang="en-US" altLang="zh-TW" sz="2400" dirty="0">
              <a:solidFill>
                <a:srgbClr val="FF0000"/>
              </a:solidFill>
            </a:endParaRPr>
          </a:p>
          <a:p>
            <a:pPr>
              <a:defRPr/>
            </a:pPr>
            <a:endParaRPr lang="en-US" altLang="zh-TW" sz="2400" dirty="0">
              <a:solidFill>
                <a:srgbClr val="FF0000"/>
              </a:solidFill>
            </a:endParaRPr>
          </a:p>
          <a:p>
            <a:pPr>
              <a:defRPr/>
            </a:pPr>
            <a:endParaRPr lang="en-US" altLang="zh-TW" sz="2400" dirty="0">
              <a:solidFill>
                <a:srgbClr val="FF0000"/>
              </a:solidFill>
            </a:endParaRPr>
          </a:p>
          <a:p>
            <a:pPr>
              <a:buFontTx/>
              <a:buNone/>
              <a:defRPr/>
            </a:pPr>
            <a:r>
              <a:rPr lang="en-US" altLang="zh-TW" sz="2400" dirty="0">
                <a:solidFill>
                  <a:srgbClr val="000000"/>
                </a:solidFill>
              </a:rPr>
              <a:t>and, in general, </a:t>
            </a:r>
          </a:p>
          <a:p>
            <a:pPr>
              <a:buFontTx/>
              <a:buNone/>
              <a:defRPr/>
            </a:pPr>
            <a:r>
              <a:rPr lang="en-US" altLang="zh-TW" sz="2400" dirty="0">
                <a:solidFill>
                  <a:srgbClr val="000000"/>
                </a:solidFill>
              </a:rPr>
              <a:t>	</a:t>
            </a:r>
          </a:p>
          <a:p>
            <a:pPr>
              <a:buFontTx/>
              <a:buNone/>
              <a:defRPr/>
            </a:pPr>
            <a:r>
              <a:rPr lang="en-US" altLang="zh-TW" sz="2400" dirty="0">
                <a:solidFill>
                  <a:srgbClr val="000000"/>
                </a:solidFill>
              </a:rPr>
              <a:t>	</a:t>
            </a:r>
          </a:p>
          <a:p>
            <a:pPr>
              <a:buFontTx/>
              <a:buNone/>
              <a:defRPr/>
            </a:pPr>
            <a:r>
              <a:rPr lang="en-US" altLang="zh-TW" sz="2400" i="1" dirty="0">
                <a:solidFill>
                  <a:srgbClr val="000000"/>
                </a:solidFill>
              </a:rPr>
              <a:t>y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1</a:t>
            </a:r>
            <a:r>
              <a:rPr lang="en-US" altLang="zh-TW" sz="2400" dirty="0">
                <a:solidFill>
                  <a:srgbClr val="000000"/>
                </a:solidFill>
              </a:rPr>
              <a:t>, </a:t>
            </a:r>
            <a:r>
              <a:rPr lang="en-US" altLang="zh-TW" sz="2400" i="1" dirty="0">
                <a:solidFill>
                  <a:srgbClr val="000000"/>
                </a:solidFill>
              </a:rPr>
              <a:t>y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2</a:t>
            </a:r>
            <a:r>
              <a:rPr lang="en-US" altLang="zh-TW" sz="2400" dirty="0">
                <a:solidFill>
                  <a:srgbClr val="000000"/>
                </a:solidFill>
              </a:rPr>
              <a:t>, …, </a:t>
            </a:r>
            <a:r>
              <a:rPr lang="en-US" altLang="zh-TW" sz="2400" i="1" dirty="0" err="1">
                <a:solidFill>
                  <a:srgbClr val="000000"/>
                </a:solidFill>
              </a:rPr>
              <a:t>y</a:t>
            </a:r>
            <a:r>
              <a:rPr lang="en-US" altLang="zh-TW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zh-TW" sz="2400" i="1" baseline="-25000" dirty="0">
                <a:solidFill>
                  <a:srgbClr val="000000"/>
                </a:solidFill>
              </a:rPr>
              <a:t> </a:t>
            </a:r>
            <a:r>
              <a:rPr lang="en-US" altLang="zh-TW" sz="2400" dirty="0"/>
              <a:t> form an orthogonal set. By defining </a:t>
            </a:r>
            <a:r>
              <a:rPr lang="en-US" altLang="zh-TW" sz="2400" i="1" dirty="0" err="1">
                <a:solidFill>
                  <a:srgbClr val="000000"/>
                </a:solidFill>
              </a:rPr>
              <a:t>q</a:t>
            </a:r>
            <a:r>
              <a:rPr lang="en-US" altLang="zh-TW" sz="2400" baseline="-25000" dirty="0" err="1">
                <a:solidFill>
                  <a:srgbClr val="000000"/>
                </a:solidFill>
              </a:rPr>
              <a:t>j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 </a:t>
            </a:r>
            <a:r>
              <a:rPr lang="en-US" altLang="zh-TW" sz="2400" dirty="0"/>
              <a:t>= </a:t>
            </a:r>
            <a:r>
              <a:rPr lang="en-US" altLang="zh-TW" sz="2400" i="1" dirty="0" err="1">
                <a:solidFill>
                  <a:srgbClr val="000000"/>
                </a:solidFill>
              </a:rPr>
              <a:t>y</a:t>
            </a:r>
            <a:r>
              <a:rPr lang="en-US" altLang="zh-TW" sz="2400" baseline="-25000" dirty="0" err="1">
                <a:solidFill>
                  <a:srgbClr val="000000"/>
                </a:solidFill>
              </a:rPr>
              <a:t>j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 </a:t>
            </a:r>
            <a:r>
              <a:rPr lang="en-US" altLang="zh-TW" sz="2400" dirty="0"/>
              <a:t>/ ||</a:t>
            </a:r>
            <a:r>
              <a:rPr lang="en-US" altLang="zh-TW" sz="2400" i="1" dirty="0" err="1">
                <a:solidFill>
                  <a:srgbClr val="000000"/>
                </a:solidFill>
              </a:rPr>
              <a:t>y</a:t>
            </a:r>
            <a:r>
              <a:rPr lang="en-US" altLang="zh-TW" sz="2400" baseline="-25000" dirty="0" err="1">
                <a:solidFill>
                  <a:srgbClr val="000000"/>
                </a:solidFill>
              </a:rPr>
              <a:t>j</a:t>
            </a:r>
            <a:r>
              <a:rPr lang="en-US" altLang="zh-TW" sz="2400" dirty="0"/>
              <a:t>||,</a:t>
            </a:r>
            <a:r>
              <a:rPr lang="en-US" altLang="zh-TW" sz="2400" dirty="0">
                <a:solidFill>
                  <a:srgbClr val="000000"/>
                </a:solidFill>
              </a:rPr>
              <a:t>	</a:t>
            </a:r>
          </a:p>
          <a:p>
            <a:pPr>
              <a:buFontTx/>
              <a:buNone/>
              <a:defRPr/>
            </a:pPr>
            <a:r>
              <a:rPr lang="en-US" altLang="zh-TW" sz="2400" dirty="0">
                <a:solidFill>
                  <a:srgbClr val="000000"/>
                </a:solidFill>
              </a:rPr>
              <a:t>we get an </a:t>
            </a:r>
            <a:r>
              <a:rPr lang="en-US" altLang="zh-TW" sz="2400" dirty="0" err="1">
                <a:solidFill>
                  <a:srgbClr val="000000"/>
                </a:solidFill>
              </a:rPr>
              <a:t>orthonormal</a:t>
            </a:r>
            <a:r>
              <a:rPr lang="en-US" altLang="zh-TW" sz="2400" dirty="0">
                <a:solidFill>
                  <a:srgbClr val="000000"/>
                </a:solidFill>
              </a:rPr>
              <a:t> set of vectors { </a:t>
            </a:r>
            <a:r>
              <a:rPr lang="en-US" altLang="zh-TW" sz="2400" i="1" dirty="0">
                <a:solidFill>
                  <a:srgbClr val="000000"/>
                </a:solidFill>
              </a:rPr>
              <a:t>q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1</a:t>
            </a:r>
            <a:r>
              <a:rPr lang="en-US" altLang="zh-TW" sz="2400" dirty="0">
                <a:solidFill>
                  <a:srgbClr val="000000"/>
                </a:solidFill>
              </a:rPr>
              <a:t>, </a:t>
            </a:r>
            <a:r>
              <a:rPr lang="en-US" altLang="zh-TW" sz="2400" i="1" dirty="0">
                <a:solidFill>
                  <a:srgbClr val="000000"/>
                </a:solidFill>
              </a:rPr>
              <a:t>q</a:t>
            </a:r>
            <a:r>
              <a:rPr lang="en-US" altLang="zh-TW" sz="2400" baseline="-25000" dirty="0">
                <a:solidFill>
                  <a:srgbClr val="000000"/>
                </a:solidFill>
              </a:rPr>
              <a:t>2</a:t>
            </a:r>
            <a:r>
              <a:rPr lang="en-US" altLang="zh-TW" sz="2400" dirty="0">
                <a:solidFill>
                  <a:srgbClr val="000000"/>
                </a:solidFill>
              </a:rPr>
              <a:t>, …, </a:t>
            </a:r>
            <a:r>
              <a:rPr lang="en-US" altLang="zh-TW" sz="2400" i="1" dirty="0" err="1">
                <a:solidFill>
                  <a:srgbClr val="000000"/>
                </a:solidFill>
              </a:rPr>
              <a:t>q</a:t>
            </a:r>
            <a:r>
              <a:rPr lang="en-US" altLang="zh-TW" sz="2400" i="1" baseline="-25000" dirty="0" err="1">
                <a:solidFill>
                  <a:srgbClr val="000000"/>
                </a:solidFill>
              </a:rPr>
              <a:t>n</a:t>
            </a:r>
            <a:r>
              <a:rPr lang="en-US" altLang="zh-TW" sz="2400" i="1" baseline="-25000" dirty="0">
                <a:solidFill>
                  <a:srgbClr val="000000"/>
                </a:solidFill>
              </a:rPr>
              <a:t> </a:t>
            </a:r>
            <a:r>
              <a:rPr lang="en-US" altLang="zh-TW" sz="2400" dirty="0">
                <a:solidFill>
                  <a:srgbClr val="000000"/>
                </a:solidFill>
              </a:rPr>
              <a:t>}.</a:t>
            </a:r>
          </a:p>
          <a:p>
            <a:pPr>
              <a:buFontTx/>
              <a:buNone/>
              <a:defRPr/>
            </a:pPr>
            <a:r>
              <a:rPr lang="en-US" altLang="zh-TW" sz="2400" dirty="0">
                <a:solidFill>
                  <a:srgbClr val="000000"/>
                </a:solidFill>
              </a:rPr>
              <a:t>This construction is called </a:t>
            </a:r>
            <a:r>
              <a:rPr lang="en-US" altLang="zh-TW" sz="2400" b="1" dirty="0">
                <a:solidFill>
                  <a:srgbClr val="000000"/>
                </a:solidFill>
              </a:rPr>
              <a:t>Gram-Schmidt </a:t>
            </a:r>
            <a:r>
              <a:rPr lang="en-US" altLang="zh-TW" sz="2400" b="1" dirty="0" err="1">
                <a:solidFill>
                  <a:srgbClr val="000000"/>
                </a:solidFill>
              </a:rPr>
              <a:t>orthonormalization</a:t>
            </a:r>
            <a:r>
              <a:rPr lang="en-US" altLang="zh-TW" sz="2400" b="1" dirty="0">
                <a:solidFill>
                  <a:srgbClr val="000000"/>
                </a:solidFill>
              </a:rPr>
              <a:t> process</a:t>
            </a:r>
            <a:r>
              <a:rPr lang="en-US" altLang="zh-TW" sz="2400" dirty="0">
                <a:solidFill>
                  <a:srgbClr val="000000"/>
                </a:solidFill>
              </a:rPr>
              <a:t>. Examples on the board.</a:t>
            </a:r>
            <a:endParaRPr lang="en-US" altLang="zh-TW" sz="2400" dirty="0"/>
          </a:p>
        </p:txBody>
      </p:sp>
      <p:graphicFrame>
        <p:nvGraphicFramePr>
          <p:cNvPr id="23554" name="Object 2">
            <a:extLst>
              <a:ext uri="{FF2B5EF4-FFF2-40B4-BE49-F238E27FC236}">
                <a16:creationId xmlns:a16="http://schemas.microsoft.com/office/drawing/2014/main" id="{E5FAD991-9A58-C54F-AB88-D517A9F388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2667000"/>
          <a:ext cx="441960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3" imgW="19431000" imgH="4445000" progId="Equation.3">
                  <p:embed/>
                </p:oleObj>
              </mc:Choice>
              <mc:Fallback>
                <p:oleObj name="Equation" r:id="rId3" imgW="19431000" imgH="4445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667000"/>
                        <a:ext cx="4419600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>
            <a:extLst>
              <a:ext uri="{FF2B5EF4-FFF2-40B4-BE49-F238E27FC236}">
                <a16:creationId xmlns:a16="http://schemas.microsoft.com/office/drawing/2014/main" id="{82B3905A-7F83-0545-B567-A83AE14375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3810000"/>
          <a:ext cx="5573713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1" name="Equation" r:id="rId5" imgW="19608800" imgH="3860800" progId="Equation.3">
                  <p:embed/>
                </p:oleObj>
              </mc:Choice>
              <mc:Fallback>
                <p:oleObj name="Equation" r:id="rId5" imgW="19608800" imgH="3860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810000"/>
                        <a:ext cx="5573713" cy="109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>
            <a:extLst>
              <a:ext uri="{FF2B5EF4-FFF2-40B4-BE49-F238E27FC236}">
                <a16:creationId xmlns:a16="http://schemas.microsoft.com/office/drawing/2014/main" id="{73874DE2-653D-0848-BAE1-3ECABC1578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676400"/>
          <a:ext cx="2686050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7" imgW="16535400" imgH="6223000" progId="Equation.3">
                  <p:embed/>
                </p:oleObj>
              </mc:Choice>
              <mc:Fallback>
                <p:oleObj name="Equation" r:id="rId7" imgW="16535400" imgH="6223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76400"/>
                        <a:ext cx="2686050" cy="101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>
            <a:extLst>
              <a:ext uri="{FF2B5EF4-FFF2-40B4-BE49-F238E27FC236}">
                <a16:creationId xmlns:a16="http://schemas.microsoft.com/office/drawing/2014/main" id="{524E012B-6CBE-624C-8791-97F89E8F3A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1371600"/>
          <a:ext cx="9525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3" name="Equation" r:id="rId9" imgW="16764000" imgH="7112000" progId="Equation.3">
                  <p:embed/>
                </p:oleObj>
              </mc:Choice>
              <mc:Fallback>
                <p:oleObj name="Equation" r:id="rId9" imgW="16764000" imgH="7112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71600"/>
                        <a:ext cx="95250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525C6B58-BAB3-A047-953D-17516877D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Gram-Schmidt orthonormalization process: example</a:t>
            </a:r>
            <a:endParaRPr lang="en-US" altLang="zh-TW" sz="3200">
              <a:ea typeface="ＭＳ Ｐゴシック" panose="020B0600070205080204" pitchFamily="34" charset="-128"/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EF26222-D327-814B-8955-DB9876528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altLang="zh-TW" sz="2200">
                <a:ea typeface="ＭＳ Ｐゴシック" panose="020B0600070205080204" pitchFamily="34" charset="-128"/>
              </a:rPr>
              <a:t>Apply the </a:t>
            </a:r>
            <a:r>
              <a:rPr lang="en-US" altLang="zh-TW" sz="2200" u="sng">
                <a:ea typeface="ＭＳ Ｐゴシック" panose="020B0600070205080204" pitchFamily="34" charset="-128"/>
              </a:rPr>
              <a:t>Gram-Schmidt process</a:t>
            </a:r>
            <a:r>
              <a:rPr lang="en-US" altLang="zh-TW" sz="2200">
                <a:ea typeface="ＭＳ Ｐゴシック" panose="020B0600070205080204" pitchFamily="34" charset="-128"/>
              </a:rPr>
              <a:t> to transform the basis vectors </a:t>
            </a:r>
          </a:p>
          <a:p>
            <a:pPr algn="ctr">
              <a:buFont typeface="Wingdings" pitchFamily="2" charset="2"/>
              <a:buNone/>
            </a:pPr>
            <a:r>
              <a:rPr lang="en-US" altLang="zh-TW" sz="2200" b="1">
                <a:ea typeface="ＭＳ Ｐゴシック" panose="020B0600070205080204" pitchFamily="34" charset="-128"/>
              </a:rPr>
              <a:t>u</a:t>
            </a:r>
            <a:r>
              <a:rPr lang="en-US" altLang="zh-TW" sz="2200" baseline="-25000">
                <a:ea typeface="ＭＳ Ｐゴシック" panose="020B0600070205080204" pitchFamily="34" charset="-128"/>
              </a:rPr>
              <a:t>1 </a:t>
            </a:r>
            <a:r>
              <a:rPr lang="en-US" altLang="zh-TW" sz="2200">
                <a:ea typeface="ＭＳ Ｐゴシック" panose="020B0600070205080204" pitchFamily="34" charset="-128"/>
              </a:rPr>
              <a:t>= (1, 1, 1), </a:t>
            </a:r>
            <a:r>
              <a:rPr lang="en-US" altLang="zh-TW" sz="2200" b="1">
                <a:ea typeface="ＭＳ Ｐゴシック" panose="020B0600070205080204" pitchFamily="34" charset="-128"/>
              </a:rPr>
              <a:t>u</a:t>
            </a:r>
            <a:r>
              <a:rPr lang="en-US" altLang="zh-TW" sz="2200" baseline="-25000">
                <a:ea typeface="ＭＳ Ｐゴシック" panose="020B0600070205080204" pitchFamily="34" charset="-128"/>
              </a:rPr>
              <a:t>2 </a:t>
            </a:r>
            <a:r>
              <a:rPr lang="en-US" altLang="zh-TW" sz="2200">
                <a:ea typeface="ＭＳ Ｐゴシック" panose="020B0600070205080204" pitchFamily="34" charset="-128"/>
              </a:rPr>
              <a:t>= (0, 1, 1), </a:t>
            </a:r>
            <a:r>
              <a:rPr lang="en-US" altLang="zh-TW" sz="2200" b="1">
                <a:ea typeface="ＭＳ Ｐゴシック" panose="020B0600070205080204" pitchFamily="34" charset="-128"/>
              </a:rPr>
              <a:t>u</a:t>
            </a:r>
            <a:r>
              <a:rPr lang="en-US" altLang="zh-TW" sz="2200" baseline="-25000">
                <a:ea typeface="ＭＳ Ｐゴシック" panose="020B0600070205080204" pitchFamily="34" charset="-128"/>
              </a:rPr>
              <a:t>3 </a:t>
            </a:r>
            <a:r>
              <a:rPr lang="en-US" altLang="zh-TW" sz="2200">
                <a:ea typeface="ＭＳ Ｐゴシック" panose="020B0600070205080204" pitchFamily="34" charset="-128"/>
              </a:rPr>
              <a:t>= (0, 0, 1) </a:t>
            </a:r>
          </a:p>
          <a:p>
            <a:pPr>
              <a:buFont typeface="Wingdings" pitchFamily="2" charset="2"/>
              <a:buNone/>
            </a:pPr>
            <a:r>
              <a:rPr lang="en-US" altLang="zh-TW" sz="2200">
                <a:ea typeface="ＭＳ Ｐゴシック" panose="020B0600070205080204" pitchFamily="34" charset="-128"/>
              </a:rPr>
              <a:t>	into an orthogonal basis {</a:t>
            </a:r>
            <a:r>
              <a:rPr lang="en-US" altLang="zh-TW" sz="2200" b="1">
                <a:ea typeface="ＭＳ Ｐゴシック" panose="020B0600070205080204" pitchFamily="34" charset="-128"/>
              </a:rPr>
              <a:t>v</a:t>
            </a:r>
            <a:r>
              <a:rPr lang="en-US" altLang="zh-TW" sz="2200" baseline="-25000">
                <a:ea typeface="ＭＳ Ｐゴシック" panose="020B0600070205080204" pitchFamily="34" charset="-128"/>
              </a:rPr>
              <a:t>1</a:t>
            </a:r>
            <a:r>
              <a:rPr lang="en-US" altLang="zh-TW" sz="2200">
                <a:ea typeface="ＭＳ Ｐゴシック" panose="020B0600070205080204" pitchFamily="34" charset="-128"/>
              </a:rPr>
              <a:t>, </a:t>
            </a:r>
            <a:r>
              <a:rPr lang="en-US" altLang="zh-TW" sz="2200" b="1">
                <a:ea typeface="ＭＳ Ｐゴシック" panose="020B0600070205080204" pitchFamily="34" charset="-128"/>
              </a:rPr>
              <a:t>v</a:t>
            </a:r>
            <a:r>
              <a:rPr lang="en-US" altLang="zh-TW" sz="2200" baseline="-25000">
                <a:ea typeface="ＭＳ Ｐゴシック" panose="020B0600070205080204" pitchFamily="34" charset="-128"/>
              </a:rPr>
              <a:t>2</a:t>
            </a:r>
            <a:r>
              <a:rPr lang="en-US" altLang="zh-TW" sz="2200">
                <a:ea typeface="ＭＳ Ｐゴシック" panose="020B0600070205080204" pitchFamily="34" charset="-128"/>
              </a:rPr>
              <a:t>, </a:t>
            </a:r>
            <a:r>
              <a:rPr lang="en-US" altLang="zh-TW" sz="2200" b="1">
                <a:ea typeface="ＭＳ Ｐゴシック" panose="020B0600070205080204" pitchFamily="34" charset="-128"/>
              </a:rPr>
              <a:t>v</a:t>
            </a:r>
            <a:r>
              <a:rPr lang="en-US" altLang="zh-TW" sz="2200" baseline="-25000">
                <a:ea typeface="ＭＳ Ｐゴシック" panose="020B0600070205080204" pitchFamily="34" charset="-128"/>
              </a:rPr>
              <a:t>3</a:t>
            </a:r>
            <a:r>
              <a:rPr lang="en-US" altLang="zh-TW" sz="2200">
                <a:ea typeface="ＭＳ Ｐゴシック" panose="020B0600070205080204" pitchFamily="34" charset="-128"/>
              </a:rPr>
              <a:t>}; then normalize the orthogonal basis vectors to obtain an orthonormal basis {</a:t>
            </a:r>
            <a:r>
              <a:rPr lang="en-US" altLang="zh-TW" sz="2200" b="1">
                <a:ea typeface="ＭＳ Ｐゴシック" panose="020B0600070205080204" pitchFamily="34" charset="-128"/>
              </a:rPr>
              <a:t>q</a:t>
            </a:r>
            <a:r>
              <a:rPr lang="en-US" altLang="zh-TW" sz="2200" baseline="-25000">
                <a:ea typeface="ＭＳ Ｐゴシック" panose="020B0600070205080204" pitchFamily="34" charset="-128"/>
              </a:rPr>
              <a:t>1</a:t>
            </a:r>
            <a:r>
              <a:rPr lang="en-US" altLang="zh-TW" sz="2200">
                <a:ea typeface="ＭＳ Ｐゴシック" panose="020B0600070205080204" pitchFamily="34" charset="-128"/>
              </a:rPr>
              <a:t>, </a:t>
            </a:r>
            <a:r>
              <a:rPr lang="en-US" altLang="zh-TW" sz="2200" b="1">
                <a:ea typeface="ＭＳ Ｐゴシック" panose="020B0600070205080204" pitchFamily="34" charset="-128"/>
              </a:rPr>
              <a:t>q</a:t>
            </a:r>
            <a:r>
              <a:rPr lang="en-US" altLang="zh-TW" sz="2200" baseline="-25000">
                <a:ea typeface="ＭＳ Ｐゴシック" panose="020B0600070205080204" pitchFamily="34" charset="-128"/>
              </a:rPr>
              <a:t>2</a:t>
            </a:r>
            <a:r>
              <a:rPr lang="en-US" altLang="zh-TW" sz="2200">
                <a:ea typeface="ＭＳ Ｐゴシック" panose="020B0600070205080204" pitchFamily="34" charset="-128"/>
              </a:rPr>
              <a:t>, </a:t>
            </a:r>
            <a:r>
              <a:rPr lang="en-US" altLang="zh-TW" sz="2200" b="1">
                <a:ea typeface="ＭＳ Ｐゴシック" panose="020B0600070205080204" pitchFamily="34" charset="-128"/>
              </a:rPr>
              <a:t>q</a:t>
            </a:r>
            <a:r>
              <a:rPr lang="en-US" altLang="zh-TW" sz="2200" baseline="-25000">
                <a:ea typeface="ＭＳ Ｐゴシック" panose="020B0600070205080204" pitchFamily="34" charset="-128"/>
              </a:rPr>
              <a:t>3</a:t>
            </a:r>
            <a:r>
              <a:rPr lang="en-US" altLang="zh-TW" sz="2200">
                <a:ea typeface="ＭＳ Ｐゴシック" panose="020B0600070205080204" pitchFamily="34" charset="-128"/>
              </a:rPr>
              <a:t>}.</a:t>
            </a:r>
          </a:p>
          <a:p>
            <a:endParaRPr lang="en-US" altLang="zh-TW" sz="2200">
              <a:ea typeface="ＭＳ Ｐゴシック" panose="020B0600070205080204" pitchFamily="34" charset="-128"/>
            </a:endParaRPr>
          </a:p>
          <a:p>
            <a:r>
              <a:rPr lang="en-US" altLang="zh-TW" sz="2200">
                <a:ea typeface="ＭＳ Ｐゴシック" panose="020B0600070205080204" pitchFamily="34" charset="-128"/>
              </a:rPr>
              <a:t>Solution: </a:t>
            </a:r>
          </a:p>
          <a:p>
            <a:pPr lvl="1"/>
            <a:r>
              <a:rPr lang="en-US" altLang="zh-TW" sz="2000" u="sng">
                <a:ea typeface="ＭＳ Ｐゴシック" panose="020B0600070205080204" pitchFamily="34" charset="-128"/>
              </a:rPr>
              <a:t>Step 1:</a:t>
            </a:r>
            <a:r>
              <a:rPr lang="en-US" altLang="zh-TW" sz="2000">
                <a:ea typeface="ＭＳ Ｐゴシック" panose="020B0600070205080204" pitchFamily="34" charset="-128"/>
              </a:rPr>
              <a:t>    </a:t>
            </a:r>
            <a:r>
              <a:rPr lang="en-US" altLang="zh-TW" sz="2000" b="1">
                <a:ea typeface="ＭＳ Ｐゴシック" panose="020B0600070205080204" pitchFamily="34" charset="-128"/>
              </a:rPr>
              <a:t>v</a:t>
            </a:r>
            <a:r>
              <a:rPr lang="en-US" altLang="zh-TW" sz="2000" baseline="-25000">
                <a:ea typeface="ＭＳ Ｐゴシック" panose="020B0600070205080204" pitchFamily="34" charset="-128"/>
              </a:rPr>
              <a:t>1 </a:t>
            </a:r>
            <a:r>
              <a:rPr lang="en-US" altLang="zh-TW" sz="2000">
                <a:ea typeface="ＭＳ Ｐゴシック" panose="020B0600070205080204" pitchFamily="34" charset="-128"/>
              </a:rPr>
              <a:t>= </a:t>
            </a:r>
            <a:r>
              <a:rPr lang="en-US" altLang="zh-TW" sz="2000" b="1">
                <a:ea typeface="ＭＳ Ｐゴシック" panose="020B0600070205080204" pitchFamily="34" charset="-128"/>
              </a:rPr>
              <a:t>u</a:t>
            </a:r>
            <a:r>
              <a:rPr lang="en-US" altLang="zh-TW" sz="2000" baseline="-25000">
                <a:ea typeface="ＭＳ Ｐゴシック" panose="020B0600070205080204" pitchFamily="34" charset="-128"/>
              </a:rPr>
              <a:t>1 </a:t>
            </a:r>
            <a:r>
              <a:rPr lang="en-US" altLang="zh-TW" sz="2000">
                <a:ea typeface="ＭＳ Ｐゴシック" panose="020B0600070205080204" pitchFamily="34" charset="-128"/>
              </a:rPr>
              <a:t>= (1, 1, 1)</a:t>
            </a:r>
          </a:p>
          <a:p>
            <a:pPr lvl="1"/>
            <a:r>
              <a:rPr lang="en-US" altLang="zh-TW" sz="2000" u="sng">
                <a:ea typeface="ＭＳ Ｐゴシック" panose="020B0600070205080204" pitchFamily="34" charset="-128"/>
              </a:rPr>
              <a:t>Step 2:</a:t>
            </a:r>
            <a:endParaRPr lang="en-US" altLang="zh-TW" sz="2000">
              <a:ea typeface="ＭＳ Ｐゴシック" panose="020B0600070205080204" pitchFamily="34" charset="-128"/>
            </a:endParaRPr>
          </a:p>
        </p:txBody>
      </p:sp>
      <p:graphicFrame>
        <p:nvGraphicFramePr>
          <p:cNvPr id="24578" name="Object 2">
            <a:extLst>
              <a:ext uri="{FF2B5EF4-FFF2-40B4-BE49-F238E27FC236}">
                <a16:creationId xmlns:a16="http://schemas.microsoft.com/office/drawing/2014/main" id="{2AA9F566-32AB-5946-AA9A-0224ABEF0A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4724400"/>
          <a:ext cx="4724400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3" imgW="19507200" imgH="7213600" progId="Equation.3">
                  <p:embed/>
                </p:oleObj>
              </mc:Choice>
              <mc:Fallback>
                <p:oleObj name="Equation" r:id="rId3" imgW="19507200" imgH="7213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724400"/>
                        <a:ext cx="4724400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>
            <a:extLst>
              <a:ext uri="{FF2B5EF4-FFF2-40B4-BE49-F238E27FC236}">
                <a16:creationId xmlns:a16="http://schemas.microsoft.com/office/drawing/2014/main" id="{2B1B2D7B-796E-F143-8136-103F1616D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Gram-Schmidt orthonormalization process: example</a:t>
            </a:r>
            <a:endParaRPr lang="en-US" altLang="zh-TW" sz="3600">
              <a:ea typeface="ＭＳ Ｐゴシック" panose="020B0600070205080204" pitchFamily="34" charset="-128"/>
            </a:endParaRPr>
          </a:p>
        </p:txBody>
      </p:sp>
      <p:sp>
        <p:nvSpPr>
          <p:cNvPr id="25606" name="Rectangle 3">
            <a:extLst>
              <a:ext uri="{FF2B5EF4-FFF2-40B4-BE49-F238E27FC236}">
                <a16:creationId xmlns:a16="http://schemas.microsoft.com/office/drawing/2014/main" id="{26EAF3CB-0154-AC45-969B-C72C7592B7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334000"/>
          </a:xfrm>
        </p:spPr>
        <p:txBody>
          <a:bodyPr/>
          <a:lstStyle/>
          <a:p>
            <a:pPr lvl="1"/>
            <a:r>
              <a:rPr lang="en-US" altLang="zh-TW" sz="2000" u="sng">
                <a:ea typeface="ＭＳ Ｐゴシック" panose="020B0600070205080204" pitchFamily="34" charset="-128"/>
              </a:rPr>
              <a:t>Step 3:</a:t>
            </a:r>
            <a:endParaRPr lang="en-US" altLang="zh-TW" sz="2000">
              <a:ea typeface="ＭＳ Ｐゴシック" panose="020B0600070205080204" pitchFamily="34" charset="-128"/>
            </a:endParaRPr>
          </a:p>
          <a:p>
            <a:pPr lvl="1"/>
            <a:endParaRPr lang="en-US" altLang="zh-TW" sz="2000">
              <a:ea typeface="ＭＳ Ｐゴシック" panose="020B0600070205080204" pitchFamily="34" charset="-128"/>
            </a:endParaRPr>
          </a:p>
          <a:p>
            <a:pPr lvl="1"/>
            <a:endParaRPr lang="en-US" altLang="zh-TW" sz="2000">
              <a:ea typeface="ＭＳ Ｐゴシック" panose="020B0600070205080204" pitchFamily="34" charset="-128"/>
            </a:endParaRPr>
          </a:p>
          <a:p>
            <a:pPr lvl="1"/>
            <a:endParaRPr lang="en-US" altLang="zh-TW" sz="2000">
              <a:ea typeface="ＭＳ Ｐゴシック" panose="020B0600070205080204" pitchFamily="34" charset="-128"/>
            </a:endParaRPr>
          </a:p>
          <a:p>
            <a:pPr lvl="1"/>
            <a:endParaRPr lang="en-US" altLang="zh-TW" sz="2000">
              <a:ea typeface="ＭＳ Ｐゴシック" panose="020B0600070205080204" pitchFamily="34" charset="-128"/>
            </a:endParaRPr>
          </a:p>
          <a:p>
            <a:pPr lvl="1"/>
            <a:r>
              <a:rPr lang="en-US" altLang="zh-TW" sz="2000">
                <a:ea typeface="ＭＳ Ｐゴシック" panose="020B0600070205080204" pitchFamily="34" charset="-128"/>
              </a:rPr>
              <a:t>Thus, </a:t>
            </a:r>
            <a:r>
              <a:rPr lang="en-US" altLang="zh-TW" sz="2000" b="1">
                <a:ea typeface="ＭＳ Ｐゴシック" panose="020B0600070205080204" pitchFamily="34" charset="-128"/>
              </a:rPr>
              <a:t>v</a:t>
            </a:r>
            <a:r>
              <a:rPr lang="en-US" altLang="zh-TW" sz="2000" baseline="-25000">
                <a:ea typeface="ＭＳ Ｐゴシック" panose="020B0600070205080204" pitchFamily="34" charset="-128"/>
              </a:rPr>
              <a:t>1 </a:t>
            </a:r>
            <a:r>
              <a:rPr lang="en-US" altLang="zh-TW" sz="2000">
                <a:ea typeface="ＭＳ Ｐゴシック" panose="020B0600070205080204" pitchFamily="34" charset="-128"/>
              </a:rPr>
              <a:t>= (1, 1, 1), </a:t>
            </a:r>
            <a:r>
              <a:rPr lang="en-US" altLang="zh-TW" sz="2000" b="1">
                <a:ea typeface="ＭＳ Ｐゴシック" panose="020B0600070205080204" pitchFamily="34" charset="-128"/>
              </a:rPr>
              <a:t>v</a:t>
            </a:r>
            <a:r>
              <a:rPr lang="en-US" altLang="zh-TW" sz="2000" baseline="-25000">
                <a:ea typeface="ＭＳ Ｐゴシック" panose="020B0600070205080204" pitchFamily="34" charset="-128"/>
              </a:rPr>
              <a:t>2 </a:t>
            </a:r>
            <a:r>
              <a:rPr lang="en-US" altLang="zh-TW" sz="2000">
                <a:ea typeface="ＭＳ Ｐゴシック" panose="020B0600070205080204" pitchFamily="34" charset="-128"/>
              </a:rPr>
              <a:t>= (-2/3, 1/3, 1/3), </a:t>
            </a:r>
            <a:r>
              <a:rPr lang="en-US" altLang="zh-TW" sz="2000" b="1">
                <a:ea typeface="ＭＳ Ｐゴシック" panose="020B0600070205080204" pitchFamily="34" charset="-128"/>
              </a:rPr>
              <a:t>v</a:t>
            </a:r>
            <a:r>
              <a:rPr lang="en-US" altLang="zh-TW" sz="2000" baseline="-25000">
                <a:ea typeface="ＭＳ Ｐゴシック" panose="020B0600070205080204" pitchFamily="34" charset="-128"/>
              </a:rPr>
              <a:t>3 </a:t>
            </a:r>
            <a:r>
              <a:rPr lang="en-US" altLang="zh-TW" sz="2000">
                <a:ea typeface="ＭＳ Ｐゴシック" panose="020B0600070205080204" pitchFamily="34" charset="-128"/>
              </a:rPr>
              <a:t>= (0, -1/2, 1/2) form an </a:t>
            </a:r>
            <a:r>
              <a:rPr lang="en-US" altLang="zh-TW" sz="2000" u="sng">
                <a:ea typeface="ＭＳ Ｐゴシック" panose="020B0600070205080204" pitchFamily="34" charset="-128"/>
              </a:rPr>
              <a:t>orthogonal basis</a:t>
            </a:r>
            <a:r>
              <a:rPr lang="en-US" altLang="zh-TW" sz="2000">
                <a:ea typeface="ＭＳ Ｐゴシック" panose="020B0600070205080204" pitchFamily="34" charset="-128"/>
              </a:rPr>
              <a:t>. The magnitudes of these vectors are </a:t>
            </a:r>
            <a:br>
              <a:rPr lang="en-US" altLang="zh-TW" sz="2000">
                <a:ea typeface="ＭＳ Ｐゴシック" panose="020B0600070205080204" pitchFamily="34" charset="-128"/>
              </a:rPr>
            </a:br>
            <a:br>
              <a:rPr lang="en-US" altLang="zh-TW" sz="2000">
                <a:ea typeface="ＭＳ Ｐゴシック" panose="020B0600070205080204" pitchFamily="34" charset="-128"/>
              </a:rPr>
            </a:br>
            <a:br>
              <a:rPr lang="en-US" altLang="zh-TW" sz="2000">
                <a:ea typeface="ＭＳ Ｐゴシック" panose="020B0600070205080204" pitchFamily="34" charset="-128"/>
              </a:rPr>
            </a:br>
            <a:r>
              <a:rPr lang="en-US" altLang="zh-TW" sz="2000">
                <a:ea typeface="ＭＳ Ｐゴシック" panose="020B0600070205080204" pitchFamily="34" charset="-128"/>
              </a:rPr>
              <a:t>so an </a:t>
            </a:r>
            <a:r>
              <a:rPr lang="en-US" altLang="zh-TW" sz="2000" u="sng">
                <a:ea typeface="ＭＳ Ｐゴシック" panose="020B0600070205080204" pitchFamily="34" charset="-128"/>
              </a:rPr>
              <a:t>orthonormal basis</a:t>
            </a:r>
            <a:r>
              <a:rPr lang="en-US" altLang="zh-TW" sz="2000">
                <a:ea typeface="ＭＳ Ｐゴシック" panose="020B0600070205080204" pitchFamily="34" charset="-128"/>
              </a:rPr>
              <a:t> is </a:t>
            </a:r>
          </a:p>
        </p:txBody>
      </p:sp>
      <p:graphicFrame>
        <p:nvGraphicFramePr>
          <p:cNvPr id="25602" name="Object 2">
            <a:extLst>
              <a:ext uri="{FF2B5EF4-FFF2-40B4-BE49-F238E27FC236}">
                <a16:creationId xmlns:a16="http://schemas.microsoft.com/office/drawing/2014/main" id="{07BAC5D3-FC42-E441-847D-84E0E4FA35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0" y="3810000"/>
          <a:ext cx="3733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3" imgW="47688500" imgH="10528300" progId="Equation.DSMT4">
                  <p:embed/>
                </p:oleObj>
              </mc:Choice>
              <mc:Fallback>
                <p:oleObj name="Equation" r:id="rId3" imgW="47688500" imgH="10528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810000"/>
                        <a:ext cx="37338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>
            <a:extLst>
              <a:ext uri="{FF2B5EF4-FFF2-40B4-BE49-F238E27FC236}">
                <a16:creationId xmlns:a16="http://schemas.microsoft.com/office/drawing/2014/main" id="{2B248BD8-174F-9F4C-B1AC-38C002516B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4953000"/>
          <a:ext cx="6353175" cy="161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5" imgW="82804000" imgH="21069300" progId="Equation.DSMT4">
                  <p:embed/>
                </p:oleObj>
              </mc:Choice>
              <mc:Fallback>
                <p:oleObj name="Equation" r:id="rId5" imgW="82804000" imgH="210693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953000"/>
                        <a:ext cx="6353175" cy="161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4">
            <a:extLst>
              <a:ext uri="{FF2B5EF4-FFF2-40B4-BE49-F238E27FC236}">
                <a16:creationId xmlns:a16="http://schemas.microsoft.com/office/drawing/2014/main" id="{389D093F-D204-A943-B2A5-82F3EC36F4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1219200"/>
          <a:ext cx="6865938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7" imgW="21259800" imgH="5410200" progId="Equation.3">
                  <p:embed/>
                </p:oleObj>
              </mc:Choice>
              <mc:Fallback>
                <p:oleObj name="Equation" r:id="rId7" imgW="21259800" imgH="5410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19200"/>
                        <a:ext cx="6865938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93ED00B-1352-B44F-905C-293D7697B6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10.1 Introduction</a:t>
            </a:r>
            <a:endParaRPr lang="en-US" altLang="en-US" b="1">
              <a:ea typeface="ＭＳ Ｐゴシック" panose="020B0600070205080204" pitchFamily="34" charset="-128"/>
            </a:endParaRPr>
          </a:p>
        </p:txBody>
      </p:sp>
      <p:sp>
        <p:nvSpPr>
          <p:cNvPr id="15363" name="Text Box 21">
            <a:extLst>
              <a:ext uri="{FF2B5EF4-FFF2-40B4-BE49-F238E27FC236}">
                <a16:creationId xmlns:a16="http://schemas.microsoft.com/office/drawing/2014/main" id="{410EE9F5-8108-4B4C-85B9-600A4F661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85800"/>
            <a:ext cx="89916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TW" sz="2800"/>
              <a:t>To any two vectors </a:t>
            </a:r>
            <a:r>
              <a:rPr lang="en-US" altLang="zh-TW" sz="2800" b="1"/>
              <a:t>u</a:t>
            </a:r>
            <a:r>
              <a:rPr lang="en-US" altLang="zh-TW" sz="2800"/>
              <a:t> and </a:t>
            </a:r>
            <a:r>
              <a:rPr lang="en-US" altLang="zh-TW" sz="2800" b="1"/>
              <a:t>v</a:t>
            </a:r>
            <a:r>
              <a:rPr lang="en-US" altLang="zh-TW" sz="28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	of the same dimension having real components,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we associate a scalar called the </a:t>
            </a:r>
            <a:r>
              <a:rPr lang="en-US" altLang="zh-TW" sz="2800">
                <a:solidFill>
                  <a:schemeClr val="hlink"/>
                </a:solidFill>
              </a:rPr>
              <a:t>inner product</a:t>
            </a:r>
            <a:r>
              <a:rPr lang="en-US" altLang="zh-TW" sz="28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/>
              <a:t>						denoted as </a:t>
            </a: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v</a:t>
            </a:r>
            <a:r>
              <a:rPr lang="en-US" altLang="zh-TW" sz="2800">
                <a:sym typeface="Symbol" pitchFamily="2" charset="2"/>
              </a:rPr>
              <a:t>,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>
                <a:sym typeface="Symbol" pitchFamily="2" charset="2"/>
              </a:rPr>
              <a:t>by multiplying together the corresponding elements of</a:t>
            </a:r>
            <a:r>
              <a:rPr lang="en-US" altLang="zh-TW" sz="2800"/>
              <a:t> </a:t>
            </a:r>
            <a:r>
              <a:rPr lang="en-US" altLang="zh-TW" sz="2800" b="1"/>
              <a:t>u</a:t>
            </a:r>
            <a:r>
              <a:rPr lang="en-US" altLang="zh-TW" sz="2800"/>
              <a:t> and </a:t>
            </a:r>
            <a:r>
              <a:rPr lang="en-US" altLang="zh-TW" sz="2800" b="1"/>
              <a:t>v</a:t>
            </a:r>
            <a:r>
              <a:rPr lang="en-US" altLang="zh-TW" sz="2800"/>
              <a:t> and then summing the results.</a:t>
            </a:r>
          </a:p>
          <a:p>
            <a:pPr eaLnBrk="1" hangingPunct="1"/>
            <a:r>
              <a:rPr lang="en-US" altLang="zh-TW" sz="2800"/>
              <a:t>If </a:t>
            </a:r>
            <a:r>
              <a:rPr lang="en-US" altLang="zh-TW" sz="2800" b="1"/>
              <a:t>u </a:t>
            </a:r>
            <a:r>
              <a:rPr lang="en-US" altLang="zh-TW" sz="2800"/>
              <a:t>= (</a:t>
            </a:r>
            <a:r>
              <a:rPr lang="en-US" altLang="zh-TW" sz="2800" i="1"/>
              <a:t>u</a:t>
            </a:r>
            <a:r>
              <a:rPr lang="en-US" altLang="zh-TW" sz="2800" baseline="-25000"/>
              <a:t>1</a:t>
            </a:r>
            <a:r>
              <a:rPr lang="en-US" altLang="zh-TW" sz="2800"/>
              <a:t>, </a:t>
            </a:r>
            <a:r>
              <a:rPr lang="en-US" altLang="zh-TW" sz="2800" i="1"/>
              <a:t>u</a:t>
            </a:r>
            <a:r>
              <a:rPr lang="en-US" altLang="zh-TW" sz="2800" baseline="-25000"/>
              <a:t>2</a:t>
            </a:r>
            <a:r>
              <a:rPr lang="en-US" altLang="zh-TW" sz="2800"/>
              <a:t>, …, </a:t>
            </a:r>
            <a:r>
              <a:rPr lang="en-US" altLang="zh-TW" sz="2800" i="1"/>
              <a:t>u</a:t>
            </a:r>
            <a:r>
              <a:rPr lang="en-US" altLang="zh-TW" sz="2800" i="1" baseline="-25000"/>
              <a:t>n</a:t>
            </a:r>
            <a:r>
              <a:rPr lang="en-US" altLang="zh-TW" sz="2800"/>
              <a:t>) and </a:t>
            </a:r>
            <a:r>
              <a:rPr lang="en-US" altLang="zh-TW" sz="2800" b="1"/>
              <a:t>v </a:t>
            </a:r>
            <a:r>
              <a:rPr lang="en-US" altLang="zh-TW" sz="2800"/>
              <a:t>= (</a:t>
            </a:r>
            <a:r>
              <a:rPr lang="en-US" altLang="zh-TW" sz="2800" i="1"/>
              <a:t>v</a:t>
            </a:r>
            <a:r>
              <a:rPr lang="en-US" altLang="zh-TW" sz="2800" baseline="-25000"/>
              <a:t>1</a:t>
            </a:r>
            <a:r>
              <a:rPr lang="en-US" altLang="zh-TW" sz="2800"/>
              <a:t>, </a:t>
            </a:r>
            <a:r>
              <a:rPr lang="en-US" altLang="zh-TW" sz="2800" i="1"/>
              <a:t>v</a:t>
            </a:r>
            <a:r>
              <a:rPr lang="en-US" altLang="zh-TW" sz="2800" baseline="-25000"/>
              <a:t>2</a:t>
            </a:r>
            <a:r>
              <a:rPr lang="en-US" altLang="zh-TW" sz="2800"/>
              <a:t>, …, </a:t>
            </a:r>
            <a:r>
              <a:rPr lang="en-US" altLang="zh-TW" sz="2800" i="1"/>
              <a:t>v</a:t>
            </a:r>
            <a:r>
              <a:rPr lang="en-US" altLang="zh-TW" sz="2800" baseline="-25000"/>
              <a:t>n</a:t>
            </a:r>
            <a:r>
              <a:rPr lang="en-US" altLang="zh-TW" sz="2800"/>
              <a:t>) are vectors in </a:t>
            </a:r>
            <a:r>
              <a:rPr lang="en-US" altLang="zh-TW" sz="2800" i="1"/>
              <a:t>R</a:t>
            </a:r>
            <a:r>
              <a:rPr lang="en-US" altLang="zh-TW" sz="2800" i="1" baseline="30000"/>
              <a:t>n</a:t>
            </a:r>
            <a:r>
              <a:rPr lang="en-US" altLang="zh-TW" sz="2800"/>
              <a:t>, then the inner product is computed by the following formula: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v</a:t>
            </a:r>
            <a:r>
              <a:rPr lang="en-US" altLang="zh-TW" sz="2800">
                <a:sym typeface="Symbol" pitchFamily="2" charset="2"/>
              </a:rPr>
              <a:t></a:t>
            </a:r>
            <a:r>
              <a:rPr lang="en-US" altLang="zh-TW" sz="2800" b="1"/>
              <a:t> </a:t>
            </a:r>
            <a:r>
              <a:rPr lang="en-US" altLang="zh-TW" sz="2800"/>
              <a:t>= </a:t>
            </a:r>
            <a:r>
              <a:rPr lang="en-US" altLang="zh-TW" sz="2800" i="1"/>
              <a:t>u</a:t>
            </a:r>
            <a:r>
              <a:rPr lang="en-US" altLang="zh-TW" sz="2800" baseline="-25000"/>
              <a:t>1</a:t>
            </a:r>
            <a:r>
              <a:rPr lang="en-US" altLang="zh-TW" sz="2800" i="1"/>
              <a:t>v</a:t>
            </a:r>
            <a:r>
              <a:rPr lang="en-US" altLang="zh-TW" sz="2800" baseline="-25000"/>
              <a:t>1 </a:t>
            </a:r>
            <a:r>
              <a:rPr lang="en-US" altLang="zh-TW" sz="2800"/>
              <a:t>+ </a:t>
            </a:r>
            <a:r>
              <a:rPr lang="en-US" altLang="zh-TW" sz="2800" i="1"/>
              <a:t>u</a:t>
            </a:r>
            <a:r>
              <a:rPr lang="en-US" altLang="zh-TW" sz="2800" baseline="-25000"/>
              <a:t>2</a:t>
            </a:r>
            <a:r>
              <a:rPr lang="en-US" altLang="zh-TW" sz="2800" i="1"/>
              <a:t>v</a:t>
            </a:r>
            <a:r>
              <a:rPr lang="en-US" altLang="zh-TW" sz="2800" baseline="-25000"/>
              <a:t>2 </a:t>
            </a:r>
            <a:r>
              <a:rPr lang="en-US" altLang="zh-TW" sz="2800"/>
              <a:t>+ … + </a:t>
            </a:r>
            <a:r>
              <a:rPr lang="en-US" altLang="zh-TW" sz="2800" i="1"/>
              <a:t>u</a:t>
            </a:r>
            <a:r>
              <a:rPr lang="en-US" altLang="zh-TW" sz="2800" i="1" baseline="-25000"/>
              <a:t>n</a:t>
            </a:r>
            <a:r>
              <a:rPr lang="en-US" altLang="zh-TW" sz="2800" i="1"/>
              <a:t>v</a:t>
            </a:r>
            <a:r>
              <a:rPr lang="en-US" altLang="zh-TW" sz="2800" i="1" baseline="-25000"/>
              <a:t>n 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280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/>
              <a:t>Example: If  </a:t>
            </a:r>
            <a:r>
              <a:rPr lang="en-US" altLang="zh-TW" sz="2800" b="1"/>
              <a:t>u </a:t>
            </a:r>
            <a:r>
              <a:rPr lang="en-US" altLang="zh-TW" sz="2800"/>
              <a:t>= (</a:t>
            </a:r>
            <a:r>
              <a:rPr lang="en-US" altLang="zh-TW" sz="2800" i="1"/>
              <a:t>3, 1, 2</a:t>
            </a:r>
            <a:r>
              <a:rPr lang="en-US" altLang="zh-TW" sz="2800"/>
              <a:t>) and </a:t>
            </a:r>
            <a:r>
              <a:rPr lang="en-US" altLang="zh-TW" sz="2800" b="1"/>
              <a:t>v </a:t>
            </a:r>
            <a:r>
              <a:rPr lang="en-US" altLang="zh-TW" sz="2800"/>
              <a:t>= (</a:t>
            </a:r>
            <a:r>
              <a:rPr lang="en-US" altLang="zh-TW" sz="2800" i="1"/>
              <a:t>2, -2, 1</a:t>
            </a:r>
            <a:r>
              <a:rPr lang="en-US" altLang="zh-TW" sz="2800"/>
              <a:t>)  then</a:t>
            </a:r>
          </a:p>
          <a:p>
            <a:pPr eaLnBrk="1" hangingPunct="1"/>
            <a:r>
              <a:rPr lang="en-US" altLang="zh-TW" sz="2800"/>
              <a:t>			</a:t>
            </a: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v</a:t>
            </a:r>
            <a:r>
              <a:rPr lang="en-US" altLang="zh-TW" sz="2800">
                <a:sym typeface="Symbol" pitchFamily="2" charset="2"/>
              </a:rPr>
              <a:t></a:t>
            </a:r>
            <a:r>
              <a:rPr lang="en-US" altLang="zh-TW" sz="2800" b="1"/>
              <a:t> </a:t>
            </a:r>
            <a:r>
              <a:rPr lang="en-US" altLang="zh-TW" sz="2800"/>
              <a:t>= </a:t>
            </a:r>
            <a:r>
              <a:rPr lang="en-US" altLang="zh-TW" sz="2800" i="1"/>
              <a:t>3(2) + 1(-2) + 2(1) = 6</a:t>
            </a:r>
            <a:endParaRPr lang="en-US" altLang="zh-TW" sz="2800" i="1" baseline="-25000"/>
          </a:p>
          <a:p>
            <a:pPr eaLnBrk="1" hangingPunct="1">
              <a:buFont typeface="Wingdings" pitchFamily="2" charset="2"/>
              <a:buNone/>
            </a:pPr>
            <a:endParaRPr lang="en-US" altLang="zh-TW" sz="2800"/>
          </a:p>
          <a:p>
            <a:pPr eaLnBrk="1" hangingPunct="1">
              <a:buFont typeface="Wingdings" pitchFamily="2" charset="2"/>
              <a:buNone/>
            </a:pPr>
            <a:endParaRPr lang="zh-TW" altLang="en-US" sz="2800">
              <a:sym typeface="Symbol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TW" sz="2000"/>
          </a:p>
          <a:p>
            <a:pPr eaLnBrk="1" hangingPunct="1">
              <a:lnSpc>
                <a:spcPct val="90000"/>
              </a:lnSpc>
            </a:pPr>
            <a:endParaRPr lang="en-US" altLang="zh-TW"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B6A2856-4230-BE4D-A57A-4945B1EB4B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10.1 Introduction: </a:t>
            </a:r>
            <a:b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</a:br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Properties of Inner product</a:t>
            </a:r>
            <a:endParaRPr lang="en-US" altLang="en-US" b="1">
              <a:ea typeface="ＭＳ Ｐゴシック" panose="020B0600070205080204" pitchFamily="34" charset="-128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89A9ADA3-7168-8F47-ADE8-1A48604C5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95400"/>
            <a:ext cx="9144000" cy="640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/>
            <a:endParaRPr lang="en-US" altLang="zh-TW" sz="2800">
              <a:solidFill>
                <a:schemeClr val="hlink"/>
              </a:solidFill>
              <a:sym typeface="Symbol" pitchFamily="2" charset="2"/>
            </a:endParaRPr>
          </a:p>
          <a:p>
            <a:pPr lvl="1" eaLnBrk="1" hangingPunct="1"/>
            <a:r>
              <a:rPr lang="en-US" altLang="zh-TW" sz="2800">
                <a:sym typeface="Symbol" pitchFamily="2" charset="2"/>
              </a:rPr>
              <a:t>(I1) 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u</a:t>
            </a:r>
            <a:r>
              <a:rPr lang="en-US" altLang="zh-TW" sz="2800">
                <a:sym typeface="Symbol" pitchFamily="2" charset="2"/>
              </a:rPr>
              <a:t> is positive if u ≠ 0; </a:t>
            </a:r>
          </a:p>
          <a:p>
            <a:pPr lvl="1" eaLnBrk="1" hangingPunct="1"/>
            <a:r>
              <a:rPr lang="en-US" altLang="zh-TW" sz="2800">
                <a:sym typeface="Symbol" pitchFamily="2" charset="2"/>
              </a:rPr>
              <a:t>		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u</a:t>
            </a:r>
            <a:r>
              <a:rPr lang="en-US" altLang="zh-TW" sz="2800">
                <a:sym typeface="Symbol" pitchFamily="2" charset="2"/>
              </a:rPr>
              <a:t> =0 if and only if u=0.</a:t>
            </a:r>
          </a:p>
          <a:p>
            <a:pPr lvl="1" eaLnBrk="1" hangingPunct="1"/>
            <a:endParaRPr lang="en-US" altLang="zh-TW" sz="2800">
              <a:sym typeface="Symbol" pitchFamily="2" charset="2"/>
            </a:endParaRPr>
          </a:p>
          <a:p>
            <a:pPr lvl="1" eaLnBrk="1" hangingPunct="1"/>
            <a:r>
              <a:rPr lang="en-US" altLang="zh-TW" sz="2800">
                <a:sym typeface="Symbol" pitchFamily="2" charset="2"/>
              </a:rPr>
              <a:t>(I2) 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v</a:t>
            </a:r>
            <a:r>
              <a:rPr lang="en-US" altLang="zh-TW" sz="2800">
                <a:sym typeface="Symbol" pitchFamily="2" charset="2"/>
              </a:rPr>
              <a:t> = </a:t>
            </a:r>
            <a:r>
              <a:rPr lang="en-US" altLang="zh-TW" sz="2800" b="1"/>
              <a:t>v</a:t>
            </a:r>
            <a:r>
              <a:rPr lang="en-US" altLang="zh-TW" sz="2800"/>
              <a:t>, </a:t>
            </a:r>
            <a:r>
              <a:rPr lang="en-US" altLang="zh-TW" sz="2800" b="1"/>
              <a:t>u</a:t>
            </a:r>
            <a:r>
              <a:rPr lang="en-US" altLang="zh-TW" sz="2800">
                <a:sym typeface="Symbol" pitchFamily="2" charset="2"/>
              </a:rPr>
              <a:t></a:t>
            </a:r>
          </a:p>
          <a:p>
            <a:pPr lvl="1" eaLnBrk="1" hangingPunct="1"/>
            <a:endParaRPr lang="en-US" altLang="zh-TW" sz="2800">
              <a:sym typeface="Symbol" pitchFamily="2" charset="2"/>
            </a:endParaRPr>
          </a:p>
          <a:p>
            <a:pPr lvl="1" eaLnBrk="1" hangingPunct="1"/>
            <a:r>
              <a:rPr lang="en-US" altLang="zh-TW" sz="2800">
                <a:sym typeface="Symbol" pitchFamily="2" charset="2"/>
              </a:rPr>
              <a:t>(I3) 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i="1"/>
              <a:t>k</a:t>
            </a:r>
            <a:r>
              <a:rPr lang="en-US" altLang="zh-TW" sz="2800" b="1"/>
              <a:t>v</a:t>
            </a:r>
            <a:r>
              <a:rPr lang="en-US" altLang="zh-TW" sz="2800">
                <a:sym typeface="Symbol" pitchFamily="2" charset="2"/>
              </a:rPr>
              <a:t></a:t>
            </a:r>
            <a:r>
              <a:rPr lang="en-US" altLang="zh-TW" sz="2800"/>
              <a:t> =</a:t>
            </a:r>
            <a:r>
              <a:rPr lang="en-US" altLang="zh-TW" sz="2800" i="1"/>
              <a:t>k </a:t>
            </a: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v</a:t>
            </a:r>
            <a:r>
              <a:rPr lang="en-US" altLang="zh-TW" sz="2800">
                <a:sym typeface="Symbol" pitchFamily="2" charset="2"/>
              </a:rPr>
              <a:t> for any scalar </a:t>
            </a:r>
            <a:r>
              <a:rPr lang="en-US" altLang="zh-TW" sz="2800" i="1"/>
              <a:t>k</a:t>
            </a:r>
          </a:p>
          <a:p>
            <a:pPr lvl="1" eaLnBrk="1" hangingPunct="1"/>
            <a:endParaRPr lang="en-US" altLang="zh-TW" sz="2800">
              <a:sym typeface="Symbol" pitchFamily="2" charset="2"/>
            </a:endParaRPr>
          </a:p>
          <a:p>
            <a:pPr lvl="1" eaLnBrk="1" hangingPunct="1"/>
            <a:r>
              <a:rPr lang="en-US" altLang="zh-TW" sz="2800">
                <a:sym typeface="Symbol" pitchFamily="2" charset="2"/>
              </a:rPr>
              <a:t>(I4) 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v </a:t>
            </a:r>
            <a:r>
              <a:rPr lang="en-US" altLang="zh-TW" sz="2800"/>
              <a:t>+ </a:t>
            </a:r>
            <a:r>
              <a:rPr lang="en-US" altLang="zh-TW" sz="2800" b="1"/>
              <a:t>w</a:t>
            </a:r>
            <a:r>
              <a:rPr lang="en-US" altLang="zh-TW" sz="2800">
                <a:sym typeface="Symbol" pitchFamily="2" charset="2"/>
              </a:rPr>
              <a:t></a:t>
            </a:r>
            <a:r>
              <a:rPr lang="en-US" altLang="zh-TW" sz="2800" b="1"/>
              <a:t> </a:t>
            </a:r>
            <a:r>
              <a:rPr lang="en-US" altLang="zh-TW" sz="2800"/>
              <a:t>= </a:t>
            </a: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v</a:t>
            </a:r>
            <a:r>
              <a:rPr lang="en-US" altLang="zh-TW" sz="2800">
                <a:sym typeface="Symbol" pitchFamily="2" charset="2"/>
              </a:rPr>
              <a:t></a:t>
            </a:r>
            <a:r>
              <a:rPr lang="en-US" altLang="zh-TW" sz="2800"/>
              <a:t> + </a:t>
            </a: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w</a:t>
            </a:r>
            <a:r>
              <a:rPr lang="en-US" altLang="zh-TW" sz="2800">
                <a:sym typeface="Symbol" pitchFamily="2" charset="2"/>
              </a:rPr>
              <a:t></a:t>
            </a:r>
          </a:p>
          <a:p>
            <a:pPr lvl="1" eaLnBrk="1" hangingPunct="1"/>
            <a:endParaRPr lang="en-US" altLang="zh-TW" sz="2800">
              <a:sym typeface="Symbol" pitchFamily="2" charset="2"/>
            </a:endParaRPr>
          </a:p>
          <a:p>
            <a:pPr lvl="1" eaLnBrk="1" hangingPunct="1"/>
            <a:r>
              <a:rPr lang="en-US" altLang="zh-TW" sz="2800">
                <a:sym typeface="Symbol" pitchFamily="2" charset="2"/>
              </a:rPr>
              <a:t>(I5) </a:t>
            </a:r>
            <a:r>
              <a:rPr lang="en-US" altLang="zh-TW" sz="2800" b="1"/>
              <a:t>0</a:t>
            </a:r>
            <a:r>
              <a:rPr lang="en-US" altLang="zh-TW" sz="2800"/>
              <a:t>, </a:t>
            </a:r>
            <a:r>
              <a:rPr lang="en-US" altLang="zh-TW" sz="2800" b="1"/>
              <a:t>v</a:t>
            </a:r>
            <a:r>
              <a:rPr lang="en-US" altLang="zh-TW" sz="2800">
                <a:sym typeface="Symbol" pitchFamily="2" charset="2"/>
              </a:rPr>
              <a:t></a:t>
            </a:r>
            <a:r>
              <a:rPr lang="en-US" altLang="zh-TW" sz="2800" b="1">
                <a:sym typeface="Symbol" pitchFamily="2" charset="2"/>
              </a:rPr>
              <a:t> </a:t>
            </a:r>
            <a:r>
              <a:rPr lang="en-US" altLang="zh-TW" sz="2800"/>
              <a:t>= </a:t>
            </a: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v</a:t>
            </a:r>
            <a:r>
              <a:rPr lang="en-US" altLang="zh-TW" sz="2800"/>
              <a:t>, </a:t>
            </a:r>
            <a:r>
              <a:rPr lang="en-US" altLang="zh-TW" sz="2800" b="1"/>
              <a:t>0</a:t>
            </a:r>
            <a:r>
              <a:rPr lang="en-US" altLang="zh-TW" sz="2800">
                <a:sym typeface="Symbol" pitchFamily="2" charset="2"/>
              </a:rPr>
              <a:t></a:t>
            </a:r>
            <a:r>
              <a:rPr lang="en-US" altLang="zh-TW" sz="2800"/>
              <a:t> = 0</a:t>
            </a:r>
          </a:p>
          <a:p>
            <a:pPr lvl="1" eaLnBrk="1" hangingPunct="1"/>
            <a:endParaRPr lang="en-US" altLang="zh-TW" sz="2800">
              <a:sym typeface="Symbol" pitchFamily="2" charset="2"/>
            </a:endParaRPr>
          </a:p>
          <a:p>
            <a:pPr lvl="1" eaLnBrk="1" hangingPunct="1"/>
            <a:endParaRPr lang="en-US" altLang="zh-TW" sz="1800">
              <a:sym typeface="Symbol" pitchFamily="2" charset="2"/>
            </a:endParaRPr>
          </a:p>
          <a:p>
            <a:pPr lvl="1" eaLnBrk="1" hangingPunct="1"/>
            <a:endParaRPr lang="zh-TW" altLang="en-US" sz="1800">
              <a:sym typeface="Symbol" pitchFamily="2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TW" sz="2000"/>
          </a:p>
          <a:p>
            <a:pPr eaLnBrk="1" hangingPunct="1">
              <a:lnSpc>
                <a:spcPct val="90000"/>
              </a:lnSpc>
            </a:pPr>
            <a:endParaRPr lang="en-US" altLang="zh-TW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00269EF-0EDE-FA4A-8F4A-93D344314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10.1 Introduction</a:t>
            </a:r>
            <a:endParaRPr lang="en-US" altLang="en-US" b="1">
              <a:ea typeface="ＭＳ Ｐゴシック" panose="020B0600070205080204" pitchFamily="34" charset="-128"/>
            </a:endParaRPr>
          </a:p>
        </p:txBody>
      </p:sp>
      <p:sp>
        <p:nvSpPr>
          <p:cNvPr id="7" name="Text Box 21">
            <a:extLst>
              <a:ext uri="{FF2B5EF4-FFF2-40B4-BE49-F238E27FC236}">
                <a16:creationId xmlns:a16="http://schemas.microsoft.com/office/drawing/2014/main" id="{BB04B803-1CB5-564D-9BC8-6D57348F6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88392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TW" sz="2800"/>
              <a:t>The </a:t>
            </a:r>
            <a:r>
              <a:rPr lang="en-US" altLang="zh-TW" sz="2800" b="1"/>
              <a:t>magnitude</a:t>
            </a:r>
            <a:r>
              <a:rPr lang="en-US" altLang="zh-TW" sz="2800"/>
              <a:t> of a vector </a:t>
            </a:r>
            <a:r>
              <a:rPr lang="en-US" altLang="zh-TW" sz="2800" b="1"/>
              <a:t>u</a:t>
            </a:r>
            <a:r>
              <a:rPr lang="en-US" altLang="zh-TW" sz="2800"/>
              <a:t> is denoted by ||</a:t>
            </a:r>
            <a:r>
              <a:rPr lang="en-US" altLang="zh-TW" sz="2800" b="1"/>
              <a:t>u</a:t>
            </a:r>
            <a:r>
              <a:rPr lang="en-US" altLang="zh-TW" sz="2800"/>
              <a:t>|| and is defined by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zh-TW" sz="2800"/>
              <a:t>||</a:t>
            </a:r>
            <a:r>
              <a:rPr lang="en-US" altLang="zh-TW" sz="2800" b="1"/>
              <a:t>u</a:t>
            </a:r>
            <a:r>
              <a:rPr lang="en-US" altLang="zh-TW" sz="2800"/>
              <a:t>|| = </a:t>
            </a: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u</a:t>
            </a:r>
            <a:r>
              <a:rPr lang="en-US" altLang="zh-TW" sz="2800"/>
              <a:t>, </a:t>
            </a:r>
            <a:r>
              <a:rPr lang="en-US" altLang="zh-TW" sz="2800" b="1"/>
              <a:t>u</a:t>
            </a:r>
            <a:r>
              <a:rPr lang="en-US" altLang="zh-TW" sz="2800">
                <a:sym typeface="Symbol" pitchFamily="2" charset="2"/>
              </a:rPr>
              <a:t></a:t>
            </a:r>
            <a:r>
              <a:rPr lang="en-US" altLang="zh-TW" sz="2800" b="1" baseline="30000"/>
              <a:t>½</a:t>
            </a:r>
            <a:r>
              <a:rPr lang="en-US" altLang="zh-TW" sz="2800" b="1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280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/>
              <a:t>A nonzero vector is </a:t>
            </a:r>
            <a:r>
              <a:rPr lang="en-US" altLang="zh-TW" sz="2800" b="1"/>
              <a:t>normalized</a:t>
            </a:r>
            <a:r>
              <a:rPr lang="en-US" altLang="zh-TW" sz="2800"/>
              <a:t> if it is divided by its magnitude.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280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/>
              <a:t>A </a:t>
            </a:r>
            <a:r>
              <a:rPr lang="en-US" altLang="zh-TW" sz="2800" b="1"/>
              <a:t>unit</a:t>
            </a:r>
            <a:r>
              <a:rPr lang="en-US" altLang="zh-TW" sz="2800"/>
              <a:t> vector is a vector whose magnitude is unity.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280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/>
              <a:t>A normalized vector is always a unit vector.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z="2800"/>
          </a:p>
          <a:p>
            <a:pPr eaLnBrk="1" hangingPunct="1">
              <a:buFont typeface="Wingdings" pitchFamily="2" charset="2"/>
              <a:buNone/>
            </a:pPr>
            <a:r>
              <a:rPr lang="en-US" altLang="zh-TW" sz="2800"/>
              <a:t>Examples on the board.</a:t>
            </a:r>
            <a:endParaRPr lang="zh-TW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AC12E2D-1562-3048-BF0D-1561A77FE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Orthogonal Vectors</a:t>
            </a:r>
            <a:endParaRPr lang="en-US" altLang="en-US" b="1">
              <a:ea typeface="ＭＳ Ｐゴシック" panose="020B0600070205080204" pitchFamily="34" charset="-128"/>
            </a:endParaRPr>
          </a:p>
        </p:txBody>
      </p:sp>
      <p:sp>
        <p:nvSpPr>
          <p:cNvPr id="18435" name="TextBox 4">
            <a:extLst>
              <a:ext uri="{FF2B5EF4-FFF2-40B4-BE49-F238E27FC236}">
                <a16:creationId xmlns:a16="http://schemas.microsoft.com/office/drawing/2014/main" id="{EB170068-598A-794D-B121-0233BD0B5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775" y="11445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03E0DF9-1735-7A42-940A-89F63926E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95400"/>
            <a:ext cx="8229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69925" indent="-3254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kumimoji="1" lang="en-US" altLang="zh-TW" sz="2800">
                <a:solidFill>
                  <a:srgbClr val="FF0000"/>
                </a:solidFill>
              </a:rPr>
              <a:t>Definition 1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60000"/>
            </a:pPr>
            <a:r>
              <a:rPr kumimoji="1" lang="en-US" altLang="zh-TW" sz="2800"/>
              <a:t>Two vectors </a:t>
            </a:r>
            <a:r>
              <a:rPr kumimoji="1" lang="en-US" altLang="zh-TW" sz="2800" b="1"/>
              <a:t>u</a:t>
            </a:r>
            <a:r>
              <a:rPr kumimoji="1" lang="en-US" altLang="zh-TW" sz="2800"/>
              <a:t> and </a:t>
            </a:r>
            <a:r>
              <a:rPr kumimoji="1" lang="en-US" altLang="zh-TW" sz="2800" b="1"/>
              <a:t>v</a:t>
            </a:r>
            <a:r>
              <a:rPr kumimoji="1" lang="en-US" altLang="zh-TW" sz="2800"/>
              <a:t> are called </a:t>
            </a:r>
            <a:r>
              <a:rPr kumimoji="1" lang="en-US" altLang="zh-TW" sz="2800" b="1"/>
              <a:t>orthogonal</a:t>
            </a:r>
            <a:r>
              <a:rPr kumimoji="1" lang="en-US" altLang="zh-TW" sz="2800"/>
              <a:t> (or perpendicular) if </a:t>
            </a:r>
            <a:r>
              <a:rPr kumimoji="1" lang="en-US" altLang="zh-TW" sz="2800">
                <a:sym typeface="Symbol" pitchFamily="2" charset="2"/>
              </a:rPr>
              <a:t></a:t>
            </a:r>
            <a:r>
              <a:rPr kumimoji="1" lang="en-US" altLang="zh-TW" sz="2800" b="1"/>
              <a:t>u</a:t>
            </a:r>
            <a:r>
              <a:rPr kumimoji="1" lang="en-US" altLang="zh-TW" sz="2800"/>
              <a:t>, </a:t>
            </a:r>
            <a:r>
              <a:rPr kumimoji="1" lang="en-US" altLang="zh-TW" sz="2800" b="1"/>
              <a:t>v</a:t>
            </a:r>
            <a:r>
              <a:rPr kumimoji="1" lang="en-US" altLang="zh-TW" sz="2800">
                <a:sym typeface="Symbol" pitchFamily="2" charset="2"/>
              </a:rPr>
              <a:t> </a:t>
            </a:r>
            <a:r>
              <a:rPr kumimoji="1" lang="en-US" altLang="zh-TW" sz="2800"/>
              <a:t>= 0.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kumimoji="1" lang="en-US" altLang="zh-TW" sz="2800"/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kumimoji="1" lang="en-US" altLang="zh-TW" sz="2800"/>
              <a:t>A set of vectors is called an </a:t>
            </a:r>
            <a:r>
              <a:rPr kumimoji="1" lang="en-US" altLang="zh-TW" sz="2800" b="1"/>
              <a:t>orthogonal set </a:t>
            </a:r>
            <a:r>
              <a:rPr kumimoji="1" lang="en-US" altLang="zh-TW" sz="2800"/>
              <a:t>if each vector in the set is orthogonal to every other vector in the set.</a:t>
            </a:r>
          </a:p>
          <a:p>
            <a:pPr eaLnBrk="1" hangingPunct="1">
              <a:lnSpc>
                <a:spcPct val="80000"/>
              </a:lnSpc>
            </a:pPr>
            <a:endParaRPr lang="en-US" altLang="zh-TW" sz="2800"/>
          </a:p>
          <a:p>
            <a:pPr eaLnBrk="1" hangingPunct="1"/>
            <a:r>
              <a:rPr lang="en-US" altLang="zh-TW" sz="2800" i="1"/>
              <a:t>Example</a:t>
            </a:r>
            <a:r>
              <a:rPr lang="en-US" altLang="zh-TW" sz="2800"/>
              <a:t>:</a:t>
            </a:r>
          </a:p>
          <a:p>
            <a:pPr lvl="1" eaLnBrk="1" hangingPunct="1"/>
            <a:r>
              <a:rPr lang="en-US" altLang="zh-TW" sz="2800" b="1"/>
              <a:t>u</a:t>
            </a:r>
            <a:r>
              <a:rPr lang="en-US" altLang="zh-TW" sz="2800" baseline="-25000"/>
              <a:t>1 </a:t>
            </a:r>
            <a:r>
              <a:rPr lang="en-US" altLang="zh-TW" sz="2800"/>
              <a:t>= (0, 1, 0), </a:t>
            </a:r>
            <a:r>
              <a:rPr lang="en-US" altLang="zh-TW" sz="2800" b="1"/>
              <a:t>u</a:t>
            </a:r>
            <a:r>
              <a:rPr lang="en-US" altLang="zh-TW" sz="2800" baseline="-25000"/>
              <a:t>2 </a:t>
            </a:r>
            <a:r>
              <a:rPr lang="en-US" altLang="zh-TW" sz="2800"/>
              <a:t>= (1, 0, 1), </a:t>
            </a:r>
            <a:r>
              <a:rPr lang="en-US" altLang="zh-TW" sz="2800" b="1"/>
              <a:t>u</a:t>
            </a:r>
            <a:r>
              <a:rPr lang="en-US" altLang="zh-TW" sz="2800" baseline="-25000"/>
              <a:t>3 </a:t>
            </a:r>
            <a:r>
              <a:rPr lang="en-US" altLang="zh-TW" sz="2800"/>
              <a:t>= (1, 0, -1) </a:t>
            </a:r>
          </a:p>
          <a:p>
            <a:pPr lvl="1" eaLnBrk="1" hangingPunct="1"/>
            <a:r>
              <a:rPr lang="en-US" altLang="zh-TW" sz="2800"/>
              <a:t>	form an orthogonal set since </a:t>
            </a:r>
          </a:p>
          <a:p>
            <a:pPr lvl="1" eaLnBrk="1" hangingPunct="1"/>
            <a:r>
              <a:rPr lang="en-US" altLang="zh-TW" sz="2800">
                <a:sym typeface="Symbol" pitchFamily="2" charset="2"/>
              </a:rPr>
              <a:t>		</a:t>
            </a:r>
            <a:r>
              <a:rPr lang="en-US" altLang="zh-TW" sz="2800" b="1"/>
              <a:t>u</a:t>
            </a:r>
            <a:r>
              <a:rPr lang="en-US" altLang="zh-TW" sz="2800" baseline="-25000"/>
              <a:t>1</a:t>
            </a:r>
            <a:r>
              <a:rPr lang="en-US" altLang="zh-TW" sz="2800"/>
              <a:t>, </a:t>
            </a:r>
            <a:r>
              <a:rPr lang="en-US" altLang="zh-TW" sz="2800" b="1"/>
              <a:t>u</a:t>
            </a:r>
            <a:r>
              <a:rPr lang="en-US" altLang="zh-TW" sz="2800" baseline="-25000"/>
              <a:t>2</a:t>
            </a:r>
            <a:r>
              <a:rPr lang="en-US" altLang="zh-TW" sz="2800">
                <a:sym typeface="Symbol" pitchFamily="2" charset="2"/>
              </a:rPr>
              <a:t> </a:t>
            </a:r>
            <a:r>
              <a:rPr lang="en-US" altLang="zh-TW" sz="2800"/>
              <a:t>= </a:t>
            </a: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u</a:t>
            </a:r>
            <a:r>
              <a:rPr lang="en-US" altLang="zh-TW" sz="2800" baseline="-25000"/>
              <a:t>1</a:t>
            </a:r>
            <a:r>
              <a:rPr lang="en-US" altLang="zh-TW" sz="2800"/>
              <a:t>, </a:t>
            </a:r>
            <a:r>
              <a:rPr lang="en-US" altLang="zh-TW" sz="2800" b="1"/>
              <a:t>u</a:t>
            </a:r>
            <a:r>
              <a:rPr lang="en-US" altLang="zh-TW" sz="2800" baseline="-25000"/>
              <a:t>3</a:t>
            </a:r>
            <a:r>
              <a:rPr lang="en-US" altLang="zh-TW" sz="2800">
                <a:sym typeface="Symbol" pitchFamily="2" charset="2"/>
              </a:rPr>
              <a:t> </a:t>
            </a:r>
            <a:r>
              <a:rPr lang="en-US" altLang="zh-TW" sz="2800"/>
              <a:t>= </a:t>
            </a:r>
            <a:r>
              <a:rPr lang="en-US" altLang="zh-TW" sz="2800">
                <a:sym typeface="Symbol" pitchFamily="2" charset="2"/>
              </a:rPr>
              <a:t></a:t>
            </a:r>
            <a:r>
              <a:rPr lang="en-US" altLang="zh-TW" sz="2800" b="1"/>
              <a:t>u</a:t>
            </a:r>
            <a:r>
              <a:rPr lang="en-US" altLang="zh-TW" sz="2800" baseline="-25000"/>
              <a:t>2</a:t>
            </a:r>
            <a:r>
              <a:rPr lang="en-US" altLang="zh-TW" sz="2800"/>
              <a:t>, </a:t>
            </a:r>
            <a:r>
              <a:rPr lang="en-US" altLang="zh-TW" sz="2800" b="1"/>
              <a:t>u</a:t>
            </a:r>
            <a:r>
              <a:rPr lang="en-US" altLang="zh-TW" sz="2800" baseline="-25000"/>
              <a:t>3</a:t>
            </a:r>
            <a:r>
              <a:rPr lang="en-US" altLang="zh-TW" sz="2800">
                <a:sym typeface="Symbol" pitchFamily="2" charset="2"/>
              </a:rPr>
              <a:t> </a:t>
            </a:r>
            <a:r>
              <a:rPr lang="en-US" altLang="zh-TW" sz="2800"/>
              <a:t>= 0.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43BB9DF-CCF7-5646-A1D7-CC074C23F0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altLang="en-US" sz="3600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Projections</a:t>
            </a:r>
            <a:endParaRPr lang="en-US" altLang="zh-TW" sz="3600">
              <a:ea typeface="ＭＳ Ｐゴシック" panose="020B0600070205080204" pitchFamily="34" charset="-128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CE94C9D-5ECA-9A45-850D-B15069BE5A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533400"/>
            <a:ext cx="9067800" cy="32766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zh-TW" sz="2400" dirty="0"/>
              <a:t>	The following problem occurs often in applied sciences.</a:t>
            </a:r>
          </a:p>
          <a:p>
            <a:pPr>
              <a:defRPr/>
            </a:pPr>
            <a:r>
              <a:rPr lang="en-US" altLang="zh-TW" sz="2400" dirty="0"/>
              <a:t>Given a nonzero vector </a:t>
            </a:r>
            <a:r>
              <a:rPr lang="en-US" altLang="zh-TW" sz="2400" b="1" dirty="0" err="1"/>
              <a:t>x</a:t>
            </a:r>
            <a:r>
              <a:rPr lang="en-US" altLang="zh-TW" sz="2400" dirty="0"/>
              <a:t> and a nonzero reference vector </a:t>
            </a:r>
            <a:r>
              <a:rPr lang="en-US" altLang="zh-TW" sz="2400" b="1" dirty="0"/>
              <a:t>a</a:t>
            </a:r>
            <a:r>
              <a:rPr lang="en-US" altLang="zh-TW" sz="2400" dirty="0"/>
              <a:t>,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	decompose </a:t>
            </a:r>
            <a:r>
              <a:rPr lang="en-US" altLang="zh-TW" sz="2400" b="1" dirty="0" err="1"/>
              <a:t>x</a:t>
            </a:r>
            <a:r>
              <a:rPr lang="en-US" altLang="zh-TW" sz="2400" b="1" dirty="0"/>
              <a:t> </a:t>
            </a:r>
            <a:r>
              <a:rPr lang="en-US" altLang="zh-TW" sz="2400" dirty="0"/>
              <a:t>into the sum of two vectors,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 +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v</a:t>
            </a:r>
            <a:r>
              <a:rPr lang="en-US" altLang="zh-TW" sz="2400" dirty="0"/>
              <a:t>,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		where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 is parallel to </a:t>
            </a:r>
            <a:r>
              <a:rPr lang="en-US" altLang="zh-TW" sz="2400" b="1" dirty="0"/>
              <a:t>a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		and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v</a:t>
            </a:r>
            <a:r>
              <a:rPr lang="en-US" altLang="zh-TW" sz="2400" dirty="0"/>
              <a:t> is perpendicular to </a:t>
            </a:r>
            <a:r>
              <a:rPr lang="en-US" altLang="zh-TW" sz="2400" b="1" dirty="0"/>
              <a:t>a</a:t>
            </a:r>
            <a:r>
              <a:rPr lang="en-US" altLang="zh-TW" sz="2400" dirty="0"/>
              <a:t>.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	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 is called the parallel component of </a:t>
            </a:r>
            <a:r>
              <a:rPr lang="en-US" altLang="zh-TW" sz="2400" b="1" dirty="0" err="1"/>
              <a:t>x</a:t>
            </a:r>
            <a:r>
              <a:rPr lang="en-US" altLang="zh-TW" sz="2400" dirty="0"/>
              <a:t>,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	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v</a:t>
            </a:r>
            <a:r>
              <a:rPr lang="en-US" altLang="zh-TW" sz="2400" dirty="0"/>
              <a:t> is called the perpendicular component of </a:t>
            </a:r>
            <a:r>
              <a:rPr lang="en-US" altLang="zh-TW" sz="2400" b="1" dirty="0" err="1"/>
              <a:t>x</a:t>
            </a:r>
            <a:r>
              <a:rPr lang="en-US" altLang="zh-TW" sz="2400" dirty="0"/>
              <a:t>.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(parallel and perpendicular with respect to the reference vector </a:t>
            </a:r>
            <a:r>
              <a:rPr lang="en-US" altLang="zh-TW" sz="2400" b="1" dirty="0"/>
              <a:t>a</a:t>
            </a:r>
            <a:r>
              <a:rPr lang="en-US" altLang="zh-TW" sz="2400" dirty="0"/>
              <a:t>)</a:t>
            </a:r>
          </a:p>
          <a:p>
            <a:pPr>
              <a:buFontTx/>
              <a:buNone/>
              <a:defRPr/>
            </a:pPr>
            <a:endParaRPr lang="en-US" altLang="zh-TW" sz="2400" dirty="0"/>
          </a:p>
          <a:p>
            <a:pPr>
              <a:defRPr/>
            </a:pPr>
            <a:endParaRPr lang="en-US" altLang="zh-TW" sz="2400" dirty="0"/>
          </a:p>
          <a:p>
            <a:pPr>
              <a:defRPr/>
            </a:pPr>
            <a:endParaRPr lang="en-US" altLang="zh-TW" sz="24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FE3D867-8018-E143-8967-C3FC78645A3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744788" y="5410200"/>
            <a:ext cx="2436812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DF77381-2F8E-F442-9560-F488365947D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09800" y="6019800"/>
            <a:ext cx="4953000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4E39176-CC23-D34C-949C-975F40DAC10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3886200" y="4876800"/>
            <a:ext cx="1219200" cy="10668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31C84D1-0A3B-674B-A59E-F5FC1E463ED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62400" y="4876800"/>
            <a:ext cx="3429000" cy="1143000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9881685-E923-DD44-8A1D-0260056896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V="1">
            <a:off x="4800600" y="5105400"/>
            <a:ext cx="685800" cy="228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02344C7-6B2C-A748-B426-FA42F2701E8E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962400" y="5562600"/>
            <a:ext cx="12954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6" name="TextBox 23">
            <a:extLst>
              <a:ext uri="{FF2B5EF4-FFF2-40B4-BE49-F238E27FC236}">
                <a16:creationId xmlns:a16="http://schemas.microsoft.com/office/drawing/2014/main" id="{0FB304F0-5D75-9F44-8BE9-0E2A8EBC6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876800"/>
            <a:ext cx="228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270B5D6-5C1A-1946-8025-62BE6C70388E}"/>
              </a:ext>
            </a:extLst>
          </p:cNvPr>
          <p:cNvSpPr txBox="1"/>
          <p:nvPr/>
        </p:nvSpPr>
        <p:spPr>
          <a:xfrm>
            <a:off x="5105400" y="4800600"/>
            <a:ext cx="3048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n>
                  <a:solidFill>
                    <a:srgbClr val="FF0000"/>
                  </a:solidFill>
                </a:ln>
                <a:latin typeface="Arial" charset="0"/>
                <a:ea typeface="ＭＳ Ｐゴシック" charset="-128"/>
                <a:cs typeface="ＭＳ Ｐゴシック" charset="-128"/>
              </a:rPr>
              <a:t>v</a:t>
            </a:r>
            <a:endParaRPr lang="en-US" dirty="0">
              <a:ln>
                <a:solidFill>
                  <a:srgbClr val="FF0000"/>
                </a:solidFill>
              </a:ln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9468" name="TextBox 26">
            <a:extLst>
              <a:ext uri="{FF2B5EF4-FFF2-40B4-BE49-F238E27FC236}">
                <a16:creationId xmlns:a16="http://schemas.microsoft.com/office/drawing/2014/main" id="{214D8ECB-9AAC-7043-AFB7-FA057A684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572000"/>
            <a:ext cx="38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/>
              <a:t>a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C25461E-24FC-CC48-BF0B-E8C522DDA4D2}"/>
              </a:ext>
            </a:extLst>
          </p:cNvPr>
          <p:cNvSpPr txBox="1"/>
          <p:nvPr/>
        </p:nvSpPr>
        <p:spPr>
          <a:xfrm>
            <a:off x="4724400" y="5257800"/>
            <a:ext cx="381000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ln>
                  <a:solidFill>
                    <a:srgbClr val="FF0000"/>
                  </a:solidFill>
                </a:ln>
                <a:latin typeface="Arial" charset="0"/>
                <a:ea typeface="ＭＳ Ｐゴシック" charset="-128"/>
                <a:cs typeface="ＭＳ Ｐゴシック" charset="-128"/>
              </a:rPr>
              <a:t>u</a:t>
            </a:r>
            <a:endParaRPr lang="en-US" dirty="0">
              <a:ln>
                <a:solidFill>
                  <a:srgbClr val="FF0000"/>
                </a:solidFill>
              </a:ln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A287DF26-B20E-5F4A-B052-837848643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Projections</a:t>
            </a:r>
            <a:endParaRPr lang="en-US" altLang="zh-TW">
              <a:ea typeface="ＭＳ Ｐゴシック" panose="020B0600070205080204" pitchFamily="34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BDC0D5E-F193-4A46-905A-070FE0741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9067800" cy="56388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zh-TW" sz="2400" dirty="0"/>
              <a:t>Since </a:t>
            </a:r>
            <a:r>
              <a:rPr lang="en-US" altLang="zh-TW" sz="2400" b="1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 is parallel to </a:t>
            </a:r>
            <a:r>
              <a:rPr lang="en-US" altLang="zh-TW" sz="2400" b="1" dirty="0"/>
              <a:t>a</a:t>
            </a:r>
            <a:r>
              <a:rPr lang="en-US" altLang="zh-TW" sz="2400" dirty="0"/>
              <a:t>,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 = </a:t>
            </a:r>
            <a:r>
              <a:rPr lang="en-US" altLang="zh-TW" sz="2400" dirty="0" err="1"/>
              <a:t>λ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 for some scalar </a:t>
            </a:r>
            <a:r>
              <a:rPr lang="en-US" altLang="zh-TW" sz="2400" dirty="0" err="1"/>
              <a:t>λ</a:t>
            </a:r>
            <a:r>
              <a:rPr lang="en-US" altLang="zh-TW" sz="2400" dirty="0"/>
              <a:t>.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We want </a:t>
            </a:r>
            <a:r>
              <a:rPr lang="en-US" altLang="zh-TW" sz="2400" b="1" dirty="0" err="1"/>
              <a:t>x</a:t>
            </a:r>
            <a:r>
              <a:rPr lang="en-US" altLang="zh-TW" sz="2400" dirty="0"/>
              <a:t> =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 +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v</a:t>
            </a:r>
            <a:r>
              <a:rPr lang="en-US" altLang="zh-TW" sz="2400" dirty="0"/>
              <a:t>, then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v</a:t>
            </a:r>
            <a:r>
              <a:rPr lang="en-US" altLang="zh-TW" sz="2400" dirty="0"/>
              <a:t> = </a:t>
            </a:r>
            <a:r>
              <a:rPr lang="en-US" altLang="zh-TW" sz="2400" b="1" dirty="0" err="1"/>
              <a:t>x</a:t>
            </a:r>
            <a:r>
              <a:rPr lang="en-US" altLang="zh-TW" sz="2400" dirty="0"/>
              <a:t> –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 = </a:t>
            </a:r>
            <a:r>
              <a:rPr lang="en-US" altLang="zh-TW" sz="2400" b="1" dirty="0" err="1"/>
              <a:t>x</a:t>
            </a:r>
            <a:r>
              <a:rPr lang="en-US" altLang="zh-TW" sz="2400" dirty="0"/>
              <a:t> – </a:t>
            </a:r>
            <a:r>
              <a:rPr lang="en-US" altLang="zh-TW" sz="2400" dirty="0" err="1"/>
              <a:t>λ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.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Since </a:t>
            </a:r>
            <a:r>
              <a:rPr lang="en-US" altLang="zh-TW" sz="2400" dirty="0" err="1"/>
              <a:t>u</a:t>
            </a:r>
            <a:r>
              <a:rPr lang="en-US" altLang="zh-TW" sz="2400" dirty="0"/>
              <a:t> and </a:t>
            </a:r>
            <a:r>
              <a:rPr lang="en-US" altLang="zh-TW" sz="2400" dirty="0" err="1"/>
              <a:t>v</a:t>
            </a:r>
            <a:r>
              <a:rPr lang="en-US" altLang="zh-TW" sz="2400" dirty="0"/>
              <a:t> are perpendicular, we require that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			0 =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,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v</a:t>
            </a:r>
            <a:r>
              <a:rPr lang="en-US" altLang="zh-TW" sz="2400" dirty="0" err="1">
                <a:sym typeface="Symbol" charset="2"/>
              </a:rPr>
              <a:t></a:t>
            </a:r>
            <a:r>
              <a:rPr lang="en-US" altLang="zh-TW" sz="2400" dirty="0"/>
              <a:t> =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dirty="0" err="1"/>
              <a:t>λ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, </a:t>
            </a:r>
            <a:r>
              <a:rPr lang="en-US" altLang="zh-TW" sz="2400" b="1" dirty="0" err="1"/>
              <a:t>x</a:t>
            </a:r>
            <a:r>
              <a:rPr lang="en-US" altLang="zh-TW" sz="2400" dirty="0"/>
              <a:t> - </a:t>
            </a:r>
            <a:r>
              <a:rPr lang="en-US" altLang="zh-TW" sz="2400" dirty="0" err="1"/>
              <a:t>λ</a:t>
            </a:r>
            <a:r>
              <a:rPr lang="en-US" altLang="zh-TW" sz="2400" b="1" dirty="0" err="1"/>
              <a:t>a</a:t>
            </a:r>
            <a:r>
              <a:rPr lang="en-US" altLang="zh-TW" sz="2400" dirty="0" err="1">
                <a:sym typeface="Symbol" charset="2"/>
              </a:rPr>
              <a:t></a:t>
            </a:r>
            <a:endParaRPr lang="en-US" altLang="zh-TW" sz="2400" dirty="0">
              <a:sym typeface="Symbol" charset="2"/>
            </a:endParaRPr>
          </a:p>
          <a:p>
            <a:pPr>
              <a:buFontTx/>
              <a:buNone/>
              <a:defRPr/>
            </a:pPr>
            <a:r>
              <a:rPr lang="en-US" altLang="zh-TW" sz="2400" dirty="0">
                <a:sym typeface="Symbol" charset="2"/>
              </a:rPr>
              <a:t>				= </a:t>
            </a:r>
            <a:r>
              <a:rPr lang="en-US" altLang="zh-TW" sz="2400" dirty="0" err="1"/>
              <a:t>λ</a:t>
            </a:r>
            <a:r>
              <a:rPr lang="en-US" altLang="zh-TW" sz="2400" dirty="0"/>
              <a:t>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, </a:t>
            </a:r>
            <a:r>
              <a:rPr lang="en-US" altLang="zh-TW" sz="2400" b="1" dirty="0" err="1"/>
              <a:t>x</a:t>
            </a:r>
            <a:r>
              <a:rPr lang="en-US" altLang="zh-TW" sz="2400" dirty="0" err="1">
                <a:sym typeface="Symbol" charset="2"/>
              </a:rPr>
              <a:t></a:t>
            </a:r>
            <a:r>
              <a:rPr lang="en-US" altLang="zh-TW" sz="2400" dirty="0">
                <a:sym typeface="Symbol" charset="2"/>
              </a:rPr>
              <a:t> - </a:t>
            </a:r>
            <a:r>
              <a:rPr lang="en-US" altLang="zh-TW" sz="2400" dirty="0"/>
              <a:t>λ</a:t>
            </a:r>
            <a:r>
              <a:rPr lang="en-US" altLang="zh-TW" sz="2400" baseline="30000" dirty="0"/>
              <a:t>2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, </a:t>
            </a:r>
            <a:r>
              <a:rPr lang="en-US" altLang="zh-TW" sz="2400" b="1" dirty="0" err="1"/>
              <a:t>a</a:t>
            </a:r>
            <a:r>
              <a:rPr lang="en-US" altLang="zh-TW" sz="2400" dirty="0" err="1">
                <a:sym typeface="Symbol" charset="2"/>
              </a:rPr>
              <a:t></a:t>
            </a:r>
            <a:r>
              <a:rPr lang="en-US" altLang="zh-TW" sz="2400" dirty="0">
                <a:sym typeface="Symbol" charset="2"/>
              </a:rPr>
              <a:t> </a:t>
            </a:r>
          </a:p>
          <a:p>
            <a:pPr>
              <a:buFontTx/>
              <a:buNone/>
              <a:defRPr/>
            </a:pPr>
            <a:r>
              <a:rPr lang="en-US" altLang="zh-TW" sz="2400" baseline="30000" dirty="0">
                <a:sym typeface="Symbol" charset="2"/>
              </a:rPr>
              <a:t>				= </a:t>
            </a:r>
            <a:r>
              <a:rPr lang="en-US" altLang="zh-TW" sz="2400" dirty="0" err="1"/>
              <a:t>λ</a:t>
            </a:r>
            <a:r>
              <a:rPr lang="en-US" altLang="zh-TW" sz="2400" dirty="0"/>
              <a:t> (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, </a:t>
            </a:r>
            <a:r>
              <a:rPr lang="en-US" altLang="zh-TW" sz="2400" b="1" dirty="0" err="1"/>
              <a:t>x</a:t>
            </a:r>
            <a:r>
              <a:rPr lang="en-US" altLang="zh-TW" sz="2400" dirty="0" err="1">
                <a:sym typeface="Symbol" charset="2"/>
              </a:rPr>
              <a:t></a:t>
            </a:r>
            <a:r>
              <a:rPr lang="en-US" altLang="zh-TW" sz="2400" dirty="0">
                <a:sym typeface="Symbol" charset="2"/>
              </a:rPr>
              <a:t> - </a:t>
            </a:r>
            <a:r>
              <a:rPr lang="en-US" altLang="zh-TW" sz="2400" dirty="0" err="1"/>
              <a:t>λ</a:t>
            </a:r>
            <a:r>
              <a:rPr lang="en-US" altLang="zh-TW" sz="2400" baseline="30000" dirty="0"/>
              <a:t>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, </a:t>
            </a:r>
            <a:r>
              <a:rPr lang="en-US" altLang="zh-TW" sz="2400" b="1" dirty="0" err="1"/>
              <a:t>a</a:t>
            </a:r>
            <a:r>
              <a:rPr lang="en-US" altLang="zh-TW" sz="2400" dirty="0" err="1">
                <a:sym typeface="Symbol" charset="2"/>
              </a:rPr>
              <a:t></a:t>
            </a:r>
            <a:r>
              <a:rPr lang="en-US" altLang="zh-TW" sz="2400" dirty="0">
                <a:sym typeface="Symbol" charset="2"/>
              </a:rPr>
              <a:t> )</a:t>
            </a:r>
          </a:p>
          <a:p>
            <a:pPr>
              <a:buFontTx/>
              <a:buNone/>
              <a:defRPr/>
            </a:pPr>
            <a:r>
              <a:rPr lang="en-US" altLang="zh-TW" sz="2400" dirty="0"/>
              <a:t>Thus, either </a:t>
            </a:r>
            <a:r>
              <a:rPr lang="en-US" altLang="zh-TW" sz="2400" dirty="0" err="1"/>
              <a:t>λ</a:t>
            </a:r>
            <a:r>
              <a:rPr lang="en-US" altLang="zh-TW" sz="2400" dirty="0"/>
              <a:t> = 0  or  </a:t>
            </a:r>
            <a:r>
              <a:rPr lang="en-US" altLang="zh-TW" sz="2400" dirty="0" err="1"/>
              <a:t>λ</a:t>
            </a:r>
            <a:r>
              <a:rPr lang="en-US" altLang="zh-TW" sz="2400" dirty="0"/>
              <a:t> =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, </a:t>
            </a:r>
            <a:r>
              <a:rPr lang="en-US" altLang="zh-TW" sz="2400" b="1" dirty="0" err="1"/>
              <a:t>x</a:t>
            </a:r>
            <a:r>
              <a:rPr lang="en-US" altLang="zh-TW" sz="2400" dirty="0" err="1">
                <a:sym typeface="Symbol" charset="2"/>
              </a:rPr>
              <a:t></a:t>
            </a:r>
            <a:r>
              <a:rPr lang="en-US" altLang="zh-TW" sz="2400" dirty="0">
                <a:sym typeface="Symbol" charset="2"/>
              </a:rPr>
              <a:t> /</a:t>
            </a:r>
            <a:r>
              <a:rPr lang="en-US" altLang="zh-TW" sz="2400" baseline="30000" dirty="0"/>
              <a:t>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, </a:t>
            </a:r>
            <a:r>
              <a:rPr lang="en-US" altLang="zh-TW" sz="2400" b="1" dirty="0" err="1"/>
              <a:t>a</a:t>
            </a:r>
            <a:r>
              <a:rPr lang="en-US" altLang="zh-TW" sz="2400" dirty="0" err="1">
                <a:sym typeface="Symbol" charset="2"/>
              </a:rPr>
              <a:t></a:t>
            </a:r>
            <a:r>
              <a:rPr lang="en-US" altLang="zh-TW" sz="2400" dirty="0">
                <a:sym typeface="Symbol" charset="2"/>
              </a:rPr>
              <a:t> .</a:t>
            </a:r>
          </a:p>
          <a:p>
            <a:pPr>
              <a:buFontTx/>
              <a:buNone/>
              <a:defRPr/>
            </a:pPr>
            <a:r>
              <a:rPr lang="en-US" altLang="zh-TW" sz="2400" i="1" dirty="0"/>
              <a:t>Case 1</a:t>
            </a:r>
            <a:r>
              <a:rPr lang="en-US" altLang="zh-TW" sz="2400" dirty="0"/>
              <a:t>: </a:t>
            </a:r>
            <a:r>
              <a:rPr lang="en-US" altLang="zh-TW" sz="2400" dirty="0" err="1"/>
              <a:t>λ</a:t>
            </a:r>
            <a:r>
              <a:rPr lang="en-US" altLang="zh-TW" sz="2400" dirty="0"/>
              <a:t> = 0. Then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 = </a:t>
            </a:r>
            <a:r>
              <a:rPr lang="en-US" altLang="zh-TW" sz="2400" dirty="0" err="1"/>
              <a:t>λ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 = 0  and </a:t>
            </a:r>
            <a:r>
              <a:rPr lang="en-US" altLang="zh-TW" sz="2400" b="1" dirty="0" err="1"/>
              <a:t>x</a:t>
            </a:r>
            <a:r>
              <a:rPr lang="en-US" altLang="zh-TW" sz="2400" dirty="0"/>
              <a:t> =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u</a:t>
            </a:r>
            <a:r>
              <a:rPr lang="en-US" altLang="zh-TW" sz="2400" dirty="0"/>
              <a:t> +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v</a:t>
            </a:r>
            <a:r>
              <a:rPr lang="en-US" altLang="zh-TW" sz="2400" dirty="0"/>
              <a:t> =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</a:rPr>
              <a:t>v</a:t>
            </a:r>
            <a:endParaRPr lang="en-US" altLang="zh-TW" sz="2400" dirty="0">
              <a:ln>
                <a:solidFill>
                  <a:srgbClr val="FF0000"/>
                </a:solidFill>
              </a:ln>
            </a:endParaRPr>
          </a:p>
          <a:p>
            <a:pPr>
              <a:buFontTx/>
              <a:buNone/>
              <a:defRPr/>
            </a:pPr>
            <a:r>
              <a:rPr lang="en-US" altLang="zh-TW" sz="2400" i="1" dirty="0"/>
              <a:t>Case 2</a:t>
            </a:r>
            <a:r>
              <a:rPr lang="en-US" altLang="zh-TW" sz="2400" dirty="0"/>
              <a:t>: </a:t>
            </a:r>
            <a:r>
              <a:rPr lang="en-US" altLang="zh-TW" sz="2400" dirty="0" err="1"/>
              <a:t>λ</a:t>
            </a:r>
            <a:r>
              <a:rPr lang="en-US" altLang="zh-TW" sz="2400" dirty="0"/>
              <a:t> =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, </a:t>
            </a:r>
            <a:r>
              <a:rPr lang="en-US" altLang="zh-TW" sz="2400" b="1" dirty="0" err="1"/>
              <a:t>x</a:t>
            </a:r>
            <a:r>
              <a:rPr lang="en-US" altLang="zh-TW" sz="2400" dirty="0" err="1">
                <a:sym typeface="Symbol" charset="2"/>
              </a:rPr>
              <a:t></a:t>
            </a:r>
            <a:r>
              <a:rPr lang="en-US" altLang="zh-TW" sz="2400" dirty="0">
                <a:sym typeface="Symbol" charset="2"/>
              </a:rPr>
              <a:t> /</a:t>
            </a:r>
            <a:r>
              <a:rPr lang="en-US" altLang="zh-TW" sz="2400" baseline="30000" dirty="0"/>
              <a:t> </a:t>
            </a:r>
            <a:r>
              <a:rPr lang="en-US" altLang="zh-TW" sz="2400" dirty="0" err="1">
                <a:sym typeface="Symbol" charset="2"/>
              </a:rPr>
              <a:t></a:t>
            </a:r>
            <a:r>
              <a:rPr lang="en-US" altLang="zh-TW" sz="2400" b="1" dirty="0" err="1"/>
              <a:t>a</a:t>
            </a:r>
            <a:r>
              <a:rPr lang="en-US" altLang="zh-TW" sz="2400" dirty="0"/>
              <a:t>, </a:t>
            </a:r>
            <a:r>
              <a:rPr lang="en-US" altLang="zh-TW" sz="2400" b="1" dirty="0" err="1"/>
              <a:t>a</a:t>
            </a:r>
            <a:r>
              <a:rPr lang="en-US" altLang="zh-TW" sz="2400" dirty="0" err="1">
                <a:sym typeface="Symbol" charset="2"/>
              </a:rPr>
              <a:t></a:t>
            </a:r>
            <a:r>
              <a:rPr lang="en-US" altLang="zh-TW" sz="2400" dirty="0">
                <a:sym typeface="Symbol" charset="2"/>
              </a:rPr>
              <a:t>. Then</a:t>
            </a:r>
          </a:p>
          <a:p>
            <a:pPr>
              <a:buFontTx/>
              <a:buNone/>
              <a:defRPr/>
            </a:pPr>
            <a:endParaRPr lang="en-US" altLang="zh-TW" sz="2400" dirty="0">
              <a:sym typeface="Symbol" charset="2"/>
            </a:endParaRPr>
          </a:p>
          <a:p>
            <a:pPr>
              <a:buFontTx/>
              <a:buNone/>
              <a:defRPr/>
            </a:pPr>
            <a:endParaRPr lang="en-US" altLang="zh-TW" sz="2400" dirty="0">
              <a:sym typeface="Symbol" charset="2"/>
            </a:endParaRPr>
          </a:p>
          <a:p>
            <a:pPr>
              <a:buFontTx/>
              <a:buNone/>
              <a:defRPr/>
            </a:pPr>
            <a:r>
              <a:rPr lang="en-US" altLang="zh-TW" sz="2400" dirty="0">
                <a:ln>
                  <a:solidFill>
                    <a:srgbClr val="FF0000"/>
                  </a:solidFill>
                </a:ln>
                <a:sym typeface="Symbol" charset="2"/>
              </a:rPr>
              <a:t>u</a:t>
            </a:r>
            <a:r>
              <a:rPr lang="en-US" altLang="zh-TW" sz="2400" dirty="0">
                <a:sym typeface="Symbol" charset="2"/>
              </a:rPr>
              <a:t> is the projection of </a:t>
            </a:r>
            <a:r>
              <a:rPr lang="en-US" altLang="zh-TW" sz="2400" b="1" dirty="0" err="1">
                <a:sym typeface="Symbol" charset="2"/>
              </a:rPr>
              <a:t>x</a:t>
            </a:r>
            <a:r>
              <a:rPr lang="en-US" altLang="zh-TW" sz="2400" dirty="0">
                <a:sym typeface="Symbol" charset="2"/>
              </a:rPr>
              <a:t> onto </a:t>
            </a:r>
            <a:r>
              <a:rPr lang="en-US" altLang="zh-TW" sz="2400" b="1" dirty="0">
                <a:sym typeface="Symbol" charset="2"/>
              </a:rPr>
              <a:t>a</a:t>
            </a:r>
            <a:r>
              <a:rPr lang="en-US" altLang="zh-TW" sz="2400" dirty="0">
                <a:sym typeface="Symbol" charset="2"/>
              </a:rPr>
              <a:t>, </a:t>
            </a:r>
          </a:p>
          <a:p>
            <a:pPr>
              <a:buFontTx/>
              <a:buNone/>
              <a:defRPr/>
            </a:pPr>
            <a:r>
              <a:rPr lang="en-US" altLang="zh-TW" sz="2400" dirty="0">
                <a:sym typeface="Symbol" charset="2"/>
              </a:rPr>
              <a:t>		and </a:t>
            </a:r>
            <a:r>
              <a:rPr lang="en-US" altLang="zh-TW" sz="2400" dirty="0" err="1">
                <a:ln>
                  <a:solidFill>
                    <a:srgbClr val="FF0000"/>
                  </a:solidFill>
                </a:ln>
                <a:sym typeface="Symbol" charset="2"/>
              </a:rPr>
              <a:t>v</a:t>
            </a:r>
            <a:r>
              <a:rPr lang="en-US" altLang="zh-TW" sz="2400" dirty="0">
                <a:sym typeface="Symbol" charset="2"/>
              </a:rPr>
              <a:t> is orthogonal to </a:t>
            </a:r>
            <a:r>
              <a:rPr lang="en-US" altLang="zh-TW" sz="2400" b="1" dirty="0">
                <a:sym typeface="Symbol" charset="2"/>
              </a:rPr>
              <a:t>a</a:t>
            </a:r>
            <a:r>
              <a:rPr lang="en-US" altLang="zh-TW" sz="2400" dirty="0">
                <a:sym typeface="Symbol" charset="2"/>
              </a:rPr>
              <a:t>. </a:t>
            </a:r>
            <a:endParaRPr lang="en-US" altLang="zh-TW" sz="2400" dirty="0"/>
          </a:p>
        </p:txBody>
      </p:sp>
      <p:graphicFrame>
        <p:nvGraphicFramePr>
          <p:cNvPr id="20482" name="Object 2">
            <a:extLst>
              <a:ext uri="{FF2B5EF4-FFF2-40B4-BE49-F238E27FC236}">
                <a16:creationId xmlns:a16="http://schemas.microsoft.com/office/drawing/2014/main" id="{5ABAB562-32BC-3040-A3AE-7D96BF5D5D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5029200"/>
          <a:ext cx="53657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3" imgW="18491200" imgH="3251200" progId="Equation.3">
                  <p:embed/>
                </p:oleObj>
              </mc:Choice>
              <mc:Fallback>
                <p:oleObj name="Equation" r:id="rId3" imgW="18491200" imgH="325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029200"/>
                        <a:ext cx="536575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>
            <a:extLst>
              <a:ext uri="{FF2B5EF4-FFF2-40B4-BE49-F238E27FC236}">
                <a16:creationId xmlns:a16="http://schemas.microsoft.com/office/drawing/2014/main" id="{112EB9C0-409C-B142-85E7-D5621068BE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10.2 Orthonormal Vectors</a:t>
            </a:r>
            <a:endParaRPr lang="en-US" altLang="zh-TW">
              <a:ea typeface="ＭＳ Ｐゴシック" panose="020B0600070205080204" pitchFamily="34" charset="-128"/>
            </a:endParaRP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8ADB84D2-859D-6348-8A25-2A5C90CEC2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6868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Definition 2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zh-TW" sz="2400">
                <a:ea typeface="ＭＳ Ｐゴシック" panose="020B0600070205080204" pitchFamily="34" charset="-128"/>
              </a:rPr>
              <a:t>A set of vectors is </a:t>
            </a:r>
            <a:r>
              <a:rPr lang="en-US" altLang="zh-TW" sz="2400" b="1">
                <a:ea typeface="ＭＳ Ｐゴシック" panose="020B0600070205080204" pitchFamily="34" charset="-128"/>
              </a:rPr>
              <a:t>orthonormal</a:t>
            </a:r>
            <a:r>
              <a:rPr lang="en-US" altLang="zh-TW" sz="2400">
                <a:ea typeface="ＭＳ Ｐゴシック" panose="020B0600070205080204" pitchFamily="34" charset="-128"/>
              </a:rPr>
              <a:t> if it is an orthogonal set having the property that every vector is a unit vector. </a:t>
            </a:r>
          </a:p>
          <a:p>
            <a:pPr>
              <a:lnSpc>
                <a:spcPct val="80000"/>
              </a:lnSpc>
            </a:pPr>
            <a:endParaRPr lang="en-US" altLang="zh-TW" sz="240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r>
              <a:rPr lang="en-US" altLang="zh-TW" sz="2400" i="1">
                <a:ea typeface="ＭＳ Ｐゴシック" panose="020B0600070205080204" pitchFamily="34" charset="-128"/>
              </a:rPr>
              <a:t>Example</a:t>
            </a:r>
            <a:r>
              <a:rPr lang="en-US" altLang="zh-TW" sz="2400">
                <a:ea typeface="ＭＳ Ｐゴシック" panose="020B0600070205080204" pitchFamily="34" charset="-128"/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ＭＳ Ｐゴシック" panose="020B0600070205080204" pitchFamily="34" charset="-128"/>
              </a:rPr>
              <a:t>Recall that </a:t>
            </a:r>
            <a:r>
              <a:rPr lang="en-US" altLang="zh-TW" sz="2400" b="1">
                <a:ea typeface="ＭＳ Ｐゴシック" panose="020B0600070205080204" pitchFamily="34" charset="-128"/>
              </a:rPr>
              <a:t>u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1 </a:t>
            </a:r>
            <a:r>
              <a:rPr lang="en-US" altLang="zh-TW" sz="2400">
                <a:ea typeface="ＭＳ Ｐゴシック" panose="020B0600070205080204" pitchFamily="34" charset="-128"/>
              </a:rPr>
              <a:t>= (0, 1, 0), </a:t>
            </a:r>
            <a:r>
              <a:rPr lang="en-US" altLang="zh-TW" sz="2400" b="1">
                <a:ea typeface="ＭＳ Ｐゴシック" panose="020B0600070205080204" pitchFamily="34" charset="-128"/>
              </a:rPr>
              <a:t>u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2 </a:t>
            </a:r>
            <a:r>
              <a:rPr lang="en-US" altLang="zh-TW" sz="2400">
                <a:ea typeface="ＭＳ Ｐゴシック" panose="020B0600070205080204" pitchFamily="34" charset="-128"/>
              </a:rPr>
              <a:t>= (1, 0, 1), </a:t>
            </a:r>
            <a:r>
              <a:rPr lang="en-US" altLang="zh-TW" sz="2400" b="1">
                <a:ea typeface="ＭＳ Ｐゴシック" panose="020B0600070205080204" pitchFamily="34" charset="-128"/>
              </a:rPr>
              <a:t>u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3 </a:t>
            </a:r>
            <a:r>
              <a:rPr lang="en-US" altLang="zh-TW" sz="2400">
                <a:ea typeface="ＭＳ Ｐゴシック" panose="020B0600070205080204" pitchFamily="34" charset="-128"/>
              </a:rPr>
              <a:t>= (1, 0, -1) is an orthogonal set; but it is </a:t>
            </a:r>
            <a:r>
              <a:rPr lang="en-US" altLang="zh-TW" sz="2400" u="sng">
                <a:ea typeface="ＭＳ Ｐゴシック" panose="020B0600070205080204" pitchFamily="34" charset="-128"/>
              </a:rPr>
              <a:t>not</a:t>
            </a:r>
            <a:r>
              <a:rPr lang="en-US" altLang="zh-TW" sz="2400">
                <a:ea typeface="ＭＳ Ｐゴシック" panose="020B0600070205080204" pitchFamily="34" charset="-128"/>
              </a:rPr>
              <a:t> orthonormal</a:t>
            </a: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ＭＳ Ｐゴシック" panose="020B0600070205080204" pitchFamily="34" charset="-128"/>
              </a:rPr>
              <a:t>The magnitudes of the vectors are</a:t>
            </a:r>
            <a:endParaRPr lang="zh-TW" altLang="en-US" sz="2400">
              <a:ea typeface="新細明體" panose="02020500000000000000" pitchFamily="18" charset="-120"/>
            </a:endParaRPr>
          </a:p>
          <a:p>
            <a:pPr lvl="1">
              <a:lnSpc>
                <a:spcPct val="80000"/>
              </a:lnSpc>
            </a:pPr>
            <a:endParaRPr lang="en-US" altLang="zh-TW" sz="240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ＭＳ Ｐゴシック" panose="020B0600070205080204" pitchFamily="34" charset="-128"/>
              </a:rPr>
              <a:t>Normalizing </a:t>
            </a:r>
            <a:r>
              <a:rPr lang="en-US" altLang="zh-TW" sz="2400" b="1">
                <a:ea typeface="ＭＳ Ｐゴシック" panose="020B0600070205080204" pitchFamily="34" charset="-128"/>
              </a:rPr>
              <a:t>u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1</a:t>
            </a:r>
            <a:r>
              <a:rPr lang="en-US" altLang="zh-TW" sz="2400">
                <a:ea typeface="ＭＳ Ｐゴシック" panose="020B0600070205080204" pitchFamily="34" charset="-128"/>
              </a:rPr>
              <a:t>, </a:t>
            </a:r>
            <a:r>
              <a:rPr lang="en-US" altLang="zh-TW" sz="2400" b="1">
                <a:ea typeface="ＭＳ Ｐゴシック" panose="020B0600070205080204" pitchFamily="34" charset="-128"/>
              </a:rPr>
              <a:t>u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2</a:t>
            </a:r>
            <a:r>
              <a:rPr lang="en-US" altLang="zh-TW" sz="2400">
                <a:ea typeface="ＭＳ Ｐゴシック" panose="020B0600070205080204" pitchFamily="34" charset="-128"/>
              </a:rPr>
              <a:t>, and </a:t>
            </a:r>
            <a:r>
              <a:rPr lang="en-US" altLang="zh-TW" sz="2400" b="1">
                <a:ea typeface="ＭＳ Ｐゴシック" panose="020B0600070205080204" pitchFamily="34" charset="-128"/>
              </a:rPr>
              <a:t>u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3 </a:t>
            </a:r>
            <a:r>
              <a:rPr lang="en-US" altLang="zh-TW" sz="2400">
                <a:ea typeface="ＭＳ Ｐゴシック" panose="020B0600070205080204" pitchFamily="34" charset="-128"/>
              </a:rPr>
              <a:t>yields</a:t>
            </a:r>
          </a:p>
          <a:p>
            <a:pPr lvl="1">
              <a:lnSpc>
                <a:spcPct val="80000"/>
              </a:lnSpc>
            </a:pPr>
            <a:endParaRPr lang="en-US" altLang="zh-TW" sz="240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endParaRPr lang="en-US" altLang="zh-TW" sz="240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endParaRPr lang="en-US" altLang="zh-TW" sz="2400">
              <a:ea typeface="ＭＳ Ｐゴシック" panose="020B0600070205080204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altLang="zh-TW" sz="2400">
                <a:ea typeface="ＭＳ Ｐゴシック" panose="020B0600070205080204" pitchFamily="34" charset="-128"/>
              </a:rPr>
              <a:t>The set S = {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1</a:t>
            </a:r>
            <a:r>
              <a:rPr lang="en-US" altLang="zh-TW" sz="2400">
                <a:ea typeface="ＭＳ Ｐゴシック" panose="020B0600070205080204" pitchFamily="34" charset="-128"/>
              </a:rPr>
              <a:t>, 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2</a:t>
            </a:r>
            <a:r>
              <a:rPr lang="en-US" altLang="zh-TW" sz="2400">
                <a:ea typeface="ＭＳ Ｐゴシック" panose="020B0600070205080204" pitchFamily="34" charset="-128"/>
              </a:rPr>
              <a:t>, 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3</a:t>
            </a:r>
            <a:r>
              <a:rPr lang="en-US" altLang="zh-TW" sz="2400">
                <a:ea typeface="ＭＳ Ｐゴシック" panose="020B0600070205080204" pitchFamily="34" charset="-128"/>
              </a:rPr>
              <a:t>} is </a:t>
            </a:r>
            <a:r>
              <a:rPr lang="en-US" altLang="zh-TW" sz="2400" u="sng">
                <a:ea typeface="ＭＳ Ｐゴシック" panose="020B0600070205080204" pitchFamily="34" charset="-128"/>
              </a:rPr>
              <a:t>orthonormal</a:t>
            </a:r>
            <a:r>
              <a:rPr lang="en-US" altLang="zh-TW" sz="2400">
                <a:ea typeface="ＭＳ Ｐゴシック" panose="020B0600070205080204" pitchFamily="34" charset="-128"/>
              </a:rPr>
              <a:t> since </a:t>
            </a:r>
          </a:p>
          <a:p>
            <a:pPr lvl="1" algn="ctr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400">
                <a:ea typeface="ＭＳ Ｐゴシック" panose="020B0600070205080204" pitchFamily="34" charset="-128"/>
                <a:sym typeface="Symbol" pitchFamily="2" charset="2"/>
              </a:rPr>
              <a:t>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1</a:t>
            </a:r>
            <a:r>
              <a:rPr lang="en-US" altLang="zh-TW" sz="2400">
                <a:ea typeface="ＭＳ Ｐゴシック" panose="020B0600070205080204" pitchFamily="34" charset="-128"/>
              </a:rPr>
              <a:t>, 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2</a:t>
            </a:r>
            <a:r>
              <a:rPr lang="en-US" altLang="zh-TW" sz="2400">
                <a:ea typeface="ＭＳ Ｐゴシック" panose="020B0600070205080204" pitchFamily="34" charset="-128"/>
                <a:sym typeface="Symbol" pitchFamily="2" charset="2"/>
              </a:rPr>
              <a:t> </a:t>
            </a:r>
            <a:r>
              <a:rPr lang="en-US" altLang="zh-TW" sz="2400">
                <a:ea typeface="ＭＳ Ｐゴシック" panose="020B0600070205080204" pitchFamily="34" charset="-128"/>
              </a:rPr>
              <a:t>= </a:t>
            </a:r>
            <a:r>
              <a:rPr lang="en-US" altLang="zh-TW" sz="2400">
                <a:ea typeface="ＭＳ Ｐゴシック" panose="020B0600070205080204" pitchFamily="34" charset="-128"/>
                <a:sym typeface="Symbol" pitchFamily="2" charset="2"/>
              </a:rPr>
              <a:t>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1</a:t>
            </a:r>
            <a:r>
              <a:rPr lang="en-US" altLang="zh-TW" sz="2400">
                <a:ea typeface="ＭＳ Ｐゴシック" panose="020B0600070205080204" pitchFamily="34" charset="-128"/>
              </a:rPr>
              <a:t>, 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3</a:t>
            </a:r>
            <a:r>
              <a:rPr lang="en-US" altLang="zh-TW" sz="2400">
                <a:ea typeface="ＭＳ Ｐゴシック" panose="020B0600070205080204" pitchFamily="34" charset="-128"/>
                <a:sym typeface="Symbol" pitchFamily="2" charset="2"/>
              </a:rPr>
              <a:t> </a:t>
            </a:r>
            <a:r>
              <a:rPr lang="en-US" altLang="zh-TW" sz="2400">
                <a:ea typeface="ＭＳ Ｐゴシック" panose="020B0600070205080204" pitchFamily="34" charset="-128"/>
              </a:rPr>
              <a:t>= </a:t>
            </a:r>
            <a:r>
              <a:rPr lang="en-US" altLang="zh-TW" sz="2400">
                <a:ea typeface="ＭＳ Ｐゴシック" panose="020B0600070205080204" pitchFamily="34" charset="-128"/>
                <a:sym typeface="Symbol" pitchFamily="2" charset="2"/>
              </a:rPr>
              <a:t>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2</a:t>
            </a:r>
            <a:r>
              <a:rPr lang="en-US" altLang="zh-TW" sz="2400">
                <a:ea typeface="ＭＳ Ｐゴシック" panose="020B0600070205080204" pitchFamily="34" charset="-128"/>
              </a:rPr>
              <a:t>, 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3</a:t>
            </a:r>
            <a:r>
              <a:rPr lang="en-US" altLang="zh-TW" sz="2400">
                <a:ea typeface="ＭＳ Ｐゴシック" panose="020B0600070205080204" pitchFamily="34" charset="-128"/>
                <a:sym typeface="Symbol" pitchFamily="2" charset="2"/>
              </a:rPr>
              <a:t> </a:t>
            </a:r>
            <a:r>
              <a:rPr lang="en-US" altLang="zh-TW" sz="2400">
                <a:ea typeface="ＭＳ Ｐゴシック" panose="020B0600070205080204" pitchFamily="34" charset="-128"/>
              </a:rPr>
              <a:t>= 0   </a:t>
            </a:r>
            <a:r>
              <a:rPr lang="en-US" altLang="zh-TW" sz="2400" i="1">
                <a:ea typeface="ＭＳ Ｐゴシック" panose="020B0600070205080204" pitchFamily="34" charset="-128"/>
              </a:rPr>
              <a:t>and </a:t>
            </a:r>
            <a:r>
              <a:rPr lang="en-US" altLang="zh-TW" sz="2400">
                <a:ea typeface="ＭＳ Ｐゴシック" panose="020B0600070205080204" pitchFamily="34" charset="-128"/>
              </a:rPr>
              <a:t> ||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1</a:t>
            </a:r>
            <a:r>
              <a:rPr lang="en-US" altLang="zh-TW" sz="2400">
                <a:ea typeface="ＭＳ Ｐゴシック" panose="020B0600070205080204" pitchFamily="34" charset="-128"/>
              </a:rPr>
              <a:t>|| = ||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2</a:t>
            </a:r>
            <a:r>
              <a:rPr lang="en-US" altLang="zh-TW" sz="2400">
                <a:ea typeface="ＭＳ Ｐゴシック" panose="020B0600070205080204" pitchFamily="34" charset="-128"/>
              </a:rPr>
              <a:t>|| = ||</a:t>
            </a:r>
            <a:r>
              <a:rPr lang="en-US" altLang="zh-TW" sz="2400" b="1">
                <a:ea typeface="ＭＳ Ｐゴシック" panose="020B0600070205080204" pitchFamily="34" charset="-128"/>
              </a:rPr>
              <a:t>v</a:t>
            </a:r>
            <a:r>
              <a:rPr lang="en-US" altLang="zh-TW" sz="2400" baseline="-25000">
                <a:ea typeface="ＭＳ Ｐゴシック" panose="020B0600070205080204" pitchFamily="34" charset="-128"/>
              </a:rPr>
              <a:t>3</a:t>
            </a:r>
            <a:r>
              <a:rPr lang="en-US" altLang="zh-TW" sz="2400">
                <a:ea typeface="ＭＳ Ｐゴシック" panose="020B0600070205080204" pitchFamily="34" charset="-128"/>
              </a:rPr>
              <a:t>|| = 1</a:t>
            </a:r>
          </a:p>
        </p:txBody>
      </p:sp>
      <p:graphicFrame>
        <p:nvGraphicFramePr>
          <p:cNvPr id="21506" name="Object 2">
            <a:extLst>
              <a:ext uri="{FF2B5EF4-FFF2-40B4-BE49-F238E27FC236}">
                <a16:creationId xmlns:a16="http://schemas.microsoft.com/office/drawing/2014/main" id="{DB737583-1C41-1649-B94B-20C288DA81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3810000"/>
          <a:ext cx="31718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3" imgW="42710100" imgH="6146800" progId="Equation.DSMT4">
                  <p:embed/>
                </p:oleObj>
              </mc:Choice>
              <mc:Fallback>
                <p:oleObj name="Equation" r:id="rId3" imgW="42710100" imgH="6146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810000"/>
                        <a:ext cx="31718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3">
            <a:extLst>
              <a:ext uri="{FF2B5EF4-FFF2-40B4-BE49-F238E27FC236}">
                <a16:creationId xmlns:a16="http://schemas.microsoft.com/office/drawing/2014/main" id="{D8943188-835C-E941-BAEF-D60FCD4CC4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4648200"/>
          <a:ext cx="83010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5" imgW="101523800" imgH="10236200" progId="Equation.3">
                  <p:embed/>
                </p:oleObj>
              </mc:Choice>
              <mc:Fallback>
                <p:oleObj name="Equation" r:id="rId5" imgW="101523800" imgH="10236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648200"/>
                        <a:ext cx="83010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974A786-2346-314E-A56B-EE1796A2C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>
                <a:solidFill>
                  <a:srgbClr val="663300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rPr>
              <a:t>10.2 Orthonormal Vectors</a:t>
            </a:r>
            <a:endParaRPr lang="en-US" altLang="zh-TW">
              <a:ea typeface="ＭＳ Ｐゴシック" panose="020B0600070205080204" pitchFamily="34" charset="-128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5ACDFBF-CF13-C04A-A12C-EC2C5C654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686800" cy="5638800"/>
          </a:xfrm>
        </p:spPr>
        <p:txBody>
          <a:bodyPr/>
          <a:lstStyle/>
          <a:p>
            <a:r>
              <a:rPr lang="en-US" altLang="zh-TW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Theorem 1: </a:t>
            </a:r>
            <a:r>
              <a:rPr lang="en-US" altLang="zh-TW" sz="2400">
                <a:ea typeface="ＭＳ Ｐゴシック" panose="020B0600070205080204" pitchFamily="34" charset="-128"/>
              </a:rPr>
              <a:t>An orthonormal set of vectors is linearly independent.</a:t>
            </a:r>
          </a:p>
          <a:p>
            <a:endParaRPr lang="en-US" altLang="zh-TW" sz="24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altLang="zh-TW" sz="2400" b="1">
                <a:ea typeface="ＭＳ Ｐゴシック" panose="020B0600070205080204" pitchFamily="34" charset="-128"/>
              </a:rPr>
              <a:t>		Proof</a:t>
            </a:r>
            <a:r>
              <a:rPr lang="en-US" altLang="zh-TW" sz="2400">
                <a:ea typeface="ＭＳ Ｐゴシック" panose="020B0600070205080204" pitchFamily="34" charset="-128"/>
              </a:rPr>
              <a:t> on the board.</a:t>
            </a:r>
          </a:p>
          <a:p>
            <a:endParaRPr lang="en-US" altLang="zh-TW" sz="2400">
              <a:ea typeface="ＭＳ Ｐゴシック" panose="020B0600070205080204" pitchFamily="34" charset="-128"/>
            </a:endParaRPr>
          </a:p>
          <a:p>
            <a:r>
              <a:rPr lang="en-US" altLang="zh-TW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Theorem 2: 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For every linearly independent set of vectors 						{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zh-TW" sz="2400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zh-TW" sz="2400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, …,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zh-TW" sz="2400" i="1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n 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}, </a:t>
            </a:r>
          </a:p>
          <a:p>
            <a:pPr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	there exists an orthonormal set of vectors {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zh-TW" sz="2400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zh-TW" sz="2400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, …,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zh-TW" sz="2400" i="1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n 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		such that </a:t>
            </a:r>
          </a:p>
          <a:p>
            <a:pPr>
              <a:buFontTx/>
              <a:buNone/>
            </a:pP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	each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q</a:t>
            </a:r>
            <a:r>
              <a:rPr lang="en-US" altLang="zh-TW" sz="2400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j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 (j=1, 2, …, n) is a linear combination of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zh-TW" sz="2400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1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zh-TW" sz="2400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2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, …, </a:t>
            </a:r>
            <a:r>
              <a:rPr lang="en-US" altLang="zh-TW" sz="2400" i="1">
                <a:solidFill>
                  <a:srgbClr val="000000"/>
                </a:solidFill>
                <a:ea typeface="ＭＳ Ｐゴシック" panose="020B0600070205080204" pitchFamily="34" charset="-128"/>
              </a:rPr>
              <a:t>x</a:t>
            </a:r>
            <a:r>
              <a:rPr lang="en-US" altLang="zh-TW" sz="2400" i="1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n </a:t>
            </a:r>
            <a:r>
              <a:rPr lang="en-US" altLang="zh-TW" sz="2400">
                <a:solidFill>
                  <a:srgbClr val="000000"/>
                </a:solidFill>
                <a:ea typeface="ＭＳ Ｐゴシック" panose="020B0600070205080204" pitchFamily="34" charset="-128"/>
              </a:rPr>
              <a:t>.</a:t>
            </a:r>
            <a:r>
              <a:rPr lang="en-US" altLang="zh-TW" sz="2400" i="1" baseline="-25000">
                <a:solidFill>
                  <a:srgbClr val="000000"/>
                </a:solidFill>
                <a:ea typeface="ＭＳ Ｐゴシック" panose="020B0600070205080204" pitchFamily="34" charset="-128"/>
              </a:rPr>
              <a:t> </a:t>
            </a:r>
            <a:endParaRPr lang="en-US" altLang="zh-TW" sz="2400">
              <a:solidFill>
                <a:srgbClr val="000000"/>
              </a:solidFill>
              <a:ea typeface="ＭＳ Ｐゴシック" panose="020B0600070205080204" pitchFamily="34" charset="-128"/>
            </a:endParaRPr>
          </a:p>
          <a:p>
            <a:endParaRPr lang="en-US" altLang="zh-TW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9110</TotalTime>
  <Words>1170</Words>
  <Application>Microsoft Macintosh PowerPoint</Application>
  <PresentationFormat>On-screen Show (4:3)</PresentationFormat>
  <Paragraphs>129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ＭＳ Ｐゴシック</vt:lpstr>
      <vt:lpstr>Calibri</vt:lpstr>
      <vt:lpstr>Comic Sans MS</vt:lpstr>
      <vt:lpstr>Symbol</vt:lpstr>
      <vt:lpstr>Wingdings</vt:lpstr>
      <vt:lpstr>新細明體</vt:lpstr>
      <vt:lpstr>Default Design</vt:lpstr>
      <vt:lpstr>Microsoft Equation</vt:lpstr>
      <vt:lpstr>MathType 5.0 Equation</vt:lpstr>
      <vt:lpstr>Chapter 10 Real Inner Products and Least-Square</vt:lpstr>
      <vt:lpstr>10.1 Introduction</vt:lpstr>
      <vt:lpstr>10.1 Introduction:  Properties of Inner product</vt:lpstr>
      <vt:lpstr>10.1 Introduction</vt:lpstr>
      <vt:lpstr>Orthogonal Vectors</vt:lpstr>
      <vt:lpstr>Projections</vt:lpstr>
      <vt:lpstr>Projections</vt:lpstr>
      <vt:lpstr>10.2 Orthonormal Vectors</vt:lpstr>
      <vt:lpstr>10.2 Orthonormal Vectors</vt:lpstr>
      <vt:lpstr>Proof of Theorem 2:  Gram-Schmidt orthonormalization process</vt:lpstr>
      <vt:lpstr>Gram-Schmidt orthonormalization process: example</vt:lpstr>
      <vt:lpstr>Gram-Schmidt orthonormalization process: example</vt:lpstr>
    </vt:vector>
  </TitlesOfParts>
  <Company>Ohio University Math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Integer Programming</dc:title>
  <dc:creator>vardges</dc:creator>
  <cp:lastModifiedBy>Melkonian, Vardges</cp:lastModifiedBy>
  <cp:revision>216</cp:revision>
  <dcterms:created xsi:type="dcterms:W3CDTF">2012-11-12T23:28:38Z</dcterms:created>
  <dcterms:modified xsi:type="dcterms:W3CDTF">2022-11-13T17:39:53Z</dcterms:modified>
</cp:coreProperties>
</file>