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322" r:id="rId3"/>
    <p:sldId id="337" r:id="rId4"/>
    <p:sldId id="333" r:id="rId5"/>
    <p:sldId id="334" r:id="rId6"/>
    <p:sldId id="331" r:id="rId7"/>
    <p:sldId id="332" r:id="rId8"/>
    <p:sldId id="335" r:id="rId9"/>
    <p:sldId id="336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FF09C8F-394D-1246-BEE2-850CD8CB92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1688CD7-E214-9745-894A-20375CF503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Jan. 5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93D1B30A-A89B-4341-8733-DE5113FB83E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A415BAFF-4925-954E-85CC-EE587050F51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60C02D-8DEF-0F47-8AE1-FFC84DAAC5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385E68-276C-574A-8928-1AD9EF6DB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6E3FD1-2298-0340-A763-0316A8E57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C60603-16EB-B54A-89B7-00F5341711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4E0746-561B-584F-9C2A-CAA8CD94CB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11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C23925-E7E5-7641-84BC-AA0AEE93F6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AFC3FD-3815-434F-86DE-4E90DD1D2D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49C368-6B3D-3C48-9581-5FB05725D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13937-42DB-3340-80F3-3A0CE1B0E6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10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780932-23BC-C044-9264-7651D682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E46027-5B2A-EE45-9E3D-20B4A90E6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D4ABBE-2496-B347-B1C9-4E13647B1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174DE-C227-5A42-A64E-C3E131FD9F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33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4C6145-CCE7-634F-8EDB-CD8973384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16461C-ADA8-2445-A318-24558C9A9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03E32F-2041-B44E-B5E9-740897571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F087B-21D4-5447-AD70-E45278F8D0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43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DCD8BC-10DE-1E4A-86E7-E27D66672C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7F3B03-7A8E-494B-BFAD-64D487CB5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4C7313-DEDB-614E-B943-64F01ABAA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D6B08-5E86-3348-ACE9-A50D7E99A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27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583B3-56CD-924C-A9E2-FC7CD2A653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BE3BBD-DEA2-6842-8F87-63058F196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E550E9-10D0-3847-AEB0-C1F1411B2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F059F-9484-3B48-8650-CDC3D9EE7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99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B3945B-09C3-7943-88E3-820028A3C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75CB3B-B85A-7340-9A98-74576435B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394462-55EC-4741-804E-9F8EC4B92D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114A38-5E39-DF4C-BD4F-B73A70B28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87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37E7E9-3800-3F45-9166-33DA5C8DEE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34218F-4B5C-4D47-8444-02DFCAD8E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AC7E9D-CDE1-E64D-AEF1-5741535828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ED558-92F4-BA40-B1D0-F785CEAC7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1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45F775B-F13B-C940-8B40-F997CCD34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4129498-32C3-434F-B94B-A7DB57DAF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9016D2-557F-A84D-A971-EA79F57033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3ABBE-D2C0-8642-BA81-B5DE87C97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40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717A7-96B1-944B-96B7-8D9193B6C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58F1FD-6192-6B4D-8195-24D7E549B8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EFECD-B658-724E-BAC7-C664C59F8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AD884C-8C12-624A-8683-AE398636F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34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C7CF96-7AB9-E84A-832A-C1356F186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3554F8-5C2F-654E-AA19-1CF252487E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009302-658E-8744-9D28-5725F0237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1882A-9C8F-6E41-90B8-A2BF847EE2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65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B9AE9F-57F5-FA45-8A95-010A13D0D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2B14CF-FF0E-D346-B148-DFC4B54AF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0D3A38-610A-B246-B510-C5DAA5B2875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23E79A6-22D7-484A-BCAA-4E9BA57C85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59C3AF-D6A3-8748-B9FC-B274048B22D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32752C0-6CAB-664D-BA1F-A37328CF6E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uter.org/csdl/mags/cs/2000/01/c1022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219BE6E-1DFF-AE43-A9FB-5538B5C4B5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Chapter 10</a:t>
            </a:r>
            <a:b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Real Inner Products and Least-Square (cont.)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821965F-B9A3-7545-AD54-DC573AFBA5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2895600"/>
            <a:ext cx="8915400" cy="3276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this handout: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Angle between two vectors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Revised Gram-Schmidt algorithm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QR-decompoistion of matrices</a:t>
            </a:r>
          </a:p>
          <a:p>
            <a:pPr algn="l" eaLnBrk="1" hangingPunct="1">
              <a:buFontTx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 QR-algorithm for finding eigenvalues (optional)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652708E0-DA97-D944-A543-FABFC0C466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Angle between two vectors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15366" name="Rectangle 3">
            <a:extLst>
              <a:ext uri="{FF2B5EF4-FFF2-40B4-BE49-F238E27FC236}">
                <a16:creationId xmlns:a16="http://schemas.microsoft.com/office/drawing/2014/main" id="{B4C0E158-074D-D04E-8732-AB8E71B382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Inner products can be used to compute the angle between two vectors u and v:</a:t>
            </a: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 i="1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Example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: Find the angle between vectors </a:t>
            </a:r>
          </a:p>
        </p:txBody>
      </p:sp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6E38EE7E-22D7-B444-8360-EB85779D13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1371600"/>
          <a:ext cx="1905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3" imgW="16764000" imgH="8128000" progId="Equation.3">
                  <p:embed/>
                </p:oleObj>
              </mc:Choice>
              <mc:Fallback>
                <p:oleObj name="Equation" r:id="rId3" imgW="16764000" imgH="8128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371600"/>
                        <a:ext cx="19050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B448D8A9-23A0-BD40-973F-FD50D99150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71600" y="3657600"/>
          <a:ext cx="4386263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5" imgW="19304000" imgH="8255000" progId="Equation.3">
                  <p:embed/>
                </p:oleObj>
              </mc:Choice>
              <mc:Fallback>
                <p:oleObj name="Equation" r:id="rId5" imgW="19304000" imgH="8255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4386263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>
            <a:extLst>
              <a:ext uri="{FF2B5EF4-FFF2-40B4-BE49-F238E27FC236}">
                <a16:creationId xmlns:a16="http://schemas.microsoft.com/office/drawing/2014/main" id="{F2AD78CE-F929-2849-B2F3-E3369A287CB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2667000"/>
          <a:ext cx="20351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7" imgW="17272000" imgH="7112000" progId="Equation.3">
                  <p:embed/>
                </p:oleObj>
              </mc:Choice>
              <mc:Fallback>
                <p:oleObj name="Equation" r:id="rId7" imgW="17272000" imgH="711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667000"/>
                        <a:ext cx="20351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50538B0-E01C-4043-90E5-B5F7F9032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Revised Gram-Schmidt algorithm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E28D4DD-54A0-5D45-83A0-8F751E18D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A revised version of Gram-Schmidt normalizes the orthogonal vectors as soon as they are obtained. </a:t>
            </a: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Given a set of linearly independent set of vectors {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…, </a:t>
            </a: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i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n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}, 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For k = 1 .. n</a:t>
            </a:r>
          </a:p>
          <a:p>
            <a:pPr>
              <a:buFontTx/>
              <a:buAutoNum type="romanLcParenBoth"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Calculate r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kk </a:t>
            </a:r>
            <a:r>
              <a:rPr lang="en-US" altLang="zh-TW" sz="2400">
                <a:ea typeface="ＭＳ Ｐゴシック" panose="020B0600070205080204" pitchFamily="34" charset="-128"/>
              </a:rPr>
              <a:t>= 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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 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</a:t>
            </a:r>
            <a:r>
              <a:rPr lang="en-US" altLang="zh-TW" sz="2400" b="1" baseline="30000">
                <a:ea typeface="ＭＳ Ｐゴシック" panose="020B0600070205080204" pitchFamily="34" charset="-128"/>
              </a:rPr>
              <a:t>½</a:t>
            </a:r>
            <a:r>
              <a:rPr lang="en-US" altLang="zh-TW" sz="2400" b="1">
                <a:ea typeface="ＭＳ Ｐゴシック" panose="020B0600070205080204" pitchFamily="34" charset="-128"/>
              </a:rPr>
              <a:t> </a:t>
            </a: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AutoNum type="romanLcParenBoth"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Set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= (1/r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kk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)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x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</a:t>
            </a:r>
          </a:p>
          <a:p>
            <a:pPr>
              <a:buFontTx/>
              <a:buAutoNum type="romanLcParenBoth"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For j = k+1 .. n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	- calculate r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kj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= 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</a:t>
            </a:r>
            <a:r>
              <a:rPr lang="en-US" altLang="zh-TW" sz="2400" b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zh-TW" sz="2400" b="1" baseline="-25000">
                <a:ea typeface="ＭＳ Ｐゴシック" panose="020B0600070205080204" pitchFamily="34" charset="-128"/>
                <a:sym typeface="Symbol" pitchFamily="2" charset="2"/>
              </a:rPr>
              <a:t>j </a:t>
            </a:r>
            <a:r>
              <a:rPr lang="en-US" altLang="zh-TW" sz="2400"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ea typeface="ＭＳ Ｐゴシック" panose="020B0600070205080204" pitchFamily="34" charset="-128"/>
              </a:rPr>
              <a:t>q</a:t>
            </a:r>
            <a:r>
              <a:rPr lang="en-US" altLang="zh-TW" sz="2400" b="1" baseline="-25000">
                <a:ea typeface="ＭＳ Ｐゴシック" panose="020B0600070205080204" pitchFamily="34" charset="-128"/>
              </a:rPr>
              <a:t>k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</a:t>
            </a:r>
          </a:p>
          <a:p>
            <a:pPr>
              <a:buFontTx/>
              <a:buNone/>
            </a:pPr>
            <a:r>
              <a:rPr lang="en-US" altLang="zh-TW" sz="2400" b="1">
                <a:ea typeface="ＭＳ Ｐゴシック" panose="020B0600070205080204" pitchFamily="34" charset="-128"/>
                <a:sym typeface="Symbol" pitchFamily="2" charset="2"/>
              </a:rPr>
              <a:t>	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- replace </a:t>
            </a:r>
            <a:r>
              <a:rPr lang="en-US" altLang="zh-TW" sz="2400" b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zh-TW" sz="2400" b="1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 by </a:t>
            </a:r>
            <a:r>
              <a:rPr lang="en-US" altLang="zh-TW" sz="2400" b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zh-TW" sz="2400" b="1" baseline="-25000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 – r</a:t>
            </a:r>
            <a:r>
              <a:rPr lang="en-US" altLang="zh-TW" sz="2400" baseline="-25000">
                <a:ea typeface="ＭＳ Ｐゴシック" panose="020B0600070205080204" pitchFamily="34" charset="-128"/>
                <a:sym typeface="Symbol" pitchFamily="2" charset="2"/>
              </a:rPr>
              <a:t>kj</a:t>
            </a: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zh-TW" sz="2400" b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zh-TW" sz="2400" b="1" baseline="-25000">
                <a:ea typeface="ＭＳ Ｐゴシック" panose="020B0600070205080204" pitchFamily="34" charset="-128"/>
                <a:sym typeface="Symbol" pitchFamily="2" charset="2"/>
              </a:rPr>
              <a:t>k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Tx/>
              <a:buNone/>
            </a:pPr>
            <a:r>
              <a:rPr lang="en-US" altLang="zh-TW" sz="2400">
                <a:ea typeface="ＭＳ Ｐゴシック" panose="020B0600070205080204" pitchFamily="34" charset="-128"/>
                <a:sym typeface="Symbol" pitchFamily="2" charset="2"/>
              </a:rPr>
              <a:t>The first two steps normalize, the third step subtract projections from vectors, thereby generating orthogonality.</a:t>
            </a:r>
            <a:r>
              <a:rPr lang="en-US" altLang="zh-TW" sz="2400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4A172FA6-66DE-3C43-B242-27A2FEAE4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Revised Gram-Schmidt algorithm: example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599C947-7DE3-5D47-80E1-8CCA08361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Example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: Apply revised Gramm-Schmidt to construct orthonormalize the following set of vectors:</a:t>
            </a:r>
          </a:p>
          <a:p>
            <a:pPr>
              <a:buFontTx/>
              <a:buNone/>
            </a:pPr>
            <a:r>
              <a:rPr lang="en-US" altLang="zh-TW" sz="2400" b="1">
                <a:ea typeface="ＭＳ Ｐゴシック" panose="020B0600070205080204" pitchFamily="34" charset="-128"/>
              </a:rPr>
              <a:t>			x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400">
                <a:ea typeface="ＭＳ Ｐゴシック" panose="020B0600070205080204" pitchFamily="34" charset="-128"/>
              </a:rPr>
              <a:t>= (1, 1, 1), </a:t>
            </a:r>
            <a:r>
              <a:rPr lang="en-US" altLang="zh-TW" sz="2400" b="1"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 </a:t>
            </a:r>
            <a:r>
              <a:rPr lang="en-US" altLang="zh-TW" sz="2400">
                <a:ea typeface="ＭＳ Ｐゴシック" panose="020B0600070205080204" pitchFamily="34" charset="-128"/>
              </a:rPr>
              <a:t>= (0, 1, 1), </a:t>
            </a:r>
            <a:r>
              <a:rPr lang="en-US" altLang="zh-TW" sz="2400" b="1"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 </a:t>
            </a:r>
            <a:r>
              <a:rPr lang="en-US" altLang="zh-TW" sz="2400">
                <a:ea typeface="ＭＳ Ｐゴシック" panose="020B0600070205080204" pitchFamily="34" charset="-128"/>
              </a:rPr>
              <a:t>= (0, 0, 1) </a:t>
            </a:r>
          </a:p>
          <a:p>
            <a:pPr>
              <a:buFontTx/>
              <a:buNone/>
            </a:pPr>
            <a:r>
              <a:rPr lang="en-US" altLang="zh-TW" sz="2400" i="1">
                <a:ea typeface="ＭＳ Ｐゴシック" panose="020B0600070205080204" pitchFamily="34" charset="-128"/>
              </a:rPr>
              <a:t>Iteration 1</a:t>
            </a:r>
            <a:r>
              <a:rPr lang="en-US" altLang="zh-TW" sz="2400">
                <a:ea typeface="ＭＳ Ｐゴシック" panose="020B0600070205080204" pitchFamily="34" charset="-128"/>
              </a:rPr>
              <a:t> (k=1):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17410" name="Object 2">
            <a:extLst>
              <a:ext uri="{FF2B5EF4-FFF2-40B4-BE49-F238E27FC236}">
                <a16:creationId xmlns:a16="http://schemas.microsoft.com/office/drawing/2014/main" id="{0555E077-F8FA-3F44-B785-282FCB874B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438400"/>
          <a:ext cx="7724775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3" imgW="16357600" imgH="8229600" progId="Equation.3">
                  <p:embed/>
                </p:oleObj>
              </mc:Choice>
              <mc:Fallback>
                <p:oleObj name="Equation" r:id="rId3" imgW="16357600" imgH="822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7724775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>
            <a:extLst>
              <a:ext uri="{FF2B5EF4-FFF2-40B4-BE49-F238E27FC236}">
                <a16:creationId xmlns:a16="http://schemas.microsoft.com/office/drawing/2014/main" id="{161FD577-EF5D-5443-A4E5-F649286A31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altLang="en-US" sz="28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Revised Gram-Schmidt algorithm: example (cont.)</a:t>
            </a:r>
            <a:endParaRPr lang="en-US" altLang="zh-TW" sz="2800">
              <a:ea typeface="ＭＳ Ｐゴシック" panose="020B0600070205080204" pitchFamily="34" charset="-128"/>
            </a:endParaRP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3A7A9E76-94D6-CB48-A27F-6EC9EB119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9154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 i="1">
                <a:ea typeface="ＭＳ Ｐゴシック" panose="020B0600070205080204" pitchFamily="34" charset="-128"/>
              </a:rPr>
              <a:t>Iteration 2 </a:t>
            </a:r>
            <a:r>
              <a:rPr lang="en-US" altLang="zh-TW" sz="2400">
                <a:ea typeface="ＭＳ Ｐゴシック" panose="020B0600070205080204" pitchFamily="34" charset="-128"/>
              </a:rPr>
              <a:t>(k=2):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 i="1">
                <a:ea typeface="ＭＳ Ｐゴシック" panose="020B0600070205080204" pitchFamily="34" charset="-128"/>
              </a:rPr>
              <a:t>Iteration 3 </a:t>
            </a:r>
            <a:r>
              <a:rPr lang="en-US" altLang="zh-TW" sz="2400">
                <a:ea typeface="ＭＳ Ｐゴシック" panose="020B0600070205080204" pitchFamily="34" charset="-128"/>
              </a:rPr>
              <a:t>(k=3):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</p:txBody>
      </p:sp>
      <p:graphicFrame>
        <p:nvGraphicFramePr>
          <p:cNvPr id="18434" name="Object 2">
            <a:extLst>
              <a:ext uri="{FF2B5EF4-FFF2-40B4-BE49-F238E27FC236}">
                <a16:creationId xmlns:a16="http://schemas.microsoft.com/office/drawing/2014/main" id="{41063C56-25E9-AD48-9F43-41012DB21E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143000"/>
          <a:ext cx="8348663" cy="328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17678400" imgH="6959600" progId="Equation.3">
                  <p:embed/>
                </p:oleObj>
              </mc:Choice>
              <mc:Fallback>
                <p:oleObj name="Equation" r:id="rId3" imgW="17678400" imgH="695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143000"/>
                        <a:ext cx="8348663" cy="328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6E96FD03-EE7A-844B-9BAE-C268F57C9A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4648200"/>
          <a:ext cx="6248400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5" imgW="17983200" imgH="6553200" progId="Equation.3">
                  <p:embed/>
                </p:oleObj>
              </mc:Choice>
              <mc:Fallback>
                <p:oleObj name="Equation" r:id="rId5" imgW="17983200" imgH="655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648200"/>
                        <a:ext cx="6248400" cy="227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>
            <a:extLst>
              <a:ext uri="{FF2B5EF4-FFF2-40B4-BE49-F238E27FC236}">
                <a16:creationId xmlns:a16="http://schemas.microsoft.com/office/drawing/2014/main" id="{77A0141F-E40B-ED4E-88C3-1042D237F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QR-decomposition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460" name="Rectangle 3">
                <a:extLst>
                  <a:ext uri="{FF2B5EF4-FFF2-40B4-BE49-F238E27FC236}">
                    <a16:creationId xmlns:a16="http://schemas.microsoft.com/office/drawing/2014/main" id="{34A82ABD-6760-5641-A1E3-440D185BEDA0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228600" y="685800"/>
                <a:ext cx="8915400" cy="6019800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The revised algorithm has several advantages. Particularly, the inverse process - recapturing the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x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-vectors from the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q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-vectors is more trivial.</a:t>
                </a:r>
              </a:p>
              <a:p>
                <a:pPr>
                  <a:buFontTx/>
                  <a:buNone/>
                </a:pP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If we set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X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= [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x</a:t>
                </a:r>
                <a:r>
                  <a:rPr lang="en-US" altLang="zh-TW" sz="2400" b="1" baseline="-250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1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x</a:t>
                </a:r>
                <a:r>
                  <a:rPr lang="en-US" altLang="zh-TW" sz="2400" b="1" baseline="-250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2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… </a:t>
                </a:r>
                <a:r>
                  <a:rPr lang="en-US" altLang="zh-TW" sz="2400" b="1" dirty="0" err="1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x</a:t>
                </a:r>
                <a:r>
                  <a:rPr lang="en-US" altLang="zh-TW" sz="2400" b="1" baseline="-25000" dirty="0" err="1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n</a:t>
                </a:r>
                <a:r>
                  <a:rPr lang="en-US" altLang="zh-TW" sz="2400" b="1" baseline="-250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], 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Q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= [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q</a:t>
                </a:r>
                <a:r>
                  <a:rPr lang="en-US" altLang="zh-TW" sz="2400" b="1" baseline="-250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1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q</a:t>
                </a:r>
                <a:r>
                  <a:rPr lang="en-US" altLang="zh-TW" sz="2400" b="1" baseline="-250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2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… </a:t>
                </a:r>
                <a:r>
                  <a:rPr lang="en-US" altLang="zh-TW" sz="2400" b="1" dirty="0" err="1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q</a:t>
                </a:r>
                <a:r>
                  <a:rPr lang="en-US" altLang="zh-TW" sz="2400" b="1" baseline="-25000" dirty="0" err="1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n</a:t>
                </a:r>
                <a:r>
                  <a:rPr lang="en-US" altLang="zh-TW" sz="2400" b="1" baseline="-250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]</a:t>
                </a:r>
              </a:p>
              <a:p>
                <a:pPr>
                  <a:buFontTx/>
                  <a:buNone/>
                </a:pP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and</a:t>
                </a:r>
              </a:p>
              <a:p>
                <a:pPr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𝑅</m:t>
                      </m:r>
                      <m:r>
                        <a:rPr lang="en-US" altLang="zh-TW" sz="36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ＭＳ Ｐゴシック" panose="020B0600070205080204" pitchFamily="34" charset="-128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36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ＭＳ Ｐゴシック" panose="020B0600070205080204" pitchFamily="34" charset="-128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36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ＭＳ Ｐゴシック" panose="020B0600070205080204" pitchFamily="34" charset="-128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zh-TW" sz="3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1</m:t>
                                    </m:r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altLang="zh-TW" sz="3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altLang="zh-TW" sz="3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altLang="zh-TW" sz="3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3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3600" b="0" i="1" smtClean="0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ＭＳ Ｐゴシック" panose="020B0600070205080204" pitchFamily="34" charset="-128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zh-TW" sz="3600" b="0" i="1" smtClean="0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ＭＳ Ｐゴシック" panose="020B0600070205080204" pitchFamily="34" charset="-128"/>
                                      </a:rPr>
                                      <m:t>𝑛𝑛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3600" dirty="0">
                  <a:solidFill>
                    <a:srgbClr val="000000"/>
                  </a:solidFill>
                  <a:ea typeface="ＭＳ Ｐゴシック" panose="020B0600070205080204" pitchFamily="34" charset="-128"/>
                </a:endParaRPr>
              </a:p>
              <a:p>
                <a:pPr>
                  <a:buFontTx/>
                  <a:buNone/>
                </a:pPr>
                <a:endParaRPr lang="en-US" altLang="zh-TW" sz="2400" dirty="0">
                  <a:solidFill>
                    <a:srgbClr val="000000"/>
                  </a:solidFill>
                  <a:ea typeface="ＭＳ Ｐゴシック" panose="020B0600070205080204" pitchFamily="34" charset="-128"/>
                </a:endParaRPr>
              </a:p>
              <a:p>
                <a:pPr>
                  <a:buFontTx/>
                  <a:buNone/>
                </a:pPr>
                <a:r>
                  <a:rPr lang="en-US" altLang="zh-TW" sz="240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we 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have the matrix representation 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X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=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QR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 which is known as the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QR-decomposition 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of the matrix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X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. </a:t>
                </a:r>
              </a:p>
              <a:p>
                <a:pPr>
                  <a:buFontTx/>
                  <a:buNone/>
                </a:pP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The columns of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Q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form an orthonormal set of column vectors, and </a:t>
                </a:r>
                <a:r>
                  <a:rPr lang="en-US" altLang="zh-TW" sz="2400" b="1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R</a:t>
                </a: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is upper triangular.</a:t>
                </a:r>
              </a:p>
              <a:p>
                <a:pPr>
                  <a:buFontTx/>
                  <a:buNone/>
                </a:pPr>
                <a:r>
                  <a:rPr lang="en-US" altLang="zh-TW" sz="2400" dirty="0">
                    <a:solidFill>
                      <a:srgbClr val="000000"/>
                    </a:solidFill>
                    <a:ea typeface="ＭＳ Ｐゴシック" panose="020B0600070205080204" pitchFamily="34" charset="-128"/>
                  </a:rPr>
                  <a:t> </a:t>
                </a:r>
              </a:p>
            </p:txBody>
          </p:sp>
        </mc:Choice>
        <mc:Fallback>
          <p:sp>
            <p:nvSpPr>
              <p:cNvPr id="19460" name="Rectangle 3">
                <a:extLst>
                  <a:ext uri="{FF2B5EF4-FFF2-40B4-BE49-F238E27FC236}">
                    <a16:creationId xmlns:a16="http://schemas.microsoft.com/office/drawing/2014/main" id="{34A82ABD-6760-5641-A1E3-440D185BED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28600" y="685800"/>
                <a:ext cx="8915400" cy="6019800"/>
              </a:xfrm>
              <a:blipFill>
                <a:blip r:embed="rId2"/>
                <a:stretch>
                  <a:fillRect l="-996" t="-842" r="-1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>
            <a:extLst>
              <a:ext uri="{FF2B5EF4-FFF2-40B4-BE49-F238E27FC236}">
                <a16:creationId xmlns:a16="http://schemas.microsoft.com/office/drawing/2014/main" id="{6B75CA0F-E3A5-AC42-BC3F-492396D74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Example of QR-decomposition 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E07EED3A-9F34-F54B-8CCF-4F643C34D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 i="1">
                <a:solidFill>
                  <a:srgbClr val="000000"/>
                </a:solidFill>
                <a:ea typeface="ＭＳ Ｐゴシック" panose="020B0600070205080204" pitchFamily="34" charset="-128"/>
              </a:rPr>
              <a:t>Example: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Consider matrix</a:t>
            </a: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Recall that we applied revised Gram-Schmidt to the column-vectors of this matrix  </a:t>
            </a:r>
            <a:r>
              <a:rPr lang="en-US" altLang="zh-TW" sz="2400" b="1"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1 </a:t>
            </a:r>
            <a:r>
              <a:rPr lang="en-US" altLang="zh-TW" sz="2400">
                <a:ea typeface="ＭＳ Ｐゴシック" panose="020B0600070205080204" pitchFamily="34" charset="-128"/>
              </a:rPr>
              <a:t>= (1, 1, 1), </a:t>
            </a:r>
            <a:r>
              <a:rPr lang="en-US" altLang="zh-TW" sz="2400" b="1"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2 </a:t>
            </a:r>
            <a:r>
              <a:rPr lang="en-US" altLang="zh-TW" sz="2400">
                <a:ea typeface="ＭＳ Ｐゴシック" panose="020B0600070205080204" pitchFamily="34" charset="-128"/>
              </a:rPr>
              <a:t>= (0, 1, 1), </a:t>
            </a:r>
            <a:r>
              <a:rPr lang="en-US" altLang="zh-TW" sz="2400" b="1">
                <a:ea typeface="ＭＳ Ｐゴシック" panose="020B0600070205080204" pitchFamily="34" charset="-128"/>
              </a:rPr>
              <a:t>x</a:t>
            </a:r>
            <a:r>
              <a:rPr lang="en-US" altLang="zh-TW" sz="2400" baseline="-25000">
                <a:ea typeface="ＭＳ Ｐゴシック" panose="020B0600070205080204" pitchFamily="34" charset="-128"/>
              </a:rPr>
              <a:t>3 </a:t>
            </a:r>
            <a:r>
              <a:rPr lang="en-US" altLang="zh-TW" sz="2400">
                <a:ea typeface="ＭＳ Ｐゴシック" panose="020B0600070205080204" pitchFamily="34" charset="-128"/>
              </a:rPr>
              <a:t>= (0, 0, 1) to obtain an orthonormalized set of vectors</a:t>
            </a: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r>
              <a:rPr lang="en-US" altLang="zh-TW" sz="2400">
                <a:ea typeface="ＭＳ Ｐゴシック" panose="020B0600070205080204" pitchFamily="34" charset="-128"/>
              </a:rPr>
              <a:t>Thus,</a:t>
            </a: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zh-TW" sz="24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graphicFrame>
        <p:nvGraphicFramePr>
          <p:cNvPr id="20482" name="Object 2">
            <a:extLst>
              <a:ext uri="{FF2B5EF4-FFF2-40B4-BE49-F238E27FC236}">
                <a16:creationId xmlns:a16="http://schemas.microsoft.com/office/drawing/2014/main" id="{3D96525B-E77B-6240-AD76-7F86F210EA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609600"/>
          <a:ext cx="1905000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3" imgW="16459200" imgH="12115800" progId="Equation.3">
                  <p:embed/>
                </p:oleObj>
              </mc:Choice>
              <mc:Fallback>
                <p:oleObj name="Equation" r:id="rId3" imgW="16459200" imgH="1211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09600"/>
                        <a:ext cx="1905000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25DA09AE-7859-AC48-B208-86224EC8C2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9550" y="3200400"/>
          <a:ext cx="83439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4" name="Equation" r:id="rId5" imgW="17729200" imgH="1676400" progId="Equation.3">
                  <p:embed/>
                </p:oleObj>
              </mc:Choice>
              <mc:Fallback>
                <p:oleObj name="Equation" r:id="rId5" imgW="17729200" imgH="167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3200400"/>
                        <a:ext cx="83439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9C81423E-6BD4-8F4E-8C4A-7E401DEC9E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141788"/>
          <a:ext cx="7065963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Equation" r:id="rId7" imgW="18821400" imgH="7239000" progId="Equation.3">
                  <p:embed/>
                </p:oleObj>
              </mc:Choice>
              <mc:Fallback>
                <p:oleObj name="Equation" r:id="rId7" imgW="18821400" imgH="7239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141788"/>
                        <a:ext cx="7065963" cy="271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4747EAD-3945-214D-8E13-0F0318FAF3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QR-Algorithm (optional)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ADEDC5F-4772-D048-A72A-F75D09167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One of the main applications of QR-decomposition is the </a:t>
            </a:r>
            <a:r>
              <a:rPr lang="en-US" altLang="zh-TW" sz="2800" b="1">
                <a:solidFill>
                  <a:srgbClr val="000000"/>
                </a:solidFill>
                <a:ea typeface="ＭＳ Ｐゴシック" panose="020B0600070205080204" pitchFamily="34" charset="-128"/>
              </a:rPr>
              <a:t>QR-algorithm </a:t>
            </a: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for computing the eigenvalues of real matrices.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Unlike power methods (Section 6.6), the QR-algorithm generally finds all eigenvalues. 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The QR-algorithm was recognized as one of the top ten algorithms with the greatest influence on the development and practice of science and engineering in the 20</a:t>
            </a:r>
            <a:r>
              <a:rPr lang="en-US" altLang="zh-TW" sz="2800" baseline="30000">
                <a:solidFill>
                  <a:srgbClr val="000000"/>
                </a:solidFill>
                <a:ea typeface="ＭＳ Ｐゴシック" panose="020B0600070205080204" pitchFamily="34" charset="-128"/>
              </a:rPr>
              <a:t>th</a:t>
            </a: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 century (Journal of Computing in Science and Engineering):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  <a:hlinkClick r:id="rId2"/>
              </a:rPr>
              <a:t>http://www.computer.org/csdl/mags/cs/2000/01/c1022.html</a:t>
            </a: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>
              <a:buFontTx/>
              <a:buNone/>
            </a:pPr>
            <a:r>
              <a:rPr lang="en-US" altLang="zh-TW" sz="28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endParaRPr lang="en-US" altLang="zh-TW" sz="28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DA167B3-26CE-D040-94CD-BE3C0D823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The QR-Algorithm (optional)</a:t>
            </a:r>
            <a:endParaRPr lang="en-US" altLang="zh-TW" sz="3200">
              <a:ea typeface="ＭＳ Ｐゴシック" panose="020B0600070205080204" pitchFamily="34" charset="-128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A2EEBA9-C257-A144-87CE-5A5933A4B0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915400" cy="6019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The QR-algorithm is iterative. 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Given a square matrix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0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we want to find its eigenvalues.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A sequence of new matrices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, …,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is created such that each new matrix has the same eigenvalues as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0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. These eigenvalues become increasingly obvious as the sequence progresses. To calculate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zh-TW" sz="2400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once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is known, first construct a QR-decomposition of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: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				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= Q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R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Then reverse the order of the product to define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				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= R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It can be shown that eigenvalues of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k-1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and </a:t>
            </a:r>
            <a:r>
              <a:rPr lang="en-US" altLang="zh-TW" sz="2400" b="1">
                <a:solidFill>
                  <a:srgbClr val="00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zh-TW" sz="2400" b="1" baseline="-25000">
                <a:solidFill>
                  <a:srgbClr val="000000"/>
                </a:solidFill>
                <a:ea typeface="ＭＳ Ｐゴシック" panose="020B0600070205080204" pitchFamily="34" charset="-128"/>
              </a:rPr>
              <a:t>k </a:t>
            </a: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are the same. 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The sequence of matrices generally converges to a form for which eigenvalues can be easily determined.</a:t>
            </a:r>
          </a:p>
          <a:p>
            <a:pPr>
              <a:buFontTx/>
              <a:buNone/>
            </a:pPr>
            <a:r>
              <a:rPr lang="en-US" altLang="zh-TW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See Section 10.4 for more details.</a:t>
            </a:r>
            <a:endParaRPr lang="en-US" altLang="zh-TW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9429</TotalTime>
  <Words>615</Words>
  <Application>Microsoft Macintosh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Comic Sans MS</vt:lpstr>
      <vt:lpstr>Default Design</vt:lpstr>
      <vt:lpstr>Equation</vt:lpstr>
      <vt:lpstr>Chapter 10 Real Inner Products and Least-Square (cont.)</vt:lpstr>
      <vt:lpstr>Angle between two vectors</vt:lpstr>
      <vt:lpstr>Revised Gram-Schmidt algorithm</vt:lpstr>
      <vt:lpstr>Revised Gram-Schmidt algorithm: example</vt:lpstr>
      <vt:lpstr>Revised Gram-Schmidt algorithm: example (cont.)</vt:lpstr>
      <vt:lpstr>QR-decomposition</vt:lpstr>
      <vt:lpstr>Example of QR-decomposition </vt:lpstr>
      <vt:lpstr>The QR-Algorithm (optional)</vt:lpstr>
      <vt:lpstr>The QR-Algorithm (optional)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Programming</dc:title>
  <dc:creator>vardges</dc:creator>
  <cp:lastModifiedBy>Melkonian, Vardges</cp:lastModifiedBy>
  <cp:revision>247</cp:revision>
  <dcterms:created xsi:type="dcterms:W3CDTF">2012-11-13T03:14:21Z</dcterms:created>
  <dcterms:modified xsi:type="dcterms:W3CDTF">2021-11-11T18:11:39Z</dcterms:modified>
</cp:coreProperties>
</file>