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86" r:id="rId3"/>
    <p:sldId id="280" r:id="rId4"/>
    <p:sldId id="281" r:id="rId5"/>
    <p:sldId id="282" r:id="rId6"/>
    <p:sldId id="283" r:id="rId7"/>
    <p:sldId id="284" r:id="rId8"/>
    <p:sldId id="285" r:id="rId9"/>
    <p:sldId id="264" r:id="rId10"/>
    <p:sldId id="263" r:id="rId11"/>
    <p:sldId id="265" r:id="rId12"/>
    <p:sldId id="267" r:id="rId13"/>
    <p:sldId id="268" r:id="rId14"/>
    <p:sldId id="270" r:id="rId15"/>
    <p:sldId id="271" r:id="rId16"/>
    <p:sldId id="288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8AB6E3B-90E0-4F4B-9794-E3C7915F20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D73E13-2C04-AC4D-B68D-5C9BAFDA48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Jan. 21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BD0A27E-8449-3040-A558-5339DE2867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3EAA8FD-E9AB-124E-BFB3-D0AFAFBF319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799451-FDE9-CD4B-9C55-C8B631C579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17ECC-F61F-5B4F-BAA0-F33D69BB1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7D2A69-2A29-E24C-807C-BAB65315E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E91C5B-FB26-4748-B732-809DAF19D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52F3C-2843-8747-B1A7-B9B6A08DF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8F38C-9C02-2643-B0AB-4E41B21D0B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E5DA9-A5BD-104D-965D-1C82BF4DB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9433DE-A9DE-5E4B-B79C-F0DC5DF1BA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4C217-820C-3C40-B9C3-C64862D7E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30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95B0B5-9A15-1540-8950-7B0E192C3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B9F067-4EC2-D445-8690-D2DD41CE3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C661AF-6394-1544-813B-8D7F86CD6B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80E2D-639D-4240-8EA6-85E397EE7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62C89C-319E-C040-A4F6-480A76EFD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E8A225-EB39-6C4C-B1B3-50DB97420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B0994-8F2F-1649-8D1A-5B56B2F45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7D813-97D8-BC43-A0A8-C064DAF6F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7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6CC203-073B-554A-BE97-03153EB6B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76F4D-9870-1B43-93FC-8B9BE8A5E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DA02B5-2AD3-3246-8D8F-BF16E0CF7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94C51-9210-854D-A463-ACF390029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09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F0A5F2-5A52-5D40-A226-4C743ADB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80929-BEF2-C44E-94B6-61814A4E4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A5F2B9-B8AA-8E40-8597-3D064EE3EB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6034B-E181-3046-B414-BAC462EC1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07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B57882-C7E2-D44F-A7E3-7A13F662F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03811C-7FA7-134B-BC4F-0198215D5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6366CB-084F-5546-B86F-F3555D7B1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9DB07-EFDE-9545-B761-3A8B5DF78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4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00C096-03AF-FE46-85B1-E456DBEC3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CCA1D7-156F-0745-A7B2-9D614051C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8F1B85-F495-EB4E-8D28-7B485E051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5527E-2193-094F-AD85-21E2D7E5F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83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11851E-E956-BC4F-8547-97786C753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9D6B8F-7727-6142-B858-3CF458ED1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937BFB-82A2-AE45-B557-DC56EDF06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57E79-5357-6E4A-9B31-7EBFFA7AF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09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B600E-D6C0-8045-ADD4-CDBBE09F0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465563-11CE-BA4C-80E2-E1FE92CFE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389CA-4B33-E84F-86FA-2A83776FB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055E3-6990-FC4E-8674-5F447C1EA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48552-B230-7049-AF36-F05A3B114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A89F4-6190-0946-AC01-9A5FC8320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8D0CB-18A5-C840-8B89-3F1BD7AA1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15A4C-9352-D14D-B1FA-8AAEC0C9C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8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F5205C-74E9-6F4C-A55C-ADC193F2A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2F017F-FA57-B84F-B7E3-E47F02286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75FAAD3-10BF-B74C-8A37-C68662B891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A6AF8-4FF1-9541-BFCA-76DD080730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E40320-A91D-084C-B203-62A12C35B1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7621A0-CBC1-3C48-B7C8-F31C65C5AD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FB4D66D-9679-3F46-A30E-EE706185B2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Dynamic Programming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B1785B-917B-E94F-82E0-0FD934EF41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7086600" cy="3124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this handout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A shortest path example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Deterministic Dynamic Programming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Inventory example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Resource allocation example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155EAC0-E774-2B4C-A3F2-1BC288EE6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Division into stages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17FFFB-FF4F-8946-AC88-350437EA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pPr marL="342900" lvl="1" indent="-342900" eaLnBrk="1" hangingPunct="1">
              <a:spcAft>
                <a:spcPts val="600"/>
              </a:spcAft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The problem is divided into smaller subproblems each of them represented by a stage. </a:t>
            </a:r>
          </a:p>
          <a:p>
            <a:pPr marL="342900" lvl="1" indent="-342900" eaLnBrk="1" hangingPunct="1">
              <a:spcAft>
                <a:spcPts val="600"/>
              </a:spcAft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The stages are defined in many different ways depending on the context of the problem. </a:t>
            </a:r>
          </a:p>
          <a:p>
            <a:pPr marL="342900" lvl="1" indent="-342900" eaLnBrk="1" hangingPunct="1">
              <a:spcAft>
                <a:spcPts val="600"/>
              </a:spcAft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If the problem is about </a:t>
            </a:r>
            <a:r>
              <a:rPr lang="en-US" altLang="en-US" sz="2600" b="1">
                <a:ea typeface="ＭＳ Ｐゴシック" panose="020B0600070205080204" pitchFamily="34" charset="-128"/>
              </a:rPr>
              <a:t>long-time development of a system</a:t>
            </a:r>
            <a:r>
              <a:rPr lang="en-US" altLang="en-US" sz="2600">
                <a:ea typeface="ＭＳ Ｐゴシック" panose="020B0600070205080204" pitchFamily="34" charset="-128"/>
              </a:rPr>
              <a:t> then the stages naturally correspond to </a:t>
            </a:r>
            <a:r>
              <a:rPr lang="en-US" altLang="en-US" sz="2600" b="1">
                <a:ea typeface="ＭＳ Ｐゴシック" panose="020B0600070205080204" pitchFamily="34" charset="-128"/>
              </a:rPr>
              <a:t>time periods</a:t>
            </a:r>
            <a:r>
              <a:rPr lang="en-US" altLang="en-US" sz="2600">
                <a:ea typeface="ＭＳ Ｐゴシック" panose="020B0600070205080204" pitchFamily="34" charset="-128"/>
              </a:rPr>
              <a:t>. </a:t>
            </a:r>
          </a:p>
          <a:p>
            <a:pPr marL="342900" lvl="1" indent="-342900" eaLnBrk="1" hangingPunct="1">
              <a:spcAft>
                <a:spcPts val="600"/>
              </a:spcAft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If the goal of the problem is to </a:t>
            </a:r>
            <a:r>
              <a:rPr lang="en-US" altLang="en-US" sz="2600" b="1">
                <a:ea typeface="ＭＳ Ｐゴシック" panose="020B0600070205080204" pitchFamily="34" charset="-128"/>
              </a:rPr>
              <a:t>move some objects from one location to another on a map</a:t>
            </a:r>
            <a:r>
              <a:rPr lang="en-US" altLang="en-US" sz="2600">
                <a:ea typeface="ＭＳ Ｐゴシック" panose="020B0600070205080204" pitchFamily="34" charset="-128"/>
              </a:rPr>
              <a:t> then partitioning the map into several </a:t>
            </a:r>
            <a:r>
              <a:rPr lang="en-US" altLang="en-US" sz="2600" b="1">
                <a:ea typeface="ＭＳ Ｐゴシック" panose="020B0600070205080204" pitchFamily="34" charset="-128"/>
              </a:rPr>
              <a:t>geographical regions </a:t>
            </a:r>
            <a:r>
              <a:rPr lang="en-US" altLang="en-US" sz="2600">
                <a:ea typeface="ＭＳ Ｐゴシック" panose="020B0600070205080204" pitchFamily="34" charset="-128"/>
              </a:rPr>
              <a:t>might be the natural division into stages. </a:t>
            </a:r>
          </a:p>
          <a:p>
            <a:pPr marL="342900" lvl="1" indent="-342900" eaLnBrk="1" hangingPunct="1">
              <a:spcAft>
                <a:spcPts val="600"/>
              </a:spcAft>
              <a:buFontTx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Generally, if an accomplishment of a certain task can be considered as a </a:t>
            </a:r>
            <a:r>
              <a:rPr lang="en-US" altLang="en-US" sz="2600" b="1">
                <a:ea typeface="ＭＳ Ｐゴシック" panose="020B0600070205080204" pitchFamily="34" charset="-128"/>
              </a:rPr>
              <a:t>multi-step process </a:t>
            </a:r>
            <a:r>
              <a:rPr lang="en-US" altLang="en-US" sz="2600">
                <a:ea typeface="ＭＳ Ｐゴシック" panose="020B0600070205080204" pitchFamily="34" charset="-128"/>
              </a:rPr>
              <a:t>then each stage can be defined as a step in the process.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460AFCA-9EF0-294E-9E12-91FC2B84C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States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7E4972-222B-1F4A-8B13-E20AD6838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6096000"/>
          </a:xfrm>
        </p:spPr>
        <p:txBody>
          <a:bodyPr/>
          <a:lstStyle/>
          <a:p>
            <a:pPr lvl="1">
              <a:spcAft>
                <a:spcPts val="9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Each stage has a number of </a:t>
            </a:r>
            <a:r>
              <a:rPr lang="en-US" altLang="en-US" i="1">
                <a:ea typeface="ＭＳ Ｐゴシック" panose="020B0600070205080204" pitchFamily="34" charset="-128"/>
              </a:rPr>
              <a:t>states</a:t>
            </a:r>
            <a:r>
              <a:rPr lang="en-US" altLang="en-US">
                <a:ea typeface="ＭＳ Ｐゴシック" panose="020B0600070205080204" pitchFamily="34" charset="-128"/>
              </a:rPr>
              <a:t> associated with it.   Depending what decisions are made in one stage, the system might end up in different states in the next stage. </a:t>
            </a:r>
          </a:p>
          <a:p>
            <a:pPr lvl="1">
              <a:spcAft>
                <a:spcPts val="9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If a geographical region corresponds to a stage then the states associated with it could be some particular locations (cities, warehouses, etc.) in that region. </a:t>
            </a:r>
          </a:p>
          <a:p>
            <a:pPr lvl="1">
              <a:spcAft>
                <a:spcPts val="9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 other situations a state might correspond to amounts of certain resources which are essential for optimizing the system.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FD2A806-73E9-8B4D-B506-505A2AD2E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Decisions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B917926-404D-1F46-96AE-76CADCCF3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Making </a:t>
            </a:r>
            <a:r>
              <a:rPr lang="en-US" altLang="en-US" i="1">
                <a:ea typeface="ＭＳ Ｐゴシック" panose="020B0600070205080204" pitchFamily="34" charset="-128"/>
              </a:rPr>
              <a:t>decisions</a:t>
            </a:r>
            <a:r>
              <a:rPr lang="en-US" altLang="en-US">
                <a:ea typeface="ＭＳ Ｐゴシック" panose="020B0600070205080204" pitchFamily="34" charset="-128"/>
              </a:rPr>
              <a:t> at one stage transforms one state of the current stage into a state in the next stage.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 a geographical example, it could be a decision to go from one city to another.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 resource allocation problems, it might be a decision to create or spend a certain amount of a resource.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For example, in the shortest path problem three different decisions are possible to make at the state corresponding to Columbus; these decisions correspond to the three arrows going from Columbus to the three states (cities) of the next stage: Kansas City, Omaha, and Dallas.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6D9C0B3-783B-BC45-82A2-020F0CD52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Optimal Policy and Principle of Optimality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9EA78B-DC00-C34C-A217-823123369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248400"/>
          </a:xfrm>
        </p:spPr>
        <p:txBody>
          <a:bodyPr/>
          <a:lstStyle/>
          <a:p>
            <a:pPr lvl="1">
              <a:spcAft>
                <a:spcPts val="600"/>
              </a:spcAft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goal of the solution procedure is to find an </a:t>
            </a:r>
            <a:r>
              <a:rPr lang="en-US" altLang="en-US" sz="2400" b="1">
                <a:ea typeface="ＭＳ Ｐゴシック" panose="020B0600070205080204" pitchFamily="34" charset="-128"/>
              </a:rPr>
              <a:t>optimal policy </a:t>
            </a:r>
            <a:r>
              <a:rPr lang="en-US" altLang="en-US" sz="2400">
                <a:ea typeface="ＭＳ Ｐゴシック" panose="020B0600070205080204" pitchFamily="34" charset="-128"/>
              </a:rPr>
              <a:t>for the overall problem, i.e., an optimal policy decision at each stage for each of the possible states.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Given the current state, the optimal decision for each of the remaining states does not depend on the previous states or decisions. This is known as the </a:t>
            </a:r>
            <a:r>
              <a:rPr lang="en-US" altLang="en-US" sz="2400" b="1">
                <a:ea typeface="ＭＳ Ｐゴシック" panose="020B0600070205080204" pitchFamily="34" charset="-128"/>
              </a:rPr>
              <a:t>principle of optimality </a:t>
            </a:r>
            <a:r>
              <a:rPr lang="en-US" altLang="en-US" sz="2400">
                <a:ea typeface="ＭＳ Ｐゴシック" panose="020B0600070205080204" pitchFamily="34" charset="-128"/>
              </a:rPr>
              <a:t>for dynamic programming.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For example, in the geographical setting the principle works as follows: the optimal route from a current city to the final destination does not depend on the way we got to the city.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 system can be formulated as a dynamic programming problem only if the principle of optimality holds for it.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B4EE64-ED74-E14D-A40C-24DCDF239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Recursive solution to the problem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865CC7-1CF8-FB41-8E85-B82E1F8A1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6096000"/>
          </a:xfrm>
        </p:spPr>
        <p:txBody>
          <a:bodyPr/>
          <a:lstStyle/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principle of optimality allows to solve the problem stage by stage recursively.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solution procedure first finds the </a:t>
            </a:r>
            <a:r>
              <a:rPr lang="en-US" altLang="en-US" i="1">
                <a:ea typeface="ＭＳ Ｐゴシック" panose="020B0600070205080204" pitchFamily="34" charset="-128"/>
              </a:rPr>
              <a:t>optimal policy for the last stage</a:t>
            </a:r>
            <a:r>
              <a:rPr lang="en-US" altLang="en-US">
                <a:ea typeface="ＭＳ Ｐゴシック" panose="020B0600070205080204" pitchFamily="34" charset="-128"/>
              </a:rPr>
              <a:t>. The solution for the last stage is normally trivial.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Then a </a:t>
            </a:r>
            <a:r>
              <a:rPr lang="en-US" altLang="en-US" b="1">
                <a:ea typeface="ＭＳ Ｐゴシック" panose="020B0600070205080204" pitchFamily="34" charset="-128"/>
              </a:rPr>
              <a:t>recursive relationship </a:t>
            </a:r>
            <a:r>
              <a:rPr lang="en-US" altLang="en-US">
                <a:ea typeface="ＭＳ Ｐゴシック" panose="020B0600070205080204" pitchFamily="34" charset="-128"/>
              </a:rPr>
              <a:t>is established which identifies the optimal policy for stage </a:t>
            </a:r>
            <a:r>
              <a:rPr lang="en-US" altLang="en-US" i="1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, given that stage </a:t>
            </a:r>
            <a:r>
              <a:rPr lang="en-US" altLang="en-US" i="1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+1 has already been solved. 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When the recursive relationship is used, the solution procedure starts at the end and moves </a:t>
            </a:r>
            <a:r>
              <a:rPr lang="en-US" altLang="en-US" i="1">
                <a:ea typeface="ＭＳ Ｐゴシック" panose="020B0600070205080204" pitchFamily="34" charset="-128"/>
              </a:rPr>
              <a:t>backward</a:t>
            </a:r>
            <a:r>
              <a:rPr lang="en-US" altLang="en-US">
                <a:ea typeface="ＭＳ Ｐゴシック" panose="020B0600070205080204" pitchFamily="34" charset="-128"/>
              </a:rPr>
              <a:t> stage by stage until it finds  the optimal policy starting at the </a:t>
            </a:r>
            <a:r>
              <a:rPr lang="en-US" altLang="en-US" i="1">
                <a:ea typeface="ＭＳ Ｐゴシック" panose="020B0600070205080204" pitchFamily="34" charset="-128"/>
              </a:rPr>
              <a:t>initial</a:t>
            </a:r>
            <a:r>
              <a:rPr lang="en-US" altLang="en-US">
                <a:ea typeface="ＭＳ Ｐゴシック" panose="020B0600070205080204" pitchFamily="34" charset="-128"/>
              </a:rPr>
              <a:t> stage.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D90F5B3-F116-644F-9CC0-A458F9B05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Solving Inventory Problems by DP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E1CA1B-5484-1E41-B99F-007319FD3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Main characteristics: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Time is broken up into periods. The demands for all periods are known in advance.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At the beginning of each period, the firm must determine how many units should be produced.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Production and storage capacities are limited.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Each period’s demand must be met on time from inventory or current production. 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During any period in which production takes place, a fixed cost of production as well as a variable per-unit cost is incurred.</a:t>
            </a:r>
          </a:p>
          <a:p>
            <a:pPr lvl="1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The firm’s goal is to minimize the total cost of meeting on time the demands.</a:t>
            </a:r>
          </a:p>
          <a:p>
            <a:pPr lvl="1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F041F16-6B91-4648-B876-40C1DD248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Inventory Problems: 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0EAEF7C-F413-9E42-BAE7-54FCCF34E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686800" cy="6248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Producing airplanes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3 production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No inventory at the beginning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Can produce at most 3 airplanes in each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Can keep at most 2 airplanes in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Set-up cost for each period is 10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Determine a production schedule to minimize the total cost (the DP solution on the board).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00D0D7-EF56-3747-8C2B-D7115228FA26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962400"/>
          <a:ext cx="4191000" cy="15541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33300916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469923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4598444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64122176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758601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232406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Unit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1809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EF34BF6-EE56-1743-B2EF-C5A14E79F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Resource Allocation Problems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5124E6-D928-E14D-9143-ADA2DB12A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686800" cy="6248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Limited resources must be allocated to different activities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Each activity has a benefit value which is variable and depends on the amount of the resource assigned to the activity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The goal is to determine how to allocate the resources to the activities such that the total benefit is maximized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025D385-82AB-794E-9E4C-8C75B4769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Resource Allocation Problems: 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E35D8B7-BCB6-B242-8D91-A95E221A5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A college student has 6 days remaining before final exams begin in his 4 courses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He wants allocate the study time as effectively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Needs at least 1 day for each course and wants to concentrate on just one course each day. So 1, 2, or 3 days should be allocated to each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He estimates that the alternative allocations for each course would yield the number of grade points shown in the following table:</a:t>
            </a: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How many days should be allocated to each course? </a:t>
            </a:r>
          </a:p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(The DP solution on the board).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C68CF5-D975-BB4C-85A8-CC34244389B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038600"/>
          <a:ext cx="5080000" cy="18542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39504894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144868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3859801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8216787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6141809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4266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51354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8035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587828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2071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8C89167-2D79-E645-8799-EB6073676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EDCD65-DF0B-0449-9099-CA5B5FB11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Dynamic programming is a widely-used mathematical technique for solving problems that can be divided into </a:t>
            </a:r>
            <a:r>
              <a:rPr lang="en-US" altLang="en-US" sz="2800" i="1">
                <a:ea typeface="ＭＳ Ｐゴシック" panose="020B0600070205080204" pitchFamily="34" charset="-128"/>
              </a:rPr>
              <a:t>stages</a:t>
            </a:r>
            <a:r>
              <a:rPr lang="en-US" altLang="en-US" sz="2800">
                <a:ea typeface="ＭＳ Ｐゴシック" panose="020B0600070205080204" pitchFamily="34" charset="-128"/>
              </a:rPr>
              <a:t> and where decisions are required in each stage. 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goal of dynamic programming is to find a combination of decisions that optimizes a certain amount associated with a system. 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900F2C6-5139-1644-AE26-95635A7E2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typical example: Shortest Path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706AAD6-F116-814E-809E-C43EADAC4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Ben plans to drive from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NY</a:t>
            </a:r>
            <a:r>
              <a:rPr lang="en-US" altLang="en-US" sz="2400">
                <a:ea typeface="ＭＳ Ｐゴシック" panose="020B0600070205080204" pitchFamily="34" charset="-128"/>
              </a:rPr>
              <a:t> to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Has friends in several cities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After 1 day’s driving can reach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Columbus, Nashville, or Louisville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After 2 days of driving can reach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Kansas City, Omaha, or Dallas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After 3 days of driving can reach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Denver or San Antonio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After 4 days of driving can reach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Los Angeles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The actual mileages between cities are given in the figure (next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Where should Ben spend each night of the trip to minimize the number of miles traveled?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7B9A86A-2F37-1345-8A4E-353DFBE64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Shortest Path: network figure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115F575-0B6A-0D46-8CFB-2E459F3B2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69B7EE9-C2EE-5044-8CBE-0ACD4A825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004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New York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1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35DA9E3-3582-F343-970C-B5954598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19200"/>
            <a:ext cx="9906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Columbus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2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E2ED5AB-E4D5-9042-B1FC-2639855B7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219200"/>
            <a:ext cx="1066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Kansas City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5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311EB36-1B1C-A24A-B840-8795D4C8F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Denver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8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36C908F-1C62-BE46-9620-F01AE394E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200400"/>
            <a:ext cx="9144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Los Angeles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10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00CA506-13E2-864C-BA89-7EF3B128C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004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Omaha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6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D9D92C-02A8-1F49-B03C-50173824B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Dallas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7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141690A-5ABA-5145-9561-532CCDF3E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Nashville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DFB8D01-2C90-654F-8D40-80B74296E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00"/>
            <a:ext cx="914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Louisville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F3E48C8-FB50-A840-A4BD-64A5B4274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267200"/>
            <a:ext cx="9144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San Antonio</a:t>
            </a:r>
          </a:p>
          <a:p>
            <a:pPr algn="ctr">
              <a:defRPr/>
            </a:pPr>
            <a:r>
              <a:rPr lang="en-US" sz="1200" dirty="0">
                <a:solidFill>
                  <a:srgbClr val="0000FF"/>
                </a:solidFill>
                <a:latin typeface="+mn-lt"/>
                <a:ea typeface="+mn-ea"/>
              </a:rPr>
              <a:t>9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041F48-590B-F548-8968-9C06359D25C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47700" y="2095500"/>
            <a:ext cx="144780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491F81-958D-EF4C-9622-E9131330F1A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705100" y="1790700"/>
            <a:ext cx="15240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0E910C-8016-F44C-844C-449702809643}"/>
              </a:ext>
            </a:extLst>
          </p:cNvPr>
          <p:cNvCxnSpPr>
            <a:cxnSpLocks noChangeShapeType="1"/>
            <a:endCxn id="8" idx="1"/>
          </p:cNvCxnSpPr>
          <p:nvPr/>
        </p:nvCxnSpPr>
        <p:spPr bwMode="auto">
          <a:xfrm flipV="1">
            <a:off x="5105400" y="2476500"/>
            <a:ext cx="1066800" cy="1028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2268CB3-4E37-0549-B1E9-28B6958A0E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86600" y="3810000"/>
            <a:ext cx="990600" cy="800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519AC2-F19A-0347-94AD-86A5C162BA4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628900" y="3848100"/>
            <a:ext cx="1752600" cy="1524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AFAFC36-591B-9F4D-9BB2-23710406B74C}"/>
              </a:ext>
            </a:extLst>
          </p:cNvPr>
          <p:cNvCxnSpPr>
            <a:cxnSpLocks noChangeShapeType="1"/>
            <a:stCxn id="11" idx="3"/>
          </p:cNvCxnSpPr>
          <p:nvPr/>
        </p:nvCxnSpPr>
        <p:spPr bwMode="auto">
          <a:xfrm flipV="1">
            <a:off x="5105400" y="4876800"/>
            <a:ext cx="10668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482EFD9-F39D-7042-A68D-FC638348D1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200" y="5715000"/>
            <a:ext cx="1447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062E24-CD1B-A746-B684-A5A25DD84C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200" y="3505200"/>
            <a:ext cx="1447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41252D-E683-124A-BD76-22327A27CD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200" y="1447800"/>
            <a:ext cx="1447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486C86-463F-F440-BB02-5954C41E56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71500" y="4152900"/>
            <a:ext cx="1676400" cy="838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8825D0-89B2-B843-B399-3F763647ADA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628900" y="3771900"/>
            <a:ext cx="16764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A52DA4C-F47B-3A4F-A765-25AB330069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05400" y="3657600"/>
            <a:ext cx="10668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10A32F2-F6B7-244B-8406-BAF44B5010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6600" y="2514600"/>
            <a:ext cx="9906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D0F542D-60AF-384F-97A5-1D9737AEAA9D}"/>
              </a:ext>
            </a:extLst>
          </p:cNvPr>
          <p:cNvCxnSpPr>
            <a:cxnSpLocks noChangeShapeType="1"/>
            <a:stCxn id="7" idx="3"/>
          </p:cNvCxnSpPr>
          <p:nvPr/>
        </p:nvCxnSpPr>
        <p:spPr bwMode="auto">
          <a:xfrm>
            <a:off x="5257800" y="1485900"/>
            <a:ext cx="9906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783DF94-713A-DA41-BD48-4F52B2B0703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628900" y="1714500"/>
            <a:ext cx="16764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44602B7-5A4A-7E42-93F2-83370ADF370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752600" y="2590800"/>
            <a:ext cx="3581400" cy="1905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C018BF4-7ED8-7041-B65A-3FFBE72FED4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790700" y="2628900"/>
            <a:ext cx="3581400" cy="182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AF83794-8797-A34B-AE24-D1E7D5F0FA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3505200"/>
            <a:ext cx="7620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A0E43F1-E242-304A-9D66-C6EAB095915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381500" y="2247900"/>
            <a:ext cx="2514600" cy="1524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889FE82-CB57-9048-9FA3-03C674E049E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381500" y="3314700"/>
            <a:ext cx="25908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D05FB8A-EC88-3648-B987-7880CB014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86200"/>
            <a:ext cx="762000" cy="2286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  <a:latin typeface="+mn-lt"/>
                <a:ea typeface="+mn-ea"/>
              </a:rPr>
              <a:t>Stage 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840B6E8-5498-F741-912F-535AF89E0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0"/>
            <a:ext cx="762000" cy="2286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  <a:latin typeface="+mn-lt"/>
                <a:ea typeface="+mn-ea"/>
              </a:rPr>
              <a:t>Stage 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795CB5-561B-F54B-BE60-8E25CAB3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096000"/>
            <a:ext cx="762000" cy="2286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  <a:latin typeface="+mn-lt"/>
                <a:ea typeface="+mn-ea"/>
              </a:rPr>
              <a:t>Stage 3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D29FA3-E8F6-6B45-94A0-048D31479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05400"/>
            <a:ext cx="762000" cy="2286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  <a:latin typeface="+mn-lt"/>
                <a:ea typeface="+mn-ea"/>
              </a:rPr>
              <a:t>Stage 4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2B5401-E941-424D-B71B-9975209D2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14800"/>
            <a:ext cx="762000" cy="2286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0000"/>
                </a:solidFill>
                <a:latin typeface="+mn-lt"/>
                <a:ea typeface="+mn-ea"/>
              </a:rPr>
              <a:t>Stage 5</a:t>
            </a:r>
          </a:p>
        </p:txBody>
      </p:sp>
      <p:sp>
        <p:nvSpPr>
          <p:cNvPr id="17447" name="TextBox 72">
            <a:extLst>
              <a:ext uri="{FF2B5EF4-FFF2-40B4-BE49-F238E27FC236}">
                <a16:creationId xmlns:a16="http://schemas.microsoft.com/office/drawing/2014/main" id="{1E1BE11F-955D-BC40-951C-6C85409A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550</a:t>
            </a:r>
          </a:p>
        </p:txBody>
      </p:sp>
      <p:sp>
        <p:nvSpPr>
          <p:cNvPr id="17448" name="TextBox 73">
            <a:extLst>
              <a:ext uri="{FF2B5EF4-FFF2-40B4-BE49-F238E27FC236}">
                <a16:creationId xmlns:a16="http://schemas.microsoft.com/office/drawing/2014/main" id="{EEDCB1EE-B1F4-364C-B716-902F61F0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1430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680</a:t>
            </a:r>
          </a:p>
        </p:txBody>
      </p:sp>
      <p:sp>
        <p:nvSpPr>
          <p:cNvPr id="17449" name="TextBox 74">
            <a:extLst>
              <a:ext uri="{FF2B5EF4-FFF2-40B4-BE49-F238E27FC236}">
                <a16:creationId xmlns:a16="http://schemas.microsoft.com/office/drawing/2014/main" id="{5BF33FAE-DA0F-8D4E-BF46-DE739384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447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610</a:t>
            </a:r>
          </a:p>
        </p:txBody>
      </p:sp>
      <p:sp>
        <p:nvSpPr>
          <p:cNvPr id="17450" name="TextBox 75">
            <a:extLst>
              <a:ext uri="{FF2B5EF4-FFF2-40B4-BE49-F238E27FC236}">
                <a16:creationId xmlns:a16="http://schemas.microsoft.com/office/drawing/2014/main" id="{3D728853-1E51-5742-BB6F-9BD29C199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1030</a:t>
            </a:r>
          </a:p>
        </p:txBody>
      </p:sp>
      <p:sp>
        <p:nvSpPr>
          <p:cNvPr id="17451" name="TextBox 76">
            <a:extLst>
              <a:ext uri="{FF2B5EF4-FFF2-40B4-BE49-F238E27FC236}">
                <a16:creationId xmlns:a16="http://schemas.microsoft.com/office/drawing/2014/main" id="{41F94CC5-CE02-1445-84E6-D31110C4E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62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1390</a:t>
            </a:r>
          </a:p>
        </p:txBody>
      </p:sp>
      <p:sp>
        <p:nvSpPr>
          <p:cNvPr id="17452" name="TextBox 77">
            <a:extLst>
              <a:ext uri="{FF2B5EF4-FFF2-40B4-BE49-F238E27FC236}">
                <a16:creationId xmlns:a16="http://schemas.microsoft.com/office/drawing/2014/main" id="{1A1CE06B-58A5-0443-8198-D7D85B71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257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270</a:t>
            </a:r>
          </a:p>
        </p:txBody>
      </p:sp>
      <p:sp>
        <p:nvSpPr>
          <p:cNvPr id="17453" name="TextBox 78">
            <a:extLst>
              <a:ext uri="{FF2B5EF4-FFF2-40B4-BE49-F238E27FC236}">
                <a16:creationId xmlns:a16="http://schemas.microsoft.com/office/drawing/2014/main" id="{C5AA9076-990B-8248-AEC9-1D838297D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724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790</a:t>
            </a:r>
          </a:p>
        </p:txBody>
      </p:sp>
      <p:sp>
        <p:nvSpPr>
          <p:cNvPr id="17454" name="TextBox 79">
            <a:extLst>
              <a:ext uri="{FF2B5EF4-FFF2-40B4-BE49-F238E27FC236}">
                <a16:creationId xmlns:a16="http://schemas.microsoft.com/office/drawing/2014/main" id="{869F90D5-A60F-884C-BB0A-F18D24DAD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940</a:t>
            </a:r>
          </a:p>
        </p:txBody>
      </p:sp>
      <p:sp>
        <p:nvSpPr>
          <p:cNvPr id="17455" name="TextBox 80">
            <a:extLst>
              <a:ext uri="{FF2B5EF4-FFF2-40B4-BE49-F238E27FC236}">
                <a16:creationId xmlns:a16="http://schemas.microsoft.com/office/drawing/2014/main" id="{524FB194-F253-8942-80DB-12DA21166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956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540</a:t>
            </a:r>
          </a:p>
        </p:txBody>
      </p:sp>
      <p:sp>
        <p:nvSpPr>
          <p:cNvPr id="17456" name="TextBox 81">
            <a:extLst>
              <a:ext uri="{FF2B5EF4-FFF2-40B4-BE49-F238E27FC236}">
                <a16:creationId xmlns:a16="http://schemas.microsoft.com/office/drawing/2014/main" id="{7C980688-A957-F443-AAD6-D87DA6CB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9050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790</a:t>
            </a:r>
          </a:p>
        </p:txBody>
      </p:sp>
      <p:sp>
        <p:nvSpPr>
          <p:cNvPr id="17457" name="TextBox 82">
            <a:extLst>
              <a:ext uri="{FF2B5EF4-FFF2-40B4-BE49-F238E27FC236}">
                <a16:creationId xmlns:a16="http://schemas.microsoft.com/office/drawing/2014/main" id="{0D6A4D65-BBB0-F444-BE15-2F8B0C069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76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790</a:t>
            </a:r>
          </a:p>
        </p:txBody>
      </p:sp>
      <p:sp>
        <p:nvSpPr>
          <p:cNvPr id="17458" name="TextBox 83">
            <a:extLst>
              <a:ext uri="{FF2B5EF4-FFF2-40B4-BE49-F238E27FC236}">
                <a16:creationId xmlns:a16="http://schemas.microsoft.com/office/drawing/2014/main" id="{B566D8FD-9AD9-BE46-AD22-FE811E650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57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1050</a:t>
            </a:r>
          </a:p>
        </p:txBody>
      </p:sp>
      <p:sp>
        <p:nvSpPr>
          <p:cNvPr id="17459" name="TextBox 84">
            <a:extLst>
              <a:ext uri="{FF2B5EF4-FFF2-40B4-BE49-F238E27FC236}">
                <a16:creationId xmlns:a16="http://schemas.microsoft.com/office/drawing/2014/main" id="{756F3992-A65E-A543-A46A-0C8190C75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19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580</a:t>
            </a:r>
          </a:p>
        </p:txBody>
      </p:sp>
      <p:sp>
        <p:nvSpPr>
          <p:cNvPr id="17460" name="TextBox 85">
            <a:extLst>
              <a:ext uri="{FF2B5EF4-FFF2-40B4-BE49-F238E27FC236}">
                <a16:creationId xmlns:a16="http://schemas.microsoft.com/office/drawing/2014/main" id="{A73F15B2-C5D8-2140-BC86-3AE4754F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660</a:t>
            </a:r>
          </a:p>
        </p:txBody>
      </p:sp>
      <p:sp>
        <p:nvSpPr>
          <p:cNvPr id="17461" name="TextBox 86">
            <a:extLst>
              <a:ext uri="{FF2B5EF4-FFF2-40B4-BE49-F238E27FC236}">
                <a16:creationId xmlns:a16="http://schemas.microsoft.com/office/drawing/2014/main" id="{D55CCB7A-DEA1-E74D-9809-FD6795A18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8006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510</a:t>
            </a:r>
          </a:p>
        </p:txBody>
      </p:sp>
      <p:sp>
        <p:nvSpPr>
          <p:cNvPr id="17462" name="TextBox 87">
            <a:extLst>
              <a:ext uri="{FF2B5EF4-FFF2-40B4-BE49-F238E27FC236}">
                <a16:creationId xmlns:a16="http://schemas.microsoft.com/office/drawing/2014/main" id="{CF134884-C2A4-8740-8C2D-379E3FA7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830</a:t>
            </a:r>
          </a:p>
        </p:txBody>
      </p:sp>
      <p:sp>
        <p:nvSpPr>
          <p:cNvPr id="17463" name="TextBox 88">
            <a:extLst>
              <a:ext uri="{FF2B5EF4-FFF2-40B4-BE49-F238E27FC236}">
                <a16:creationId xmlns:a16="http://schemas.microsoft.com/office/drawing/2014/main" id="{1366F882-69BD-124F-B16A-1E191010A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700</a:t>
            </a:r>
          </a:p>
        </p:txBody>
      </p:sp>
      <p:sp>
        <p:nvSpPr>
          <p:cNvPr id="17464" name="TextBox 89">
            <a:extLst>
              <a:ext uri="{FF2B5EF4-FFF2-40B4-BE49-F238E27FC236}">
                <a16:creationId xmlns:a16="http://schemas.microsoft.com/office/drawing/2014/main" id="{29915D2C-03DF-7C48-9301-FBE92F14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770</a:t>
            </a:r>
          </a:p>
        </p:txBody>
      </p:sp>
      <p:sp>
        <p:nvSpPr>
          <p:cNvPr id="17465" name="TextBox 90">
            <a:extLst>
              <a:ext uri="{FF2B5EF4-FFF2-40B4-BE49-F238E27FC236}">
                <a16:creationId xmlns:a16="http://schemas.microsoft.com/office/drawing/2014/main" id="{7041CAFC-D49E-3244-820C-FB11EC339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900</a:t>
            </a:r>
          </a:p>
        </p:txBody>
      </p:sp>
      <p:sp>
        <p:nvSpPr>
          <p:cNvPr id="17466" name="TextBox 94">
            <a:extLst>
              <a:ext uri="{FF2B5EF4-FFF2-40B4-BE49-F238E27FC236}">
                <a16:creationId xmlns:a16="http://schemas.microsoft.com/office/drawing/2014/main" id="{CD0ABB53-67F8-FB43-AA75-70F543087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0040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760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7133AA-7B9B-4144-990F-63B2EA41C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Shortest Path problem: Solution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1F1BE2F-C890-E64D-87AA-27204C867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The problem is solved </a:t>
            </a:r>
            <a:r>
              <a:rPr lang="en-US" altLang="en-US" b="1">
                <a:ea typeface="ＭＳ Ｐゴシック" panose="020B0600070205080204" pitchFamily="34" charset="-128"/>
              </a:rPr>
              <a:t>recursively by working backward</a:t>
            </a:r>
            <a:r>
              <a:rPr lang="en-US" altLang="en-US">
                <a:ea typeface="ＭＳ Ｐゴシック" panose="020B0600070205080204" pitchFamily="34" charset="-128"/>
              </a:rPr>
              <a:t> in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32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ij</a:t>
            </a:r>
            <a:r>
              <a:rPr lang="en-US" altLang="en-US">
                <a:ea typeface="ＭＳ Ｐゴシック" panose="020B0600070205080204" pitchFamily="34" charset="-128"/>
              </a:rPr>
              <a:t> be the mileage between cities i and j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32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</a:rPr>
              <a:t>(i)</a:t>
            </a:r>
            <a:r>
              <a:rPr lang="en-US" altLang="en-US">
                <a:ea typeface="ＭＳ Ｐゴシック" panose="020B0600070205080204" pitchFamily="34" charset="-128"/>
              </a:rPr>
              <a:t> be the length of the shortest path from city i to LA (city i is in stage 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Stage 4 computations are obvious: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(8) = 1030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f</a:t>
            </a:r>
            <a:r>
              <a:rPr lang="en-US" altLang="en-US" baseline="-25000"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(9) = 1390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A8D3DCBE-9F03-0145-B645-B1C2356DD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Stage 3 computations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3080C8DD-9810-994B-91EB-C178A88CF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3200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Work backward one stage (to stage 3 cities) and find the shortest path to LA from each stage 3 city.</a:t>
            </a:r>
          </a:p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To determine f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(5), note that the shortest path from city 5 to LA must be one of the following: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Path 1</a:t>
            </a:r>
            <a:r>
              <a:rPr lang="en-US" altLang="en-US">
                <a:ea typeface="ＭＳ Ｐゴシック" panose="020B0600070205080204" pitchFamily="34" charset="-128"/>
              </a:rPr>
              <a:t>: Go from city 5 to city 8 and then take the shortest path from city 8 to city 10.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Path 2</a:t>
            </a:r>
            <a:r>
              <a:rPr lang="en-US" altLang="en-US">
                <a:ea typeface="ＭＳ Ｐゴシック" panose="020B0600070205080204" pitchFamily="34" charset="-128"/>
              </a:rPr>
              <a:t>: Go from city 5 to city 9 and then take the shortest path from city 9 to city 10.</a:t>
            </a: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30722" name="Object 2">
            <a:extLst>
              <a:ext uri="{FF2B5EF4-FFF2-40B4-BE49-F238E27FC236}">
                <a16:creationId xmlns:a16="http://schemas.microsoft.com/office/drawing/2014/main" id="{177D3D58-7EF1-C34D-A7F1-7CC3A61DBF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657600"/>
          <a:ext cx="619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16687800" imgH="2667000" progId="Equation.3">
                  <p:embed/>
                </p:oleObj>
              </mc:Choice>
              <mc:Fallback>
                <p:oleObj name="Equation" r:id="rId3" imgW="16687800" imgH="266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7600"/>
                        <a:ext cx="6197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3CB310E-DD4B-8C4D-B304-11F7934894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876800"/>
          <a:ext cx="619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16687800" imgH="2667000" progId="Equation.3">
                  <p:embed/>
                </p:oleObj>
              </mc:Choice>
              <mc:Fallback>
                <p:oleObj name="Equation" r:id="rId5" imgW="16687800" imgH="2667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6197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98E23EC9-9EBB-1F45-ABD4-46D3A61F0A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8713" y="5867400"/>
          <a:ext cx="6226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16764000" imgH="2667000" progId="Equation.3">
                  <p:embed/>
                </p:oleObj>
              </mc:Choice>
              <mc:Fallback>
                <p:oleObj name="Equation" r:id="rId7" imgW="16764000" imgH="266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5867400"/>
                        <a:ext cx="62261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6248A7-829E-2F43-BBA3-21D97D95D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Similarly,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A18D44EE-D200-8548-8AF6-6080D91B9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Stage 2 computations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88A28A12-113E-FF49-93B1-0FDD42065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Work backward one stage (to stage 2 cities) and find the shortest path to LA from each stage 2 city.</a:t>
            </a:r>
          </a:p>
          <a:p>
            <a:pPr lvl="2">
              <a:buFont typeface="Wingdings" pitchFamily="2" charset="2"/>
              <a:buChar char="Ø"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BB3DAD9D-3EAB-334B-AD00-9E210C41A3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371600"/>
          <a:ext cx="62261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16764000" imgH="4038600" progId="Equation.3">
                  <p:embed/>
                </p:oleObj>
              </mc:Choice>
              <mc:Fallback>
                <p:oleObj name="Equation" r:id="rId3" imgW="16764000" imgH="403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62261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153AB628-A4DF-AE44-88C7-64283D83B8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124200"/>
          <a:ext cx="62261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16764000" imgH="4038600" progId="Equation.3">
                  <p:embed/>
                </p:oleObj>
              </mc:Choice>
              <mc:Fallback>
                <p:oleObj name="Equation" r:id="rId5" imgW="16764000" imgH="403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6226175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A300D38-2E06-5847-AEA2-C7BA7A4783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1113" y="4876800"/>
          <a:ext cx="625475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7" imgW="16840200" imgH="4038600" progId="Equation.3">
                  <p:embed/>
                </p:oleObj>
              </mc:Choice>
              <mc:Fallback>
                <p:oleObj name="Equation" r:id="rId7" imgW="16840200" imgH="403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876800"/>
                        <a:ext cx="6254750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8315F4C1-E389-DB45-8FB1-DB7D0A70A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Stage 1 computations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8730391-7E98-5C4B-B792-5ACDDC7BB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Now we can find f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(1), and the shortest path from NY to LA.</a:t>
            </a:r>
          </a:p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Checking back our calculations, the shortest path is 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1 – 2 – 5 – 8 – 10 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that is,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		NY – Columbus – Kansas City – Denver – LA </a:t>
            </a:r>
          </a:p>
          <a:p>
            <a:pPr lvl="2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with total mileage 2870.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2AE8F31F-9BDE-9048-943F-C8DE063828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00200"/>
          <a:ext cx="61134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6459200" imgH="4038600" progId="Equation.3">
                  <p:embed/>
                </p:oleObj>
              </mc:Choice>
              <mc:Fallback>
                <p:oleObj name="Equation" r:id="rId3" imgW="16459200" imgH="403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6113463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BB20389-1280-E94E-AE4D-2D4153C1D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General characteristics of Dynamic Programming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4619BBA-2901-7C41-8586-A79ADFB9F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The problem structure is divided into </a:t>
            </a:r>
            <a:r>
              <a:rPr lang="en-US" altLang="en-US" sz="2800" b="1">
                <a:ea typeface="ＭＳ Ｐゴシック" panose="020B0600070205080204" pitchFamily="34" charset="-128"/>
              </a:rPr>
              <a:t>stages</a:t>
            </a:r>
          </a:p>
          <a:p>
            <a:pPr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Each stage has a number of </a:t>
            </a:r>
            <a:r>
              <a:rPr lang="en-US" altLang="en-US" sz="2800" b="1">
                <a:ea typeface="ＭＳ Ｐゴシック" panose="020B0600070205080204" pitchFamily="34" charset="-128"/>
              </a:rPr>
              <a:t>states</a:t>
            </a:r>
            <a:r>
              <a:rPr lang="en-US" altLang="en-US" sz="2800">
                <a:ea typeface="ＭＳ Ｐゴシック" panose="020B0600070205080204" pitchFamily="34" charset="-128"/>
              </a:rPr>
              <a:t> associated with it</a:t>
            </a:r>
          </a:p>
          <a:p>
            <a:pPr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Making </a:t>
            </a:r>
            <a:r>
              <a:rPr lang="en-US" altLang="en-US" sz="2800" b="1">
                <a:ea typeface="ＭＳ Ｐゴシック" panose="020B0600070205080204" pitchFamily="34" charset="-128"/>
              </a:rPr>
              <a:t>decisions</a:t>
            </a:r>
            <a:r>
              <a:rPr lang="en-US" altLang="en-US" sz="2800">
                <a:ea typeface="ＭＳ Ｐゴシック" panose="020B0600070205080204" pitchFamily="34" charset="-128"/>
              </a:rPr>
              <a:t> at one stage transforms one state of the current stage into a state in the next stage. </a:t>
            </a:r>
          </a:p>
          <a:p>
            <a:pPr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Given the current state, the optimal decision for each of the remaining states does not depend on the previous states or decisions. This is known as the </a:t>
            </a:r>
            <a:r>
              <a:rPr lang="en-US" altLang="en-US" sz="2800" b="1">
                <a:ea typeface="ＭＳ Ｐゴシック" panose="020B0600070205080204" pitchFamily="34" charset="-128"/>
              </a:rPr>
              <a:t>principle of optimality </a:t>
            </a:r>
            <a:r>
              <a:rPr lang="en-US" altLang="en-US" sz="2800">
                <a:ea typeface="ＭＳ Ｐゴシック" panose="020B0600070205080204" pitchFamily="34" charset="-128"/>
              </a:rPr>
              <a:t>for dynamic programming. </a:t>
            </a:r>
          </a:p>
          <a:p>
            <a:pPr>
              <a:spcAft>
                <a:spcPts val="9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The principle of optimality allows to solve the problem stage by stage </a:t>
            </a:r>
            <a:r>
              <a:rPr lang="en-US" altLang="en-US" sz="2800" b="1">
                <a:ea typeface="ＭＳ Ｐゴシック" panose="020B0600070205080204" pitchFamily="34" charset="-128"/>
              </a:rPr>
              <a:t>recursively</a:t>
            </a:r>
            <a:r>
              <a:rPr lang="en-US" altLang="en-US" sz="280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spcAft>
                <a:spcPts val="900"/>
              </a:spcAft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1462</Words>
  <Application>Microsoft Macintosh PowerPoint</Application>
  <PresentationFormat>On-screen Show (4:3)</PresentationFormat>
  <Paragraphs>205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ＭＳ Ｐゴシック</vt:lpstr>
      <vt:lpstr>Calibri</vt:lpstr>
      <vt:lpstr>Comic Sans MS</vt:lpstr>
      <vt:lpstr>Wingdings</vt:lpstr>
      <vt:lpstr>Default Design</vt:lpstr>
      <vt:lpstr>Microsoft Equation</vt:lpstr>
      <vt:lpstr>Dynamic Programming</vt:lpstr>
      <vt:lpstr>Dynamic Programming</vt:lpstr>
      <vt:lpstr>A typical example: Shortest Path</vt:lpstr>
      <vt:lpstr>Shortest Path: network figure</vt:lpstr>
      <vt:lpstr>Shortest Path problem: Solution</vt:lpstr>
      <vt:lpstr>Stage 3 computations</vt:lpstr>
      <vt:lpstr>Stage 2 computations</vt:lpstr>
      <vt:lpstr>Stage 1 computations</vt:lpstr>
      <vt:lpstr>General characteristics of Dynamic Programming</vt:lpstr>
      <vt:lpstr>Division into stages</vt:lpstr>
      <vt:lpstr>States</vt:lpstr>
      <vt:lpstr>Decisions</vt:lpstr>
      <vt:lpstr>Optimal Policy and Principle of Optimality</vt:lpstr>
      <vt:lpstr>Recursive solution to the problem</vt:lpstr>
      <vt:lpstr>Solving Inventory Problems by DP</vt:lpstr>
      <vt:lpstr>Inventory Problems: Example</vt:lpstr>
      <vt:lpstr>Resource Allocation Problems</vt:lpstr>
      <vt:lpstr>Resource Allocation Problems: Example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methods for NP-hard Discrete Optimization Problems</dc:title>
  <dc:creator>vardges</dc:creator>
  <cp:lastModifiedBy>Melkonian, Vardges</cp:lastModifiedBy>
  <cp:revision>75</cp:revision>
  <dcterms:created xsi:type="dcterms:W3CDTF">2012-02-12T21:55:05Z</dcterms:created>
  <dcterms:modified xsi:type="dcterms:W3CDTF">2021-01-15T00:55:36Z</dcterms:modified>
</cp:coreProperties>
</file>