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handoutMasterIdLst>
    <p:handoutMasterId r:id="rId8"/>
  </p:handoutMasterIdLst>
  <p:sldIdLst>
    <p:sldId id="256" r:id="rId2"/>
    <p:sldId id="287" r:id="rId3"/>
    <p:sldId id="273" r:id="rId4"/>
    <p:sldId id="272" r:id="rId5"/>
    <p:sldId id="290" r:id="rId6"/>
    <p:sldId id="29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55"/>
  </p:normalViewPr>
  <p:slideViewPr>
    <p:cSldViewPr>
      <p:cViewPr varScale="1">
        <p:scale>
          <a:sx n="99" d="100"/>
          <a:sy n="99" d="100"/>
        </p:scale>
        <p:origin x="146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176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D1B349E-9C76-3841-B58C-4AA04541E2D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Math443/543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AEA9915-813C-7D42-A1AE-D4CA4353EB9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Jan. 21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A2AA5FE7-B097-E945-BCC5-8BDD27AB0DA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2C4F66D6-97B0-5D4C-AB56-D201F517C6D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4837C29-DDBC-544D-9F3E-8323F7EC97C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D10A5E2-F89B-604F-AABF-16753989AC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867C93-4FC4-9E4E-8D3D-CD5D04AE01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41B06F-A38A-614C-8B03-482078BD37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4A1D42-80A1-5744-80C4-496B6F356B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9128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7E09E72-4013-D947-888D-6DCB06C977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D7DB33-56A6-3642-9B86-C6ECCACCED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0BF593B-E8E4-B946-BCE8-BD9B928151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3E4E91-7A2B-9E44-9F25-B6E88AA79C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5547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F9E28A-172E-094A-9962-23BB64EE62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9B8DC0C-BEBB-7145-A8FE-9F12332EE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8A5F45-5946-6E4C-9E35-3E078CC9B1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5461C0-01CF-5842-B7B6-DBA9E155C0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4288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E4E1D6B-AD68-2847-8609-C5406630D3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58B78E-1D0F-BE47-9E4E-D6667CBF1B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A448BD3-6C31-5944-93CF-A82B97324D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5539E9-6A58-454A-BD15-E5D20E7B72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3988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DED6D4C-4EC6-7746-BF4E-3A308691F4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342F6A-EDD1-7346-AC8B-EDDB7717AC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1FDCC0-9FF4-204C-81FA-C2613CCED2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30FF66-1C94-2640-A23A-30EBAC8FEB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4314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0D3E45-3041-814E-8ED0-384E9F8567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58D1B4-4502-9248-8305-97B6E27271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48716B-6451-9345-A121-880C728B0A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7E4CDD-5C0A-9B41-A6F7-A1C120156F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0397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6D232D9-D55E-604C-9B7B-FB85B37565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CE0E313-4BB3-2C42-9365-2E2D859F6A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FD4F4FC-42F5-AC4E-954B-58C21613D1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CE4BA9-6722-224D-913C-F264FCD735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0542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AC6A803-3A40-B843-8CDB-0E717FBAC6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D2FB7CB-10FE-7448-B499-E1240BA5E0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8C45521-D03E-1B45-AF1F-4C6E1E0190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CF4EDA-6CE0-0F4B-85BF-8FAC4ADBB6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3114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D396FB6-4738-D141-9997-DB9354589C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BC5A83A-FC76-C243-8A08-509579CF70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CD025F2-6AE7-704A-AC35-5B8538AEA5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823700-807A-8E43-9B37-13B8321227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4830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B2397E-80FF-F843-9357-E05629A47A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3899BD-942F-4540-ABE7-345D3B9667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895EF7-E565-9F47-A475-63C6D649C2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1742BA-06D6-534B-B8A2-F00C96E829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389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394B34-1845-7B4F-9C20-CBD192B2A2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82A1A8-C23B-C846-83B8-6FA333C43E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A2A81D3-76AE-EF42-9D05-5E5241ED82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ABA8A-252F-6D4F-81C6-6361D944B9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9108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41EFDDC-D969-EB41-9AAF-5292006CBE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1033419-1C3D-704F-B635-27C47FAA3E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E77F5A3-24CC-524D-A416-45B65977B44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8656090-EB8C-F142-B72C-24A38081CCA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F715063-6424-5F4A-99EF-40A2F88BA55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1A5FD8B-D09F-E041-8976-8E56FCE4476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0CC771CC-AA7E-8444-AA0D-8CEC280B3AD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3400" y="9144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Dynamic Programming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B10F18F7-B000-2240-A154-2B90807AEF9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2514600"/>
            <a:ext cx="7086600" cy="23622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 this handout</a:t>
            </a:r>
          </a:p>
          <a:p>
            <a:pPr eaLnBrk="1" hangingPunct="1">
              <a:buFontTx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Stochastic Dynamic Programming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0DCFD0E-04DF-2142-97FA-BEEF790AEA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639762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Probabilistic Dynamic Programming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B107A0B-440F-E446-B4ED-C92399BCE9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8686800" cy="5791200"/>
          </a:xfrm>
        </p:spPr>
        <p:txBody>
          <a:bodyPr/>
          <a:lstStyle/>
          <a:p>
            <a:pPr lvl="1"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So far we have assumed that a specification of the current state and current decision is enough to determine with certainty the state we will end up in the next stage. </a:t>
            </a:r>
          </a:p>
          <a:p>
            <a:pPr lvl="1"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However, in many practical situations there might be some external factors, like stochastic demand for a product, that might affect the resulting state in the next stage. </a:t>
            </a:r>
          </a:p>
          <a:p>
            <a:pPr lvl="1"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Thus, it is more realistic to assume that there is a probability distribution for what the next state will be.  In this case the model is known as </a:t>
            </a:r>
            <a:r>
              <a:rPr lang="en-US" altLang="en-US" i="1">
                <a:ea typeface="ＭＳ Ｐゴシック" panose="020B0600070205080204" pitchFamily="34" charset="-128"/>
              </a:rPr>
              <a:t>probabilistic dynamic programming</a:t>
            </a:r>
            <a:r>
              <a:rPr lang="en-US" altLang="en-US">
                <a:ea typeface="ＭＳ Ｐゴシック" panose="020B0600070205080204" pitchFamily="34" charset="-128"/>
              </a:rPr>
              <a:t>. </a:t>
            </a:r>
          </a:p>
          <a:p>
            <a:pPr lvl="1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6CFF708-F642-334C-80D7-3728C54E38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639762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Probabilistic Dynamic Programming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C60A201-91F3-EC45-94B1-17B21905E3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8686800" cy="5791200"/>
          </a:xfrm>
        </p:spPr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Suppose we are in state </a:t>
            </a:r>
            <a:r>
              <a:rPr lang="en-US" altLang="en-US" sz="2400" i="1">
                <a:ea typeface="ＭＳ Ｐゴシック" panose="020B0600070205080204" pitchFamily="34" charset="-128"/>
              </a:rPr>
              <a:t>s</a:t>
            </a:r>
            <a:r>
              <a:rPr lang="en-US" altLang="en-US" sz="2400" i="1" baseline="-25000">
                <a:ea typeface="ＭＳ Ｐゴシック" panose="020B0600070205080204" pitchFamily="34" charset="-128"/>
              </a:rPr>
              <a:t>n</a:t>
            </a:r>
            <a:r>
              <a:rPr lang="en-US" altLang="en-US" sz="2400">
                <a:ea typeface="ＭＳ Ｐゴシック" panose="020B0600070205080204" pitchFamily="34" charset="-128"/>
              </a:rPr>
              <a:t> of stage </a:t>
            </a:r>
            <a:r>
              <a:rPr lang="en-US" altLang="en-US" sz="2400" i="1">
                <a:ea typeface="ＭＳ Ｐゴシック" panose="020B0600070205080204" pitchFamily="34" charset="-128"/>
              </a:rPr>
              <a:t>n</a:t>
            </a:r>
            <a:r>
              <a:rPr lang="en-US" altLang="en-US" sz="2400">
                <a:ea typeface="ＭＳ Ｐゴシック" panose="020B0600070205080204" pitchFamily="34" charset="-128"/>
              </a:rPr>
              <a:t> and making a decision </a:t>
            </a:r>
            <a:r>
              <a:rPr lang="en-US" altLang="en-US" sz="2400" i="1">
                <a:ea typeface="ＭＳ Ｐゴシック" panose="020B0600070205080204" pitchFamily="34" charset="-128"/>
              </a:rPr>
              <a:t>x</a:t>
            </a:r>
            <a:r>
              <a:rPr lang="en-US" altLang="en-US" sz="2400" i="1" baseline="-25000">
                <a:ea typeface="ＭＳ Ｐゴシック" panose="020B0600070205080204" pitchFamily="34" charset="-128"/>
              </a:rPr>
              <a:t>n</a:t>
            </a:r>
            <a:r>
              <a:rPr lang="en-US" altLang="en-US" sz="2400">
                <a:ea typeface="ＭＳ Ｐゴシック" panose="020B0600070205080204" pitchFamily="34" charset="-128"/>
              </a:rPr>
              <a:t>. 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Then the system might go to several different states of stage </a:t>
            </a:r>
            <a:r>
              <a:rPr lang="en-US" altLang="en-US" sz="2400" i="1">
                <a:ea typeface="ＭＳ Ｐゴシック" panose="020B0600070205080204" pitchFamily="34" charset="-128"/>
              </a:rPr>
              <a:t>n+1</a:t>
            </a:r>
            <a:r>
              <a:rPr lang="en-US" altLang="en-US" sz="2400">
                <a:ea typeface="ＭＳ Ｐゴシック" panose="020B0600070205080204" pitchFamily="34" charset="-128"/>
              </a:rPr>
              <a:t> based on a probability distribution which is completely determined by the current state and current decision. Namely, the system goes to state </a:t>
            </a:r>
            <a:r>
              <a:rPr lang="en-US" altLang="en-US" sz="2400" i="1">
                <a:ea typeface="ＭＳ Ｐゴシック" panose="020B0600070205080204" pitchFamily="34" charset="-128"/>
              </a:rPr>
              <a:t>i</a:t>
            </a:r>
            <a:r>
              <a:rPr lang="en-US" altLang="en-US" sz="2400">
                <a:ea typeface="ＭＳ Ｐゴシック" panose="020B0600070205080204" pitchFamily="34" charset="-128"/>
              </a:rPr>
              <a:t> with probability </a:t>
            </a:r>
            <a:r>
              <a:rPr lang="en-US" altLang="en-US" sz="2400" i="1">
                <a:ea typeface="ＭＳ Ｐゴシック" panose="020B0600070205080204" pitchFamily="34" charset="-128"/>
              </a:rPr>
              <a:t>p</a:t>
            </a:r>
            <a:r>
              <a:rPr lang="en-US" altLang="en-US" sz="2400" i="1" baseline="-25000">
                <a:ea typeface="ＭＳ Ｐゴシック" panose="020B0600070205080204" pitchFamily="34" charset="-128"/>
              </a:rPr>
              <a:t>i</a:t>
            </a:r>
            <a:r>
              <a:rPr lang="en-US" altLang="en-US" sz="2400">
                <a:ea typeface="ＭＳ Ｐゴシック" panose="020B0600070205080204" pitchFamily="34" charset="-128"/>
              </a:rPr>
              <a:t> (i=1,2,…,S). 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We still want to find the optimal policy decision at each stage for each of the possible states. But this time the objective function is an expected value of a random variable. 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Because of the probabilistic structure, the recursive relationship in this case is somewhat more complicated.</a:t>
            </a:r>
          </a:p>
          <a:p>
            <a:pPr lvl="1">
              <a:buFontTx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13C5C230-0C08-204E-B280-628265CC19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639762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The basic structure for Probabilistic Dynamic Programming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BAEE08B-C260-E842-9D95-195F4DB352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8686800" cy="5791200"/>
          </a:xfrm>
        </p:spPr>
        <p:txBody>
          <a:bodyPr/>
          <a:lstStyle/>
          <a:p>
            <a:pPr lvl="1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17412" name="Picture 3" descr="dyntr2.jpg">
            <a:extLst>
              <a:ext uri="{FF2B5EF4-FFF2-40B4-BE49-F238E27FC236}">
                <a16:creationId xmlns:a16="http://schemas.microsoft.com/office/drawing/2014/main" id="{C3C3ABBC-245E-604E-BC25-3B10005C9B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28850"/>
            <a:ext cx="5456238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4A2ECB37-5F3F-D34E-8B98-77151E54A0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39763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Inventory problem with random demands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D257CE5-FCAA-8A48-B52D-1894A652A4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9144000" cy="62484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3 production periods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No inventory at the beginning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Can produce at most 3 units in each period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Can keep at most 2 units in inventory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Set-up cost for each period is 5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>
              <a:ea typeface="ＭＳ Ｐゴシック" panose="020B0600070205080204" pitchFamily="34" charset="-128"/>
            </a:endParaRPr>
          </a:p>
          <a:p>
            <a:pPr lvl="1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lvl="1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lvl="1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lvl="1"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The demand is not known in advance. It is given by a probability distribution (see next slide).</a:t>
            </a:r>
          </a:p>
          <a:p>
            <a:pPr lvl="1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5DFD82B-F24E-9946-904B-159348FBE46A}"/>
              </a:ext>
            </a:extLst>
          </p:cNvPr>
          <p:cNvGraphicFramePr>
            <a:graphicFrameLocks noGrp="1"/>
          </p:cNvGraphicFramePr>
          <p:nvPr/>
        </p:nvGraphicFramePr>
        <p:xfrm>
          <a:off x="1295400" y="3505200"/>
          <a:ext cx="4876800" cy="1371600"/>
        </p:xfrm>
        <a:graphic>
          <a:graphicData uri="http://schemas.openxmlformats.org/drawingml/2006/table">
            <a:tbl>
              <a:tblPr/>
              <a:tblGrid>
                <a:gridCol w="1773238">
                  <a:extLst>
                    <a:ext uri="{9D8B030D-6E8A-4147-A177-3AD203B41FA5}">
                      <a16:colId xmlns:a16="http://schemas.microsoft.com/office/drawing/2014/main" val="575898333"/>
                    </a:ext>
                  </a:extLst>
                </a:gridCol>
                <a:gridCol w="1063625">
                  <a:extLst>
                    <a:ext uri="{9D8B030D-6E8A-4147-A177-3AD203B41FA5}">
                      <a16:colId xmlns:a16="http://schemas.microsoft.com/office/drawing/2014/main" val="3144527554"/>
                    </a:ext>
                  </a:extLst>
                </a:gridCol>
                <a:gridCol w="1065212">
                  <a:extLst>
                    <a:ext uri="{9D8B030D-6E8A-4147-A177-3AD203B41FA5}">
                      <a16:colId xmlns:a16="http://schemas.microsoft.com/office/drawing/2014/main" val="4180799308"/>
                    </a:ext>
                  </a:extLst>
                </a:gridCol>
                <a:gridCol w="974725">
                  <a:extLst>
                    <a:ext uri="{9D8B030D-6E8A-4147-A177-3AD203B41FA5}">
                      <a16:colId xmlns:a16="http://schemas.microsoft.com/office/drawing/2014/main" val="2260577386"/>
                    </a:ext>
                  </a:extLst>
                </a:gridCol>
              </a:tblGrid>
              <a:tr h="68580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Period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3026737"/>
                  </a:ext>
                </a:extLst>
              </a:tr>
              <a:tr h="68580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Unit 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873702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FCEB045C-5C25-C443-8AC2-A7F03D1436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39763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Inventory problem with random demands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9ACD776-D0A4-6944-9B79-2D822A82C8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9144000" cy="62484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>
                <a:ea typeface="ＭＳ Ｐゴシック" panose="020B0600070205080204" pitchFamily="34" charset="-128"/>
              </a:rPr>
              <a:t>The demand for each period is given by a probability distribution: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>
                <a:ea typeface="ＭＳ Ｐゴシック" panose="020B0600070205080204" pitchFamily="34" charset="-128"/>
              </a:rPr>
              <a:t>The penalty cost for each unit of unsatisfied demand is 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>
                <a:ea typeface="ＭＳ Ｐゴシック" panose="020B0600070205080204" pitchFamily="34" charset="-128"/>
              </a:rPr>
              <a:t>The units exceeding inventory limit are discarded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lvl="1">
              <a:buFontTx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Determine a production schedule to minimize the total </a:t>
            </a:r>
            <a:r>
              <a:rPr lang="en-US" altLang="en-US" sz="2400" i="1">
                <a:ea typeface="ＭＳ Ｐゴシック" panose="020B0600070205080204" pitchFamily="34" charset="-128"/>
              </a:rPr>
              <a:t>expected</a:t>
            </a:r>
            <a:r>
              <a:rPr lang="en-US" altLang="en-US" sz="2400">
                <a:ea typeface="ＭＳ Ｐゴシック" panose="020B0600070205080204" pitchFamily="34" charset="-128"/>
              </a:rPr>
              <a:t> cost (the DP solution on the board).</a:t>
            </a:r>
          </a:p>
          <a:p>
            <a:pPr lvl="1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3069200-2D32-0644-AD99-9CFC3DB9C58F}"/>
              </a:ext>
            </a:extLst>
          </p:cNvPr>
          <p:cNvGraphicFramePr>
            <a:graphicFrameLocks noGrp="1"/>
          </p:cNvGraphicFramePr>
          <p:nvPr/>
        </p:nvGraphicFramePr>
        <p:xfrm>
          <a:off x="1447800" y="1600200"/>
          <a:ext cx="4876800" cy="2514600"/>
        </p:xfrm>
        <a:graphic>
          <a:graphicData uri="http://schemas.openxmlformats.org/drawingml/2006/table">
            <a:tbl>
              <a:tblPr/>
              <a:tblGrid>
                <a:gridCol w="1773238">
                  <a:extLst>
                    <a:ext uri="{9D8B030D-6E8A-4147-A177-3AD203B41FA5}">
                      <a16:colId xmlns:a16="http://schemas.microsoft.com/office/drawing/2014/main" val="782728981"/>
                    </a:ext>
                  </a:extLst>
                </a:gridCol>
                <a:gridCol w="1063625">
                  <a:extLst>
                    <a:ext uri="{9D8B030D-6E8A-4147-A177-3AD203B41FA5}">
                      <a16:colId xmlns:a16="http://schemas.microsoft.com/office/drawing/2014/main" val="3768542391"/>
                    </a:ext>
                  </a:extLst>
                </a:gridCol>
                <a:gridCol w="1065212">
                  <a:extLst>
                    <a:ext uri="{9D8B030D-6E8A-4147-A177-3AD203B41FA5}">
                      <a16:colId xmlns:a16="http://schemas.microsoft.com/office/drawing/2014/main" val="1426098428"/>
                    </a:ext>
                  </a:extLst>
                </a:gridCol>
                <a:gridCol w="974725">
                  <a:extLst>
                    <a:ext uri="{9D8B030D-6E8A-4147-A177-3AD203B41FA5}">
                      <a16:colId xmlns:a16="http://schemas.microsoft.com/office/drawing/2014/main" val="1348608655"/>
                    </a:ext>
                  </a:extLst>
                </a:gridCol>
              </a:tblGrid>
              <a:tr h="503238">
                <a:tc rowSpan="2"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Period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Demand distribution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66392"/>
                  </a:ext>
                </a:extLst>
              </a:tr>
              <a:tr h="5032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4942660"/>
                  </a:ext>
                </a:extLst>
              </a:tr>
              <a:tr h="503238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8148481"/>
                  </a:ext>
                </a:extLst>
              </a:tr>
              <a:tr h="503238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8749558"/>
                  </a:ext>
                </a:extLst>
              </a:tr>
              <a:tr h="503238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061717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379</Words>
  <Application>Microsoft Macintosh PowerPoint</Application>
  <PresentationFormat>On-screen Show (4:3)</PresentationFormat>
  <Paragraphs>64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ＭＳ Ｐゴシック</vt:lpstr>
      <vt:lpstr>Calibri</vt:lpstr>
      <vt:lpstr>Comic Sans MS</vt:lpstr>
      <vt:lpstr>Default Design</vt:lpstr>
      <vt:lpstr>Dynamic Programming</vt:lpstr>
      <vt:lpstr>Probabilistic Dynamic Programming</vt:lpstr>
      <vt:lpstr>Probabilistic Dynamic Programming</vt:lpstr>
      <vt:lpstr>The basic structure for Probabilistic Dynamic Programming</vt:lpstr>
      <vt:lpstr>Inventory problem with random demands</vt:lpstr>
      <vt:lpstr>Inventory problem with random demands</vt:lpstr>
    </vt:vector>
  </TitlesOfParts>
  <Company>Ohio University Math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Solution methods for NP-hard Discrete Optimization Problems</dc:title>
  <dc:creator>vardges</dc:creator>
  <cp:lastModifiedBy>Melkonian, Vardges</cp:lastModifiedBy>
  <cp:revision>79</cp:revision>
  <dcterms:created xsi:type="dcterms:W3CDTF">2012-02-23T04:41:42Z</dcterms:created>
  <dcterms:modified xsi:type="dcterms:W3CDTF">2021-01-15T00:55:52Z</dcterms:modified>
</cp:coreProperties>
</file>