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12"/>
  </p:handoutMasterIdLst>
  <p:sldIdLst>
    <p:sldId id="256" r:id="rId2"/>
    <p:sldId id="267" r:id="rId3"/>
    <p:sldId id="266" r:id="rId4"/>
    <p:sldId id="257" r:id="rId5"/>
    <p:sldId id="259" r:id="rId6"/>
    <p:sldId id="263" r:id="rId7"/>
    <p:sldId id="264" r:id="rId8"/>
    <p:sldId id="265" r:id="rId9"/>
    <p:sldId id="261" r:id="rId10"/>
    <p:sldId id="262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4" d="100"/>
          <a:sy n="94" d="100"/>
        </p:scale>
        <p:origin x="3752" y="19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AF9880F-A414-5B47-9645-692CE6C8E00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Math4630/5630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D472963-7913-D047-8B80-475AFE14674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Jan. 16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19C615AC-6305-9046-8913-68F8CE7F6D0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9C22FA61-2A9E-FD40-91AB-09608E5D25C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65C26E2-70FC-9148-A963-73BD90B2E7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B81CFD-589A-6D4D-BC2C-A4B70C4E18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9ED548-F3AE-4344-BD89-18FC0A3F57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6300B8-09BD-9641-A20B-F8DF990353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D6183-C16E-A544-92E9-D6A3D1B680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99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445B90-8C75-334D-A9E0-0BF885948C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CCE2B2-DD82-BF41-8349-E530938C58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0D68F3-ECFC-874B-93DA-0842FB43D7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69295-FB87-434E-849F-446B653ED0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10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94F86A-FDE7-D544-AF2C-82D78295C8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E4F4EA-9386-9D4E-913D-3D06C837C1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F6E162-5A3E-9C47-8446-A71917D36C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4CC42-D9FF-2C48-9E85-D52CD67C5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27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B15054-911F-804B-A271-47CDD37758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4C4E2B-A13B-1F47-A71E-8BE716FECB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6F2206-2404-2B4E-B8AE-12838D2F9D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16625-D6FE-1947-B273-DCD390C752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69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76914D-CC9F-5C4A-9A4D-30338C2E01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A94909-E34B-1B40-A345-D704D8C84E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8B95CF-7C84-C84F-889B-31D364ED55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893DD-066A-AD49-9DE9-3DFB08A731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21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2C025D-E0A5-E140-AE28-34F655E879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C1FC5D-9F1E-6541-992A-6D947C8485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03B146-BBD4-6A44-8782-8DA7733043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F6AEB-F147-E341-9740-69F5F594E7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93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0AD2889-75B0-0B4F-87B8-5332283951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C9638-3B23-7C4B-B8B5-E6F87C49F9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B02CCB9-D9F1-0646-96CA-8710DEB9DF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D88BA-EB50-7D4E-8A5E-B26B2A0CD8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84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65D9CA6-1B81-2142-822F-D41A3FD9B7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E0DD20F-CCDF-D24C-BF5B-2775B6C163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31C21F1-A7DB-0743-B253-8DA1C85262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C5A70-7FD2-3242-8B22-E86084C019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63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4B0A38E-D07D-1B4B-AA7D-2970AF01CB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2104848-BB23-B14F-B5FA-953B571177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015994A-92E4-0144-836A-E61CEBCA6B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0EC4-415C-B94F-8A54-1EC6B626B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201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843B89-5A83-784E-A34A-529B4CF633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499215-D233-3948-8348-CF1CE6801C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47FB30-8E58-A049-86D1-869D5F4478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D592C-5272-E244-9DE2-C220194CAC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07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A45DE3-1A5A-8841-9376-F561E9DE27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AE8E5C-6FEC-E943-A947-D591195014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18972B-35DD-E340-81D2-3D101554C7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BDFFC-FF00-D34C-BEC0-5FB47665ED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20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B2B5C61-A9D3-4444-AD59-2704AEBD5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5D4A35B-2372-E643-B40F-CF7CCF58B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8746728-A920-A244-88DB-AC0D809049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DAD1628-35D1-CF4C-9261-8651BCB44A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00E5E48-F1AB-C749-A68D-10CE421976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E6C346F-5507-BD42-B692-711F3D72C2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851018B2-6318-8741-B0D7-C36E2A58364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</a:rPr>
              <a:t>Integer Programming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2E8FEF15-890F-A949-B13B-E4DD64022A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4AED14BD-C448-1F42-AAED-77A870B194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170609F9-AE11-1341-BBBB-2448593BF0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i="1"/>
              <a:t>Next time</a:t>
            </a:r>
            <a:r>
              <a:rPr lang="en-US" altLang="en-US"/>
              <a:t>:</a:t>
            </a:r>
          </a:p>
          <a:p>
            <a:pPr eaLnBrk="1" hangingPunct="1">
              <a:buFontTx/>
              <a:buNone/>
            </a:pPr>
            <a:r>
              <a:rPr lang="en-US" altLang="en-US"/>
              <a:t>			 </a:t>
            </a:r>
            <a:r>
              <a:rPr lang="en-US" altLang="en-US" sz="4000">
                <a:solidFill>
                  <a:schemeClr val="accent2"/>
                </a:solidFill>
              </a:rPr>
              <a:t>IP modeling techniques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4F04DE6F-8C11-814B-835C-91FA00A8F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Integer Programming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5819234-239B-404C-A791-08343912FA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10200"/>
          </a:xfrm>
        </p:spPr>
        <p:txBody>
          <a:bodyPr/>
          <a:lstStyle/>
          <a:p>
            <a:pPr eaLnBrk="1" hangingPunct="1"/>
            <a:r>
              <a:rPr lang="en-US" altLang="en-US"/>
              <a:t>Programming = Planning in this context</a:t>
            </a:r>
          </a:p>
          <a:p>
            <a:pPr eaLnBrk="1" hangingPunct="1"/>
            <a:r>
              <a:rPr lang="en-US" altLang="en-US"/>
              <a:t>Origins go back to military logistics in WWII (1940s).</a:t>
            </a:r>
          </a:p>
          <a:p>
            <a:pPr eaLnBrk="1" hangingPunct="1"/>
            <a:r>
              <a:rPr lang="en-US" altLang="en-US"/>
              <a:t>In a survey of Fortune 500 firms, 85% of those responding said that they had used linear or integer programming.</a:t>
            </a:r>
          </a:p>
          <a:p>
            <a:pPr eaLnBrk="1" hangingPunct="1"/>
            <a:r>
              <a:rPr lang="en-US" altLang="en-US"/>
              <a:t>Why is it so popular?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Many different real-life situations can be modeled as integer programs (IPs).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There are efficient algorithms to solve IPs.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3F31F9E4-D6F5-8740-9A53-0C78842865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Standard form of integer program (IP)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1EF9008-895C-794A-86D6-594846F634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i="1">
                <a:solidFill>
                  <a:schemeClr val="accent2"/>
                </a:solidFill>
              </a:rPr>
              <a:t>maximize</a:t>
            </a:r>
            <a:r>
              <a:rPr lang="en-US" altLang="en-US" sz="2800"/>
              <a:t>  </a:t>
            </a:r>
            <a:r>
              <a:rPr lang="en-US" altLang="en-US" sz="2800">
                <a:solidFill>
                  <a:schemeClr val="accent2"/>
                </a:solidFill>
              </a:rPr>
              <a:t>c</a:t>
            </a:r>
            <a:r>
              <a:rPr lang="en-US" altLang="en-US" sz="2800" baseline="-25000">
                <a:solidFill>
                  <a:schemeClr val="accent2"/>
                </a:solidFill>
              </a:rPr>
              <a:t>1</a:t>
            </a:r>
            <a:r>
              <a:rPr lang="en-US" altLang="en-US" sz="2800">
                <a:solidFill>
                  <a:schemeClr val="accent2"/>
                </a:solidFill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</a:rPr>
              <a:t>1</a:t>
            </a:r>
            <a:r>
              <a:rPr lang="en-US" altLang="en-US" sz="2800">
                <a:solidFill>
                  <a:schemeClr val="accent2"/>
                </a:solidFill>
              </a:rPr>
              <a:t>+c</a:t>
            </a:r>
            <a:r>
              <a:rPr lang="en-US" altLang="en-US" sz="2800" baseline="-25000">
                <a:solidFill>
                  <a:schemeClr val="accent2"/>
                </a:solidFill>
              </a:rPr>
              <a:t>2</a:t>
            </a:r>
            <a:r>
              <a:rPr lang="en-US" altLang="en-US" sz="2800">
                <a:solidFill>
                  <a:schemeClr val="accent2"/>
                </a:solidFill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</a:rPr>
              <a:t>2</a:t>
            </a:r>
            <a:r>
              <a:rPr lang="en-US" altLang="en-US" sz="2800">
                <a:solidFill>
                  <a:schemeClr val="accent2"/>
                </a:solidFill>
              </a:rPr>
              <a:t>+…+c</a:t>
            </a:r>
            <a:r>
              <a:rPr lang="en-US" altLang="en-US" sz="2800" baseline="-25000">
                <a:solidFill>
                  <a:schemeClr val="accent2"/>
                </a:solidFill>
              </a:rPr>
              <a:t>n</a:t>
            </a:r>
            <a:r>
              <a:rPr lang="en-US" altLang="en-US" sz="2800">
                <a:solidFill>
                  <a:schemeClr val="accent2"/>
                </a:solidFill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</a:rPr>
              <a:t>n</a:t>
            </a:r>
            <a:r>
              <a:rPr lang="en-US" altLang="en-US" sz="2800"/>
              <a:t>		(objective function)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i="1">
                <a:solidFill>
                  <a:schemeClr val="accent2"/>
                </a:solidFill>
              </a:rPr>
              <a:t>subject to</a:t>
            </a:r>
            <a:r>
              <a:rPr lang="en-US" altLang="en-US" sz="2800">
                <a:solidFill>
                  <a:schemeClr val="accent2"/>
                </a:solidFill>
              </a:rPr>
              <a:t>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	a</a:t>
            </a:r>
            <a:r>
              <a:rPr lang="en-US" altLang="en-US" sz="2800" baseline="-25000">
                <a:solidFill>
                  <a:schemeClr val="accent2"/>
                </a:solidFill>
              </a:rPr>
              <a:t>11</a:t>
            </a:r>
            <a:r>
              <a:rPr lang="en-US" altLang="en-US" sz="2800">
                <a:solidFill>
                  <a:schemeClr val="accent2"/>
                </a:solidFill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</a:rPr>
              <a:t>1</a:t>
            </a:r>
            <a:r>
              <a:rPr lang="en-US" altLang="en-US" sz="2800">
                <a:solidFill>
                  <a:schemeClr val="accent2"/>
                </a:solidFill>
              </a:rPr>
              <a:t>+a</a:t>
            </a:r>
            <a:r>
              <a:rPr lang="en-US" altLang="en-US" sz="2800" baseline="-25000">
                <a:solidFill>
                  <a:schemeClr val="accent2"/>
                </a:solidFill>
              </a:rPr>
              <a:t>12</a:t>
            </a:r>
            <a:r>
              <a:rPr lang="en-US" altLang="en-US" sz="2800">
                <a:solidFill>
                  <a:schemeClr val="accent2"/>
                </a:solidFill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</a:rPr>
              <a:t>2</a:t>
            </a:r>
            <a:r>
              <a:rPr lang="en-US" altLang="en-US" sz="2800">
                <a:solidFill>
                  <a:schemeClr val="accent2"/>
                </a:solidFill>
              </a:rPr>
              <a:t>+…+a</a:t>
            </a:r>
            <a:r>
              <a:rPr lang="en-US" altLang="en-US" sz="2800" baseline="-25000">
                <a:solidFill>
                  <a:schemeClr val="accent2"/>
                </a:solidFill>
              </a:rPr>
              <a:t>1n</a:t>
            </a:r>
            <a:r>
              <a:rPr lang="en-US" altLang="en-US" sz="2800">
                <a:solidFill>
                  <a:schemeClr val="accent2"/>
                </a:solidFill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</a:rPr>
              <a:t>n</a:t>
            </a:r>
            <a:r>
              <a:rPr lang="en-US" altLang="en-US" sz="2800">
                <a:solidFill>
                  <a:schemeClr val="accent2"/>
                </a:solidFill>
              </a:rPr>
              <a:t>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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b</a:t>
            </a:r>
            <a:r>
              <a:rPr lang="en-US" altLang="en-US" sz="2800" baseline="-25000">
                <a:solidFill>
                  <a:schemeClr val="accent2"/>
                </a:solidFill>
                <a:cs typeface="Arial" panose="020B0604020202020204" pitchFamily="34" charset="0"/>
              </a:rPr>
              <a:t>1</a:t>
            </a:r>
            <a:r>
              <a:rPr lang="en-US" altLang="en-US" sz="2800">
                <a:cs typeface="Arial" panose="020B0604020202020204" pitchFamily="34" charset="0"/>
              </a:rPr>
              <a:t>       (functional constraints)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</a:t>
            </a:r>
            <a:r>
              <a:rPr lang="en-US" altLang="en-US" sz="2800">
                <a:solidFill>
                  <a:schemeClr val="accent2"/>
                </a:solidFill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</a:rPr>
              <a:t>21</a:t>
            </a:r>
            <a:r>
              <a:rPr lang="en-US" altLang="en-US" sz="2800">
                <a:solidFill>
                  <a:schemeClr val="accent2"/>
                </a:solidFill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</a:rPr>
              <a:t>1</a:t>
            </a:r>
            <a:r>
              <a:rPr lang="en-US" altLang="en-US" sz="2800">
                <a:solidFill>
                  <a:schemeClr val="accent2"/>
                </a:solidFill>
              </a:rPr>
              <a:t>+a</a:t>
            </a:r>
            <a:r>
              <a:rPr lang="en-US" altLang="en-US" sz="2800" baseline="-25000">
                <a:solidFill>
                  <a:schemeClr val="accent2"/>
                </a:solidFill>
              </a:rPr>
              <a:t>22</a:t>
            </a:r>
            <a:r>
              <a:rPr lang="en-US" altLang="en-US" sz="2800">
                <a:solidFill>
                  <a:schemeClr val="accent2"/>
                </a:solidFill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</a:rPr>
              <a:t>2</a:t>
            </a:r>
            <a:r>
              <a:rPr lang="en-US" altLang="en-US" sz="2800">
                <a:solidFill>
                  <a:schemeClr val="accent2"/>
                </a:solidFill>
              </a:rPr>
              <a:t>+…+a</a:t>
            </a:r>
            <a:r>
              <a:rPr lang="en-US" altLang="en-US" sz="2800" baseline="-25000">
                <a:solidFill>
                  <a:schemeClr val="accent2"/>
                </a:solidFill>
              </a:rPr>
              <a:t>2n</a:t>
            </a:r>
            <a:r>
              <a:rPr lang="en-US" altLang="en-US" sz="2800">
                <a:solidFill>
                  <a:schemeClr val="accent2"/>
                </a:solidFill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</a:rPr>
              <a:t>n</a:t>
            </a:r>
            <a:r>
              <a:rPr lang="en-US" altLang="en-US" sz="2800">
                <a:solidFill>
                  <a:schemeClr val="accent2"/>
                </a:solidFill>
              </a:rPr>
              <a:t>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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b</a:t>
            </a:r>
            <a:r>
              <a:rPr lang="en-US" altLang="en-US" sz="2800" baseline="-25000">
                <a:solidFill>
                  <a:schemeClr val="accent2"/>
                </a:solidFill>
                <a:cs typeface="Arial" panose="020B0604020202020204" pitchFamily="34" charset="0"/>
              </a:rPr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aseline="-25000">
                <a:solidFill>
                  <a:schemeClr val="accent2"/>
                </a:solidFill>
                <a:cs typeface="Arial" panose="020B0604020202020204" pitchFamily="34" charset="0"/>
              </a:rPr>
              <a:t>	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….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	</a:t>
            </a:r>
            <a:r>
              <a:rPr lang="en-US" altLang="en-US" sz="2800">
                <a:solidFill>
                  <a:schemeClr val="accent2"/>
                </a:solidFill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</a:rPr>
              <a:t>m1</a:t>
            </a:r>
            <a:r>
              <a:rPr lang="en-US" altLang="en-US" sz="2800">
                <a:solidFill>
                  <a:schemeClr val="accent2"/>
                </a:solidFill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</a:rPr>
              <a:t>1</a:t>
            </a:r>
            <a:r>
              <a:rPr lang="en-US" altLang="en-US" sz="2800">
                <a:solidFill>
                  <a:schemeClr val="accent2"/>
                </a:solidFill>
              </a:rPr>
              <a:t>+a</a:t>
            </a:r>
            <a:r>
              <a:rPr lang="en-US" altLang="en-US" sz="2800" baseline="-25000">
                <a:solidFill>
                  <a:schemeClr val="accent2"/>
                </a:solidFill>
              </a:rPr>
              <a:t>m2</a:t>
            </a:r>
            <a:r>
              <a:rPr lang="en-US" altLang="en-US" sz="2800">
                <a:solidFill>
                  <a:schemeClr val="accent2"/>
                </a:solidFill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</a:rPr>
              <a:t>2</a:t>
            </a:r>
            <a:r>
              <a:rPr lang="en-US" altLang="en-US" sz="2800">
                <a:solidFill>
                  <a:schemeClr val="accent2"/>
                </a:solidFill>
              </a:rPr>
              <a:t>+…+a</a:t>
            </a:r>
            <a:r>
              <a:rPr lang="en-US" altLang="en-US" sz="2800" baseline="-25000">
                <a:solidFill>
                  <a:schemeClr val="accent2"/>
                </a:solidFill>
              </a:rPr>
              <a:t>mn</a:t>
            </a:r>
            <a:r>
              <a:rPr lang="en-US" altLang="en-US" sz="2800">
                <a:solidFill>
                  <a:schemeClr val="accent2"/>
                </a:solidFill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</a:rPr>
              <a:t>n</a:t>
            </a:r>
            <a:r>
              <a:rPr lang="en-US" altLang="en-US" sz="2800">
                <a:solidFill>
                  <a:schemeClr val="accent2"/>
                </a:solidFill>
              </a:rPr>
              <a:t>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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b</a:t>
            </a:r>
            <a:r>
              <a:rPr lang="en-US" altLang="en-US" sz="2800" baseline="-25000">
                <a:solidFill>
                  <a:schemeClr val="accent2"/>
                </a:solidFill>
                <a:cs typeface="Arial" panose="020B0604020202020204" pitchFamily="34" charset="0"/>
              </a:rPr>
              <a:t>m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  <a:endParaRPr lang="en-US" altLang="en-US" sz="4000" baseline="-25000">
              <a:solidFill>
                <a:schemeClr val="accent2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 </a:t>
            </a:r>
            <a:r>
              <a:rPr lang="en-US" altLang="en-US" sz="2800">
                <a:solidFill>
                  <a:schemeClr val="accent2"/>
                </a:solidFill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</a:rPr>
              <a:t>1</a:t>
            </a:r>
            <a:r>
              <a:rPr lang="en-US" altLang="en-US" sz="2800">
                <a:solidFill>
                  <a:schemeClr val="accent2"/>
                </a:solidFill>
              </a:rPr>
              <a:t>, x</a:t>
            </a:r>
            <a:r>
              <a:rPr lang="en-US" altLang="en-US" sz="2800" baseline="-25000">
                <a:solidFill>
                  <a:schemeClr val="accent2"/>
                </a:solidFill>
              </a:rPr>
              <a:t>2</a:t>
            </a:r>
            <a:r>
              <a:rPr lang="en-US" altLang="en-US" sz="2800">
                <a:solidFill>
                  <a:schemeClr val="accent2"/>
                </a:solidFill>
              </a:rPr>
              <a:t> , …, x</a:t>
            </a:r>
            <a:r>
              <a:rPr lang="en-US" altLang="en-US" sz="2800" baseline="-25000">
                <a:solidFill>
                  <a:schemeClr val="accent2"/>
                </a:solidFill>
              </a:rPr>
              <a:t>n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 </a:t>
            </a:r>
            <a:r>
              <a:rPr lang="en-US" altLang="en-US" sz="2800" b="1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Z</a:t>
            </a:r>
            <a:r>
              <a:rPr lang="en-US" altLang="en-US" sz="2800" b="1" baseline="-2500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+</a:t>
            </a:r>
            <a:r>
              <a:rPr lang="en-US" altLang="en-US" sz="2800">
                <a:cs typeface="Arial" panose="020B0604020202020204" pitchFamily="34" charset="0"/>
                <a:sym typeface="Symbol" pitchFamily="2" charset="2"/>
              </a:rPr>
              <a:t>	 </a:t>
            </a:r>
            <a:r>
              <a:rPr lang="en-US" altLang="en-US" sz="2800">
                <a:cs typeface="Arial" panose="020B0604020202020204" pitchFamily="34" charset="0"/>
              </a:rPr>
              <a:t>(set constraints)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i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i="1"/>
              <a:t>Note</a:t>
            </a:r>
            <a:r>
              <a:rPr lang="en-US" altLang="en-US" sz="2800"/>
              <a:t>: Can also have </a:t>
            </a:r>
            <a:r>
              <a:rPr lang="en-US" altLang="en-US" sz="2800" i="1">
                <a:solidFill>
                  <a:schemeClr val="accent2"/>
                </a:solidFill>
              </a:rPr>
              <a:t>equality</a:t>
            </a:r>
            <a:r>
              <a:rPr lang="en-US" altLang="en-US" sz="2800"/>
              <a:t> or </a:t>
            </a:r>
            <a:r>
              <a:rPr lang="en-US" altLang="en-US" sz="2800" i="1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≥</a:t>
            </a:r>
            <a:r>
              <a:rPr lang="en-US" altLang="en-US" sz="2800">
                <a:cs typeface="Arial" panose="020B0604020202020204" pitchFamily="34" charset="0"/>
                <a:sym typeface="Symbol" pitchFamily="2" charset="2"/>
              </a:rPr>
              <a:t> constraint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  <a:sym typeface="Symbol" pitchFamily="2" charset="2"/>
              </a:rPr>
              <a:t>						in non-standard 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CEFB47EA-9E1D-7243-999B-F86BBA17CD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Standard form of integer program (IP)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6A50431-556F-5444-8D01-F359F79B6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In vector form: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i="1">
                <a:solidFill>
                  <a:schemeClr val="accent2"/>
                </a:solidFill>
              </a:rPr>
              <a:t>	maximize</a:t>
            </a:r>
            <a:r>
              <a:rPr lang="en-US" altLang="en-US" sz="2800"/>
              <a:t>  </a:t>
            </a:r>
            <a:r>
              <a:rPr lang="en-US" altLang="en-US" sz="2800" b="1">
                <a:solidFill>
                  <a:schemeClr val="accent2"/>
                </a:solidFill>
              </a:rPr>
              <a:t>cx</a:t>
            </a:r>
            <a:r>
              <a:rPr lang="en-US" altLang="en-US" sz="2800"/>
              <a:t>		(objective function)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 i="1">
                <a:solidFill>
                  <a:schemeClr val="accent2"/>
                </a:solidFill>
              </a:rPr>
              <a:t>subject to</a:t>
            </a:r>
            <a:r>
              <a:rPr lang="en-US" altLang="en-US" sz="2800">
                <a:solidFill>
                  <a:schemeClr val="accent2"/>
                </a:solidFill>
              </a:rPr>
              <a:t>   </a:t>
            </a:r>
            <a:r>
              <a:rPr lang="en-US" altLang="en-US" sz="2800" b="1" i="1">
                <a:solidFill>
                  <a:schemeClr val="accent2"/>
                </a:solidFill>
              </a:rPr>
              <a:t>A</a:t>
            </a:r>
            <a:r>
              <a:rPr lang="en-US" altLang="en-US" sz="2800" b="1">
                <a:solidFill>
                  <a:schemeClr val="accent2"/>
                </a:solidFill>
              </a:rPr>
              <a:t>x</a:t>
            </a:r>
            <a:r>
              <a:rPr lang="en-US" altLang="en-US" sz="2800">
                <a:solidFill>
                  <a:schemeClr val="accent2"/>
                </a:solidFill>
              </a:rPr>
              <a:t>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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b="1">
                <a:solidFill>
                  <a:schemeClr val="accent2"/>
                </a:solidFill>
                <a:cs typeface="Arial" panose="020B0604020202020204" pitchFamily="34" charset="0"/>
              </a:rPr>
              <a:t>b</a:t>
            </a:r>
            <a:r>
              <a:rPr lang="en-US" altLang="en-US" sz="2800">
                <a:cs typeface="Arial" panose="020B0604020202020204" pitchFamily="34" charset="0"/>
              </a:rPr>
              <a:t>  	 (functional constraints)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     </a:t>
            </a:r>
            <a:r>
              <a:rPr lang="en-US" altLang="en-US" sz="2800" b="1">
                <a:solidFill>
                  <a:schemeClr val="accent2"/>
                </a:solidFill>
              </a:rPr>
              <a:t>x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 </a:t>
            </a:r>
            <a:r>
              <a:rPr lang="en-US" altLang="en-US" sz="2800">
                <a:cs typeface="Arial" panose="020B0604020202020204" pitchFamily="34" charset="0"/>
                <a:sym typeface="Symbol" pitchFamily="2" charset="2"/>
              </a:rPr>
              <a:t>	 </a:t>
            </a:r>
            <a:r>
              <a:rPr lang="en-US" altLang="en-US" sz="2800">
                <a:cs typeface="Arial" panose="020B0604020202020204" pitchFamily="34" charset="0"/>
              </a:rPr>
              <a:t>(set constraints)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i="1">
                <a:cs typeface="Arial" panose="020B0604020202020204" pitchFamily="34" charset="0"/>
              </a:rPr>
              <a:t>Input</a:t>
            </a:r>
            <a:r>
              <a:rPr lang="en-US" altLang="en-US" sz="2800">
                <a:cs typeface="Arial" panose="020B0604020202020204" pitchFamily="34" charset="0"/>
              </a:rPr>
              <a:t> for IP: 1</a:t>
            </a:r>
            <a:r>
              <a:rPr lang="en-US" altLang="en-US" sz="2800">
                <a:cs typeface="Arial" panose="020B0604020202020204" pitchFamily="34" charset="0"/>
                <a:sym typeface="Symbol" pitchFamily="2" charset="2"/>
              </a:rPr>
              <a:t></a:t>
            </a:r>
            <a:r>
              <a:rPr lang="en-US" altLang="en-US" sz="2800">
                <a:cs typeface="Arial" panose="020B0604020202020204" pitchFamily="34" charset="0"/>
              </a:rPr>
              <a:t>n vector </a:t>
            </a:r>
            <a:r>
              <a:rPr lang="en-US" altLang="en-US" sz="2800" b="1">
                <a:solidFill>
                  <a:schemeClr val="accent2"/>
                </a:solidFill>
                <a:cs typeface="Arial" panose="020B0604020202020204" pitchFamily="34" charset="0"/>
              </a:rPr>
              <a:t>c</a:t>
            </a:r>
            <a:r>
              <a:rPr lang="en-US" altLang="en-US" sz="2800">
                <a:cs typeface="Arial" panose="020B0604020202020204" pitchFamily="34" charset="0"/>
              </a:rPr>
              <a:t>, m</a:t>
            </a:r>
            <a:r>
              <a:rPr lang="en-US" altLang="en-US" sz="2800">
                <a:cs typeface="Arial" panose="020B0604020202020204" pitchFamily="34" charset="0"/>
                <a:sym typeface="Symbol" pitchFamily="2" charset="2"/>
              </a:rPr>
              <a:t></a:t>
            </a:r>
            <a:r>
              <a:rPr lang="en-US" altLang="en-US" sz="2800">
                <a:cs typeface="Arial" panose="020B0604020202020204" pitchFamily="34" charset="0"/>
              </a:rPr>
              <a:t>n matrice </a:t>
            </a:r>
            <a:r>
              <a:rPr lang="en-US" altLang="en-US" sz="2800" b="1" i="1">
                <a:solidFill>
                  <a:schemeClr val="accent2"/>
                </a:solidFill>
                <a:cs typeface="Arial" panose="020B0604020202020204" pitchFamily="34" charset="0"/>
              </a:rPr>
              <a:t>A</a:t>
            </a:r>
            <a:r>
              <a:rPr lang="en-US" altLang="en-US" sz="2800">
                <a:cs typeface="Arial" panose="020B0604020202020204" pitchFamily="34" charset="0"/>
              </a:rPr>
              <a:t>, m</a:t>
            </a:r>
            <a:r>
              <a:rPr lang="en-US" altLang="en-US" sz="2800">
                <a:cs typeface="Arial" panose="020B0604020202020204" pitchFamily="34" charset="0"/>
                <a:sym typeface="Symbol" pitchFamily="2" charset="2"/>
              </a:rPr>
              <a:t>1</a:t>
            </a:r>
            <a:r>
              <a:rPr lang="en-US" altLang="en-US" sz="2800">
                <a:cs typeface="Arial" panose="020B0604020202020204" pitchFamily="34" charset="0"/>
              </a:rPr>
              <a:t> vector </a:t>
            </a:r>
            <a:r>
              <a:rPr lang="en-US" altLang="en-US" sz="2800" b="1">
                <a:solidFill>
                  <a:schemeClr val="accent2"/>
                </a:solidFill>
                <a:cs typeface="Arial" panose="020B0604020202020204" pitchFamily="34" charset="0"/>
              </a:rPr>
              <a:t>b</a:t>
            </a:r>
            <a:r>
              <a:rPr lang="en-US" altLang="en-US" sz="2800"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i="1">
                <a:cs typeface="Arial" panose="020B0604020202020204" pitchFamily="34" charset="0"/>
              </a:rPr>
              <a:t>Output</a:t>
            </a:r>
            <a:r>
              <a:rPr lang="en-US" altLang="en-US" sz="2800">
                <a:cs typeface="Arial" panose="020B0604020202020204" pitchFamily="34" charset="0"/>
              </a:rPr>
              <a:t> of IP: n</a:t>
            </a:r>
            <a:r>
              <a:rPr lang="en-US" altLang="en-US" sz="2800">
                <a:cs typeface="Arial" panose="020B0604020202020204" pitchFamily="34" charset="0"/>
                <a:sym typeface="Symbol" pitchFamily="2" charset="2"/>
              </a:rPr>
              <a:t>1</a:t>
            </a:r>
            <a:r>
              <a:rPr lang="en-US" altLang="en-US" sz="2800">
                <a:cs typeface="Arial" panose="020B0604020202020204" pitchFamily="34" charset="0"/>
              </a:rPr>
              <a:t> integer vector </a:t>
            </a:r>
            <a:r>
              <a:rPr lang="en-US" altLang="en-US" sz="2800" b="1">
                <a:solidFill>
                  <a:schemeClr val="accent2"/>
                </a:solidFill>
                <a:cs typeface="Arial" panose="020B0604020202020204" pitchFamily="34" charset="0"/>
              </a:rPr>
              <a:t>x </a:t>
            </a:r>
            <a:r>
              <a:rPr lang="en-US" altLang="en-US" sz="2800" b="1">
                <a:cs typeface="Arial" panose="020B0604020202020204" pitchFamily="34" charset="0"/>
              </a:rPr>
              <a:t>.</a:t>
            </a:r>
            <a:endParaRPr lang="en-US" altLang="en-US" sz="280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i="1"/>
          </a:p>
          <a:p>
            <a:pPr eaLnBrk="1" hangingPunct="1">
              <a:lnSpc>
                <a:spcPct val="90000"/>
              </a:lnSpc>
            </a:pPr>
            <a:r>
              <a:rPr lang="en-US" altLang="en-US" sz="2800" i="1"/>
              <a:t>Note</a:t>
            </a:r>
            <a:r>
              <a:rPr lang="en-US" altLang="en-US" sz="2800"/>
              <a:t>: More often, we will consider</a:t>
            </a:r>
            <a:r>
              <a:rPr lang="en-US" altLang="en-US" sz="280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				mixed integer programs (MIP),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   		 </a:t>
            </a:r>
            <a:r>
              <a:rPr lang="en-US" altLang="en-US" sz="2800"/>
              <a:t>that is, some variables are integer,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			the others are continuous.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>
              <a:solidFill>
                <a:schemeClr val="accent2"/>
              </a:solidFill>
            </a:endParaRPr>
          </a:p>
        </p:txBody>
      </p:sp>
      <p:graphicFrame>
        <p:nvGraphicFramePr>
          <p:cNvPr id="3076" name="Object 2">
            <a:extLst>
              <a:ext uri="{FF2B5EF4-FFF2-40B4-BE49-F238E27FC236}">
                <a16:creationId xmlns:a16="http://schemas.microsoft.com/office/drawing/2014/main" id="{A003AAAB-67EF-DE4B-8BC0-4F47142ED5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2133600"/>
          <a:ext cx="6492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3" imgW="4978400" imgH="5270500" progId="Equation.3">
                  <p:embed/>
                </p:oleObj>
              </mc:Choice>
              <mc:Fallback>
                <p:oleObj name="Equation" r:id="rId3" imgW="4978400" imgH="527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133600"/>
                        <a:ext cx="6492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66A2787E-C70B-CA4C-BDEE-DD0047417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Example of Integer Program</a:t>
            </a:r>
            <a:b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(Production Planning-Furniture Manufacturer)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E682B19-AC44-D646-B4FB-0071C998F2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/>
            <a:r>
              <a:rPr lang="en-US" altLang="en-US" sz="2400"/>
              <a:t>Technological data: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Production of 1 table requires </a:t>
            </a:r>
            <a:r>
              <a:rPr lang="en-US" altLang="en-US" sz="2400">
                <a:solidFill>
                  <a:schemeClr val="accent2"/>
                </a:solidFill>
              </a:rPr>
              <a:t>5</a:t>
            </a:r>
            <a:r>
              <a:rPr lang="en-US" altLang="en-US" sz="2400"/>
              <a:t> ft pine, </a:t>
            </a:r>
            <a:r>
              <a:rPr lang="en-US" altLang="en-US" sz="2400">
                <a:solidFill>
                  <a:schemeClr val="accent2"/>
                </a:solidFill>
              </a:rPr>
              <a:t>2</a:t>
            </a:r>
            <a:r>
              <a:rPr lang="en-US" altLang="en-US" sz="2400"/>
              <a:t> ft oak, </a:t>
            </a:r>
            <a:r>
              <a:rPr lang="en-US" altLang="en-US" sz="2400">
                <a:solidFill>
                  <a:schemeClr val="accent2"/>
                </a:solidFill>
              </a:rPr>
              <a:t>3</a:t>
            </a:r>
            <a:r>
              <a:rPr lang="en-US" altLang="en-US" sz="2400"/>
              <a:t> hrs labor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	     1 chair requires </a:t>
            </a:r>
            <a:r>
              <a:rPr lang="en-US" altLang="en-US" sz="2400">
                <a:solidFill>
                  <a:schemeClr val="accent2"/>
                </a:solidFill>
              </a:rPr>
              <a:t>1</a:t>
            </a:r>
            <a:r>
              <a:rPr lang="en-US" altLang="en-US" sz="2400"/>
              <a:t> ft pine, </a:t>
            </a:r>
            <a:r>
              <a:rPr lang="en-US" altLang="en-US" sz="2400">
                <a:solidFill>
                  <a:schemeClr val="accent2"/>
                </a:solidFill>
              </a:rPr>
              <a:t>3</a:t>
            </a:r>
            <a:r>
              <a:rPr lang="en-US" altLang="en-US" sz="2400"/>
              <a:t> ft oak, </a:t>
            </a:r>
            <a:r>
              <a:rPr lang="en-US" altLang="en-US" sz="2400">
                <a:solidFill>
                  <a:schemeClr val="accent2"/>
                </a:solidFill>
              </a:rPr>
              <a:t>2</a:t>
            </a:r>
            <a:r>
              <a:rPr lang="en-US" altLang="en-US" sz="2400"/>
              <a:t> hrs labor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	     1 desk requires </a:t>
            </a:r>
            <a:r>
              <a:rPr lang="en-US" altLang="en-US" sz="2400">
                <a:solidFill>
                  <a:schemeClr val="accent2"/>
                </a:solidFill>
              </a:rPr>
              <a:t>9</a:t>
            </a:r>
            <a:r>
              <a:rPr lang="en-US" altLang="en-US" sz="2400"/>
              <a:t> ft pine, </a:t>
            </a:r>
            <a:r>
              <a:rPr lang="en-US" altLang="en-US" sz="2400">
                <a:solidFill>
                  <a:schemeClr val="accent2"/>
                </a:solidFill>
              </a:rPr>
              <a:t>4</a:t>
            </a:r>
            <a:r>
              <a:rPr lang="en-US" altLang="en-US" sz="2400"/>
              <a:t> ft oak, </a:t>
            </a:r>
            <a:r>
              <a:rPr lang="en-US" altLang="en-US" sz="2400">
                <a:solidFill>
                  <a:schemeClr val="accent2"/>
                </a:solidFill>
              </a:rPr>
              <a:t>5</a:t>
            </a:r>
            <a:r>
              <a:rPr lang="en-US" altLang="en-US" sz="2400"/>
              <a:t> hrs labor</a:t>
            </a:r>
          </a:p>
          <a:p>
            <a:pPr eaLnBrk="1" hangingPunct="1"/>
            <a:r>
              <a:rPr lang="en-US" altLang="en-US" sz="2400"/>
              <a:t>Capacities for 1 week: </a:t>
            </a:r>
            <a:r>
              <a:rPr lang="en-US" altLang="en-US" sz="2400">
                <a:solidFill>
                  <a:schemeClr val="accent2"/>
                </a:solidFill>
              </a:rPr>
              <a:t>1500</a:t>
            </a:r>
            <a:r>
              <a:rPr lang="en-US" altLang="en-US" sz="2400"/>
              <a:t> ft pine,  </a:t>
            </a:r>
            <a:r>
              <a:rPr lang="en-US" altLang="en-US" sz="2400">
                <a:solidFill>
                  <a:schemeClr val="accent2"/>
                </a:solidFill>
              </a:rPr>
              <a:t>1000</a:t>
            </a:r>
            <a:r>
              <a:rPr lang="en-US" altLang="en-US" sz="2400"/>
              <a:t> ft oak,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		         </a:t>
            </a:r>
            <a:r>
              <a:rPr lang="en-US" altLang="en-US" sz="2400">
                <a:solidFill>
                  <a:schemeClr val="accent2"/>
                </a:solidFill>
              </a:rPr>
              <a:t>20</a:t>
            </a:r>
            <a:r>
              <a:rPr lang="en-US" altLang="en-US" sz="2400"/>
              <a:t> employees (each works </a:t>
            </a:r>
            <a:r>
              <a:rPr lang="en-US" altLang="en-US" sz="2400">
                <a:solidFill>
                  <a:schemeClr val="accent2"/>
                </a:solidFill>
              </a:rPr>
              <a:t>40</a:t>
            </a:r>
            <a:r>
              <a:rPr lang="en-US" altLang="en-US" sz="2400"/>
              <a:t> hrs).</a:t>
            </a:r>
          </a:p>
          <a:p>
            <a:pPr eaLnBrk="1" hangingPunct="1"/>
            <a:r>
              <a:rPr lang="en-US" altLang="en-US" sz="2400"/>
              <a:t>Market data: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	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/>
            <a:r>
              <a:rPr lang="en-US" altLang="en-US" sz="2400" b="1">
                <a:solidFill>
                  <a:srgbClr val="FF3399"/>
                </a:solidFill>
              </a:rPr>
              <a:t>Goal</a:t>
            </a:r>
            <a:r>
              <a:rPr lang="en-US" altLang="en-US" sz="2400">
                <a:solidFill>
                  <a:srgbClr val="FF3399"/>
                </a:solidFill>
              </a:rPr>
              <a:t>:</a:t>
            </a:r>
            <a:r>
              <a:rPr lang="en-US" altLang="en-US" sz="2400"/>
              <a:t> Find a production schedule for 1 week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				that will maximize the profit.</a:t>
            </a:r>
          </a:p>
        </p:txBody>
      </p:sp>
      <p:graphicFrame>
        <p:nvGraphicFramePr>
          <p:cNvPr id="5155" name="Group 35">
            <a:extLst>
              <a:ext uri="{FF2B5EF4-FFF2-40B4-BE49-F238E27FC236}">
                <a16:creationId xmlns:a16="http://schemas.microsoft.com/office/drawing/2014/main" id="{18A5FF3E-FDDF-E642-80EC-39CF8FCD70FF}"/>
              </a:ext>
            </a:extLst>
          </p:cNvPr>
          <p:cNvGraphicFramePr>
            <a:graphicFrameLocks noGrp="1"/>
          </p:cNvGraphicFramePr>
          <p:nvPr/>
        </p:nvGraphicFramePr>
        <p:xfrm>
          <a:off x="2514600" y="3810000"/>
          <a:ext cx="4038600" cy="1831975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profit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$12/unit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$5/unit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$15/unit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A1DD1A3F-F81C-2342-A0D3-6358DDBF0E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Production Planning-Furniture Manufacturer: modeling the problem as integer program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F904243-7185-D942-972C-244307FF42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The goal can be achieved </a:t>
            </a:r>
          </a:p>
          <a:p>
            <a:pPr eaLnBrk="1" hangingPunct="1">
              <a:buFontTx/>
              <a:buNone/>
            </a:pPr>
            <a:r>
              <a:rPr lang="en-US" altLang="en-US"/>
              <a:t>			by making appropriate decisions. </a:t>
            </a:r>
          </a:p>
          <a:p>
            <a:pPr eaLnBrk="1" hangingPunct="1">
              <a:buFontTx/>
              <a:buNone/>
            </a:pPr>
            <a:r>
              <a:rPr lang="en-US" altLang="en-US"/>
              <a:t>First define decision variables:</a:t>
            </a:r>
          </a:p>
          <a:p>
            <a:pPr eaLnBrk="1" hangingPunct="1">
              <a:buFontTx/>
              <a:buNone/>
            </a:pPr>
            <a:r>
              <a:rPr lang="en-US" altLang="en-US"/>
              <a:t> Let </a:t>
            </a:r>
            <a:r>
              <a:rPr lang="en-US" altLang="en-US">
                <a:solidFill>
                  <a:schemeClr val="accent2"/>
                </a:solidFill>
              </a:rPr>
              <a:t>x</a:t>
            </a:r>
            <a:r>
              <a:rPr lang="en-US" altLang="en-US" baseline="-25000">
                <a:solidFill>
                  <a:schemeClr val="accent2"/>
                </a:solidFill>
              </a:rPr>
              <a:t>t</a:t>
            </a:r>
            <a:r>
              <a:rPr lang="en-US" altLang="en-US"/>
              <a:t> be the number of tables to be produced;</a:t>
            </a:r>
          </a:p>
          <a:p>
            <a:pPr eaLnBrk="1" hangingPunct="1">
              <a:buFontTx/>
              <a:buNone/>
            </a:pPr>
            <a:r>
              <a:rPr lang="en-US" altLang="en-US"/>
              <a:t>		</a:t>
            </a:r>
            <a:r>
              <a:rPr lang="en-US" altLang="en-US">
                <a:solidFill>
                  <a:schemeClr val="accent2"/>
                </a:solidFill>
              </a:rPr>
              <a:t>x</a:t>
            </a:r>
            <a:r>
              <a:rPr lang="en-US" altLang="en-US" baseline="-25000">
                <a:solidFill>
                  <a:schemeClr val="accent2"/>
                </a:solidFill>
              </a:rPr>
              <a:t>c</a:t>
            </a:r>
            <a:r>
              <a:rPr lang="en-US" altLang="en-US"/>
              <a:t> be the number of chairs to be produced;</a:t>
            </a:r>
          </a:p>
          <a:p>
            <a:pPr eaLnBrk="1" hangingPunct="1">
              <a:buFontTx/>
              <a:buNone/>
            </a:pPr>
            <a:r>
              <a:rPr lang="en-US" altLang="en-US"/>
              <a:t>		</a:t>
            </a:r>
            <a:r>
              <a:rPr lang="en-US" altLang="en-US">
                <a:solidFill>
                  <a:schemeClr val="accent2"/>
                </a:solidFill>
              </a:rPr>
              <a:t>x</a:t>
            </a:r>
            <a:r>
              <a:rPr lang="en-US" altLang="en-US" baseline="-25000">
                <a:solidFill>
                  <a:schemeClr val="accent2"/>
                </a:solidFill>
              </a:rPr>
              <a:t>d</a:t>
            </a:r>
            <a:r>
              <a:rPr lang="en-US" altLang="en-US"/>
              <a:t> be the number of desks to be produced.</a:t>
            </a:r>
          </a:p>
          <a:p>
            <a:pPr eaLnBrk="1" hangingPunct="1">
              <a:buFontTx/>
              <a:buNone/>
            </a:pPr>
            <a:r>
              <a:rPr lang="en-US" altLang="en-US"/>
              <a:t>	(Always define decision variables properly!)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2B07C0DE-134F-484E-BAC4-095B48FE05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Production Planning-Furniture Manufacturer: modeling the problem as integer program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E8260FE-004E-7141-B68F-76CAF9F08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 sz="2400" u="sng"/>
              <a:t>Objective</a:t>
            </a:r>
            <a:r>
              <a:rPr lang="en-US" altLang="en-US" sz="2400"/>
              <a:t> is to maximize profit: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	max 12x</a:t>
            </a:r>
            <a:r>
              <a:rPr lang="en-US" altLang="en-US" sz="2400" baseline="-25000"/>
              <a:t>t </a:t>
            </a:r>
            <a:r>
              <a:rPr lang="en-US" altLang="en-US" sz="2400"/>
              <a:t>+ 5x</a:t>
            </a:r>
            <a:r>
              <a:rPr lang="en-US" altLang="en-US" sz="2400" baseline="-25000"/>
              <a:t>c</a:t>
            </a:r>
            <a:r>
              <a:rPr lang="en-US" altLang="en-US" sz="2400"/>
              <a:t> + 15x</a:t>
            </a:r>
            <a:r>
              <a:rPr lang="en-US" altLang="en-US" sz="2400" baseline="-25000"/>
              <a:t>d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400" u="sng"/>
              <a:t>Functional Constraints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capacity constraints: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	pine: 5x</a:t>
            </a:r>
            <a:r>
              <a:rPr lang="en-US" altLang="en-US" sz="2400" baseline="-25000"/>
              <a:t>t </a:t>
            </a:r>
            <a:r>
              <a:rPr lang="en-US" altLang="en-US" sz="2400"/>
              <a:t>+ 1x</a:t>
            </a:r>
            <a:r>
              <a:rPr lang="en-US" altLang="en-US" sz="2400" baseline="-25000"/>
              <a:t>c</a:t>
            </a:r>
            <a:r>
              <a:rPr lang="en-US" altLang="en-US" sz="2400"/>
              <a:t> + 9x</a:t>
            </a:r>
            <a:r>
              <a:rPr lang="en-US" altLang="en-US" sz="2400" baseline="-25000"/>
              <a:t>d </a:t>
            </a:r>
            <a:r>
              <a:rPr lang="en-US" altLang="en-US" sz="2400">
                <a:sym typeface="Symbol" pitchFamily="2" charset="2"/>
              </a:rPr>
              <a:t> 1500</a:t>
            </a:r>
            <a:endParaRPr lang="en-US" altLang="en-US" sz="2400" baseline="-25000">
              <a:sym typeface="Symbol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400"/>
              <a:t>			oak:  2x</a:t>
            </a:r>
            <a:r>
              <a:rPr lang="en-US" altLang="en-US" sz="2400" baseline="-25000"/>
              <a:t>t </a:t>
            </a:r>
            <a:r>
              <a:rPr lang="en-US" altLang="en-US" sz="2400"/>
              <a:t>+ 3x</a:t>
            </a:r>
            <a:r>
              <a:rPr lang="en-US" altLang="en-US" sz="2400" baseline="-25000"/>
              <a:t>c</a:t>
            </a:r>
            <a:r>
              <a:rPr lang="en-US" altLang="en-US" sz="2400"/>
              <a:t> + 4x</a:t>
            </a:r>
            <a:r>
              <a:rPr lang="en-US" altLang="en-US" sz="2400" baseline="-25000"/>
              <a:t>d </a:t>
            </a:r>
            <a:r>
              <a:rPr lang="en-US" altLang="en-US" sz="2400">
                <a:sym typeface="Symbol" pitchFamily="2" charset="2"/>
              </a:rPr>
              <a:t> 1000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		labor: </a:t>
            </a:r>
            <a:r>
              <a:rPr lang="en-US" altLang="en-US" sz="2400"/>
              <a:t>3x</a:t>
            </a:r>
            <a:r>
              <a:rPr lang="en-US" altLang="en-US" sz="2400" baseline="-25000"/>
              <a:t>t </a:t>
            </a:r>
            <a:r>
              <a:rPr lang="en-US" altLang="en-US" sz="2400"/>
              <a:t>+ 2x</a:t>
            </a:r>
            <a:r>
              <a:rPr lang="en-US" altLang="en-US" sz="2400" baseline="-25000"/>
              <a:t>c</a:t>
            </a:r>
            <a:r>
              <a:rPr lang="en-US" altLang="en-US" sz="2400"/>
              <a:t> + 5x</a:t>
            </a:r>
            <a:r>
              <a:rPr lang="en-US" altLang="en-US" sz="2400" baseline="-25000"/>
              <a:t>d </a:t>
            </a:r>
            <a:r>
              <a:rPr lang="en-US" altLang="en-US" sz="2400">
                <a:sym typeface="Symbol" pitchFamily="2" charset="2"/>
              </a:rPr>
              <a:t> 800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market demand constraints: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		tables: 	</a:t>
            </a:r>
            <a:r>
              <a:rPr lang="en-US" altLang="en-US" sz="2400"/>
              <a:t>x</a:t>
            </a:r>
            <a:r>
              <a:rPr lang="en-US" altLang="en-US" sz="2400" baseline="-25000"/>
              <a:t>t </a:t>
            </a:r>
            <a:r>
              <a:rPr lang="en-US" altLang="en-US" sz="2400">
                <a:cs typeface="Arial" panose="020B0604020202020204" pitchFamily="34" charset="0"/>
              </a:rPr>
              <a:t>≥ 40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		chairs:		x</a:t>
            </a:r>
            <a:r>
              <a:rPr lang="en-US" altLang="en-US" sz="2400" baseline="-25000">
                <a:cs typeface="Arial" panose="020B0604020202020204" pitchFamily="34" charset="0"/>
              </a:rPr>
              <a:t>c</a:t>
            </a:r>
            <a:r>
              <a:rPr lang="en-US" altLang="en-US" sz="2400">
                <a:cs typeface="Arial" panose="020B0604020202020204" pitchFamily="34" charset="0"/>
              </a:rPr>
              <a:t> ≥ 130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		desks:		x</a:t>
            </a:r>
            <a:r>
              <a:rPr lang="en-US" altLang="en-US" sz="2400" baseline="-25000">
                <a:cs typeface="Arial" panose="020B0604020202020204" pitchFamily="34" charset="0"/>
              </a:rPr>
              <a:t>d</a:t>
            </a:r>
            <a:r>
              <a:rPr lang="en-US" altLang="en-US" sz="2400">
                <a:cs typeface="Arial" panose="020B0604020202020204" pitchFamily="34" charset="0"/>
              </a:rPr>
              <a:t> ≥ 30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400" u="sng"/>
              <a:t>Set Constraints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/>
              <a:t>			 x</a:t>
            </a:r>
            <a:r>
              <a:rPr lang="en-US" altLang="en-US" sz="2400" baseline="-25000"/>
              <a:t>t </a:t>
            </a:r>
            <a:r>
              <a:rPr lang="en-US" altLang="en-US" sz="2400"/>
              <a:t>, x</a:t>
            </a:r>
            <a:r>
              <a:rPr lang="en-US" altLang="en-US" sz="2400" baseline="-25000"/>
              <a:t>c</a:t>
            </a:r>
            <a:r>
              <a:rPr lang="en-US" altLang="en-US" sz="2400"/>
              <a:t> , x</a:t>
            </a:r>
            <a:r>
              <a:rPr lang="en-US" altLang="en-US" sz="2400" baseline="-25000"/>
              <a:t>d </a:t>
            </a:r>
            <a:r>
              <a:rPr lang="en-US" altLang="en-US" sz="2400">
                <a:sym typeface="Symbol" pitchFamily="2" charset="2"/>
              </a:rPr>
              <a:t> </a:t>
            </a:r>
            <a:r>
              <a:rPr lang="en-US" altLang="en-US" sz="2400" b="1">
                <a:sym typeface="Symbol" pitchFamily="2" charset="2"/>
              </a:rPr>
              <a:t>Z</a:t>
            </a:r>
            <a:r>
              <a:rPr lang="en-US" altLang="en-US" sz="2400" b="1" baseline="-25000">
                <a:sym typeface="Symbol" pitchFamily="2" charset="2"/>
              </a:rPr>
              <a:t>+</a:t>
            </a:r>
            <a:r>
              <a:rPr lang="en-US" altLang="en-US" sz="2400" baseline="-25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9B676B9A-471D-6B4F-BD53-9C1B0EF37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Solutions to integer programs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7AB3353-7C51-2B42-BF5A-4C75661ECC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eaLnBrk="1" hangingPunct="1"/>
            <a:r>
              <a:rPr lang="en-US" altLang="en-US" sz="2800"/>
              <a:t>A </a:t>
            </a:r>
            <a:r>
              <a:rPr lang="en-US" altLang="en-US" sz="2800" i="1">
                <a:solidFill>
                  <a:schemeClr val="accent2"/>
                </a:solidFill>
              </a:rPr>
              <a:t>solution</a:t>
            </a:r>
            <a:r>
              <a:rPr lang="en-US" altLang="en-US" sz="2800"/>
              <a:t> is an assignment of values to variables. </a:t>
            </a:r>
          </a:p>
          <a:p>
            <a:pPr eaLnBrk="1" hangingPunct="1"/>
            <a:r>
              <a:rPr lang="en-US" altLang="en-US" sz="2800"/>
              <a:t>A solution can hence be thought of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			as an </a:t>
            </a:r>
            <a:r>
              <a:rPr lang="en-US" altLang="en-US" sz="2800" i="1"/>
              <a:t>n</a:t>
            </a:r>
            <a:r>
              <a:rPr lang="en-US" altLang="en-US" sz="2800"/>
              <a:t>-dimensional vector.</a:t>
            </a:r>
          </a:p>
          <a:p>
            <a:pPr eaLnBrk="1" hangingPunct="1"/>
            <a:r>
              <a:rPr lang="en-US" altLang="en-US" sz="2800"/>
              <a:t>A </a:t>
            </a:r>
            <a:r>
              <a:rPr lang="en-US" altLang="en-US" sz="2800" i="1">
                <a:solidFill>
                  <a:schemeClr val="accent2"/>
                </a:solidFill>
              </a:rPr>
              <a:t>feasible solution</a:t>
            </a:r>
            <a:r>
              <a:rPr lang="en-US" altLang="en-US" sz="2800"/>
              <a:t> is an assignment of values to variables such that all the constraints are satisfied.</a:t>
            </a:r>
          </a:p>
          <a:p>
            <a:pPr eaLnBrk="1" hangingPunct="1"/>
            <a:r>
              <a:rPr lang="en-US" altLang="en-US" sz="2800"/>
              <a:t>The </a:t>
            </a:r>
            <a:r>
              <a:rPr lang="en-US" altLang="en-US" sz="2800" i="1">
                <a:solidFill>
                  <a:schemeClr val="accent2"/>
                </a:solidFill>
              </a:rPr>
              <a:t>objective function value</a:t>
            </a:r>
            <a:r>
              <a:rPr lang="en-US" altLang="en-US" sz="2800"/>
              <a:t> of a solution is obtained by evaluating the objective function at the given point.</a:t>
            </a:r>
          </a:p>
          <a:p>
            <a:pPr eaLnBrk="1" hangingPunct="1"/>
            <a:r>
              <a:rPr lang="en-US" altLang="en-US" sz="2800"/>
              <a:t>An </a:t>
            </a:r>
            <a:r>
              <a:rPr lang="en-US" altLang="en-US" sz="2800" i="1">
                <a:solidFill>
                  <a:schemeClr val="accent2"/>
                </a:solidFill>
              </a:rPr>
              <a:t>optimal solution</a:t>
            </a:r>
            <a:r>
              <a:rPr lang="en-US" altLang="en-US" sz="2800"/>
              <a:t> (assuming maximization) is one whose objective function value is greater than or equal to that of all other feasible solutions.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5B80E6AB-C2C4-1A4E-9AA4-21B35A386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Topics in this class about </a:t>
            </a:r>
            <a:b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Integer Programming</a:t>
            </a:r>
            <a:r>
              <a:rPr lang="en-US" altLang="en-US" sz="4000"/>
              <a:t>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C3AC617-D366-4F41-A7E0-3E136BD00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Modeling real-life situations as integer programs</a:t>
            </a:r>
          </a:p>
          <a:p>
            <a:pPr eaLnBrk="1" hangingPunct="1"/>
            <a:r>
              <a:rPr lang="en-US" altLang="en-US"/>
              <a:t>Applications of integer programming</a:t>
            </a:r>
          </a:p>
          <a:p>
            <a:pPr eaLnBrk="1" hangingPunct="1"/>
            <a:r>
              <a:rPr lang="en-US" altLang="en-US"/>
              <a:t>Solution methods (algorithms) for integer programs</a:t>
            </a:r>
          </a:p>
          <a:p>
            <a:pPr eaLnBrk="1" hangingPunct="1"/>
            <a:r>
              <a:rPr lang="en-US" altLang="en-US"/>
              <a:t>(optional) Using software (called AMPL) to solve integer programs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6277</TotalTime>
  <Words>747</Words>
  <Application>Microsoft Macintosh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ＭＳ Ｐゴシック</vt:lpstr>
      <vt:lpstr>Calibri</vt:lpstr>
      <vt:lpstr>Comic Sans MS</vt:lpstr>
      <vt:lpstr>Symbol</vt:lpstr>
      <vt:lpstr>Wingdings</vt:lpstr>
      <vt:lpstr>Default Design</vt:lpstr>
      <vt:lpstr>Microsoft Equation 3.0</vt:lpstr>
      <vt:lpstr>Integer Programming</vt:lpstr>
      <vt:lpstr>Integer Programming</vt:lpstr>
      <vt:lpstr>Standard form of integer program (IP)</vt:lpstr>
      <vt:lpstr>Standard form of integer program (IP)</vt:lpstr>
      <vt:lpstr>Example of Integer Program (Production Planning-Furniture Manufacturer)</vt:lpstr>
      <vt:lpstr>Production Planning-Furniture Manufacturer: modeling the problem as integer program</vt:lpstr>
      <vt:lpstr>Production Planning-Furniture Manufacturer: modeling the problem as integer program</vt:lpstr>
      <vt:lpstr>Solutions to integer programs</vt:lpstr>
      <vt:lpstr>Topics in this class about  Integer Programming </vt:lpstr>
      <vt:lpstr>PowerPoint Presentation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Programming</dc:title>
  <dc:creator>vardges</dc:creator>
  <cp:lastModifiedBy>Melkonian, Vardges</cp:lastModifiedBy>
  <cp:revision>55</cp:revision>
  <dcterms:created xsi:type="dcterms:W3CDTF">2003-12-28T04:12:46Z</dcterms:created>
  <dcterms:modified xsi:type="dcterms:W3CDTF">2021-01-14T21:34:20Z</dcterms:modified>
</cp:coreProperties>
</file>