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440" y="17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13C97CF-F7B4-CF4C-AB4F-243357A1C7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Math4630/5630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EBA7A77-60DD-BC4C-94F4-0EF952E7E7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Jan. 18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3F49516-689D-E942-97FB-4A1359B365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EB90848-3E43-DD4A-A2C3-144254B5A08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57B2EF-CDCA-2B45-9259-2E6F92572A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5C648E-7BCD-EF45-8023-C9B5270A9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FD0A35-0E00-BC4A-B361-D1B788C8A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7580B3-BE04-B546-A708-DE25AD637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9A9D1-3089-6C40-A4D7-8E6ABDCA3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89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2A3417-4A78-874C-A367-14F00BAFA0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DF6DBB-108E-DE45-9231-8C6453C8D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25CD6-3CE0-0A4C-B72C-11038A0E5B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327A7-DFF0-BE43-9E9C-494AFB6E4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20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87551B-BD5C-CA47-A642-3030AE14C1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395774-6D1E-814D-A3F7-6CDA468A5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0C28BA-5A60-5241-ADC5-738B3F328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94EAD-E35F-304F-8739-192B19D12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054C45-4D28-654D-BF6B-81A7F830C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9AFB81-8EDA-7D42-A2F3-25D62237A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4ABDF8-B6D9-284E-9C40-D12E3E7F2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98F27-3B53-3847-90F1-C892B036D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98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77DF29-6F53-BA46-8105-84945CA35D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0291B8-4540-304C-A480-945B0BA61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01D9E2-B0DE-2F4E-A2A7-FB3CCDFEF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DBF5D-59BD-D140-B497-E66190D5E6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35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47F562-AB86-A54F-AFEB-5FDCF516F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65BC86-ECBC-964A-8A47-019CE6B8BB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58E763-6595-874B-A13F-86D5DF9F0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3D640-6359-444E-A59F-594A1721C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95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CF3514-618A-0540-AA32-2C55B3C21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7844CF-4D06-3B44-BA11-FAEE177CE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043C98-FCD2-FE44-8DD9-27CEFE118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A3334-E324-9C41-8C21-5F019957F9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7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509D7E-CB0F-0146-AD99-433147673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7DA2A9-C1D3-C74C-AFEA-0A9831CC64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8076F0-9653-D947-81F0-24860A835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46264-59B2-8E4C-BF9F-F2227CE264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2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30A70F-8462-4A4F-9027-C2D93DE4E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256674-FBF5-DD40-BC2C-7E5F18883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2EED01-086E-3C44-8624-4A206A43E1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789AA-4828-6342-AF36-167623E48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55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13340-5A7B-C544-B108-A8F71AB4B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B984F3-F1D1-B743-95DD-74E1814C3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C67F93-968D-2241-9E20-BAB926BE7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D5E8C-C510-2041-964E-B4F9DF1B3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39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C767BF-3917-8947-83F7-F9E2D9F491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E59A99-6140-6947-9680-F3A8E65C4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3F438F-539F-A941-B7B3-4EE209390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43EDA-A870-2B49-9BE1-E993E416B3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84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05D99F-EFD5-6245-8C96-CBAF047DC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03891C-BB39-0E48-A53B-F29D34617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30BA02-6D8F-974B-9745-94153BA992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9A3C48-D444-AA4A-B99D-FD2AE6429E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78E9017-6D61-7B4B-B7D5-1039EE355A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123AA1-8A99-4446-AD2E-2C863C5332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11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B78D2F8-E250-5246-B9AE-C3CAEF555C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61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IP modeling techniques 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361444B-919C-FC4C-8173-F605985A0A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/>
              <a:t>In this handout,</a:t>
            </a:r>
          </a:p>
          <a:p>
            <a:pPr algn="l" eaLnBrk="1" hangingPunct="1"/>
            <a:r>
              <a:rPr lang="en-US" altLang="en-US"/>
              <a:t>Modeling techniques: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Using binary variables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Restrictions on number of options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Contingent decisions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Variables (functions) with k possible values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/>
              <a:t>Applications: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Facility Location Problem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Knapsack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>
            <a:extLst>
              <a:ext uri="{FF2B5EF4-FFF2-40B4-BE49-F238E27FC236}">
                <a16:creationId xmlns:a16="http://schemas.microsoft.com/office/drawing/2014/main" id="{74B95706-DBB9-A249-A771-7A8B38E85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Modeling Technique: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Variables with k possible values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FED1B05-320E-E44A-8C6B-21E026F41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variable y should take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	one of the values d</a:t>
            </a:r>
            <a:r>
              <a:rPr lang="en-US" altLang="en-US" sz="2800" baseline="-25000"/>
              <a:t>1</a:t>
            </a:r>
            <a:r>
              <a:rPr lang="en-US" altLang="en-US" sz="2800"/>
              <a:t>, d</a:t>
            </a:r>
            <a:r>
              <a:rPr lang="en-US" altLang="en-US" sz="2800" baseline="-25000"/>
              <a:t>2</a:t>
            </a:r>
            <a:r>
              <a:rPr lang="en-US" altLang="en-US" sz="2800"/>
              <a:t>, …, d</a:t>
            </a:r>
            <a:r>
              <a:rPr lang="en-US" altLang="en-US" sz="2800" baseline="-25000"/>
              <a:t>k</a:t>
            </a:r>
            <a:r>
              <a:rPr lang="en-US" altLang="en-US" sz="2800"/>
              <a:t> .</a:t>
            </a:r>
          </a:p>
          <a:p>
            <a:pPr eaLnBrk="1" hangingPunct="1"/>
            <a:r>
              <a:rPr lang="en-US" altLang="en-US" sz="2800"/>
              <a:t>How to achieve that in the model?</a:t>
            </a:r>
          </a:p>
          <a:p>
            <a:pPr eaLnBrk="1" hangingPunct="1"/>
            <a:r>
              <a:rPr lang="en-US" altLang="en-US" sz="2800"/>
              <a:t>Introduce new decision variables. For </a:t>
            </a:r>
            <a:r>
              <a:rPr lang="en-US" altLang="en-US" sz="2800">
                <a:latin typeface="Times New Roman" panose="02020603050405020304" pitchFamily="18" charset="0"/>
              </a:rPr>
              <a:t>i</a:t>
            </a:r>
            <a:r>
              <a:rPr lang="en-US" altLang="en-US" sz="2800"/>
              <a:t>=1,…,k,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Then we need the following constraints.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11268" name="Object 2">
            <a:extLst>
              <a:ext uri="{FF2B5EF4-FFF2-40B4-BE49-F238E27FC236}">
                <a16:creationId xmlns:a16="http://schemas.microsoft.com/office/drawing/2014/main" id="{BF79FADC-A36C-AB4E-B539-7CDCB1D674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124200"/>
          <a:ext cx="4114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40081200" imgH="10528300" progId="Equation.3">
                  <p:embed/>
                </p:oleObj>
              </mc:Choice>
              <mc:Fallback>
                <p:oleObj name="Equation" r:id="rId3" imgW="400812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4114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">
            <a:extLst>
              <a:ext uri="{FF2B5EF4-FFF2-40B4-BE49-F238E27FC236}">
                <a16:creationId xmlns:a16="http://schemas.microsoft.com/office/drawing/2014/main" id="{9C655A6C-49C3-D046-82DD-8447D7799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5720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5" imgW="52082700" imgH="9944100" progId="Equation.3">
                  <p:embed/>
                </p:oleObj>
              </mc:Choice>
              <mc:Fallback>
                <p:oleObj name="Equation" r:id="rId5" imgW="520827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5720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4">
            <a:extLst>
              <a:ext uri="{FF2B5EF4-FFF2-40B4-BE49-F238E27FC236}">
                <a16:creationId xmlns:a16="http://schemas.microsoft.com/office/drawing/2014/main" id="{B7F6D148-A663-044D-9DE8-35C8F2142C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6738" y="5638800"/>
          <a:ext cx="71199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7" imgW="63779400" imgH="9944100" progId="Equation.3">
                  <p:embed/>
                </p:oleObj>
              </mc:Choice>
              <mc:Fallback>
                <p:oleObj name="Equation" r:id="rId7" imgW="637794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5638800"/>
                        <a:ext cx="71199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B6E84FCF-5757-E54C-974D-5B1288580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Modeling Technique: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Functions with k possible values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99F1079-4054-6C4A-8811-5A7A1F71E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2800"/>
              <a:t>The technique of the previous slide can be extended to functions.</a:t>
            </a:r>
          </a:p>
          <a:p>
            <a:pPr eaLnBrk="1" hangingPunct="1"/>
            <a:r>
              <a:rPr lang="en-US" altLang="en-US" sz="2800"/>
              <a:t>Suppose the linear function f(</a:t>
            </a:r>
            <a:r>
              <a:rPr lang="en-US" altLang="en-US" sz="2800" b="1"/>
              <a:t>y</a:t>
            </a:r>
            <a:r>
              <a:rPr lang="en-US" altLang="en-US" sz="2800"/>
              <a:t>)=a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+…+a</a:t>
            </a:r>
            <a:r>
              <a:rPr lang="en-US" altLang="en-US" sz="2800" baseline="-25000"/>
              <a:t>n</a:t>
            </a:r>
            <a:r>
              <a:rPr lang="en-US" altLang="en-US" sz="2800"/>
              <a:t>y</a:t>
            </a:r>
            <a:r>
              <a:rPr lang="en-US" altLang="en-US" sz="2800" baseline="-25000"/>
              <a:t>n</a:t>
            </a:r>
            <a:r>
              <a:rPr lang="en-US" altLang="en-US" sz="2800"/>
              <a:t> should take one of the values d</a:t>
            </a:r>
            <a:r>
              <a:rPr lang="en-US" altLang="en-US" sz="2800" baseline="-25000"/>
              <a:t>1</a:t>
            </a:r>
            <a:r>
              <a:rPr lang="en-US" altLang="en-US" sz="2800"/>
              <a:t>, d</a:t>
            </a:r>
            <a:r>
              <a:rPr lang="en-US" altLang="en-US" sz="2800" baseline="-25000"/>
              <a:t>2</a:t>
            </a:r>
            <a:r>
              <a:rPr lang="en-US" altLang="en-US" sz="2800"/>
              <a:t>, …, d</a:t>
            </a:r>
            <a:r>
              <a:rPr lang="en-US" altLang="en-US" sz="2800" baseline="-25000"/>
              <a:t>k</a:t>
            </a:r>
            <a:r>
              <a:rPr lang="en-US" altLang="en-US" sz="2800"/>
              <a:t> .</a:t>
            </a:r>
          </a:p>
          <a:p>
            <a:pPr eaLnBrk="1" hangingPunct="1"/>
            <a:r>
              <a:rPr lang="en-US" altLang="en-US" sz="2800"/>
              <a:t>Introduce new decision variables. For </a:t>
            </a:r>
            <a:r>
              <a:rPr lang="en-US" altLang="en-US" sz="2800">
                <a:latin typeface="Times New Roman" panose="02020603050405020304" pitchFamily="18" charset="0"/>
              </a:rPr>
              <a:t>i</a:t>
            </a:r>
            <a:r>
              <a:rPr lang="en-US" altLang="en-US" sz="2800"/>
              <a:t>=1,…,k,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Then we need the following constraints.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12292" name="Object 2">
            <a:extLst>
              <a:ext uri="{FF2B5EF4-FFF2-40B4-BE49-F238E27FC236}">
                <a16:creationId xmlns:a16="http://schemas.microsoft.com/office/drawing/2014/main" id="{8BCC3C6F-EC1D-1A49-BDE9-1DE00AE88C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0" y="3581400"/>
          <a:ext cx="4445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43294300" imgH="10528300" progId="Equation.3">
                  <p:embed/>
                </p:oleObj>
              </mc:Choice>
              <mc:Fallback>
                <p:oleObj name="Equation" r:id="rId3" imgW="432943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81400"/>
                        <a:ext cx="4445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3">
            <a:extLst>
              <a:ext uri="{FF2B5EF4-FFF2-40B4-BE49-F238E27FC236}">
                <a16:creationId xmlns:a16="http://schemas.microsoft.com/office/drawing/2014/main" id="{FA8DAE1D-90CD-1241-B7A7-955A5ADF5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0525" y="5029200"/>
          <a:ext cx="6303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5" imgW="56464200" imgH="9944100" progId="Equation.3">
                  <p:embed/>
                </p:oleObj>
              </mc:Choice>
              <mc:Fallback>
                <p:oleObj name="Equation" r:id="rId5" imgW="564642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029200"/>
                        <a:ext cx="6303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4">
            <a:extLst>
              <a:ext uri="{FF2B5EF4-FFF2-40B4-BE49-F238E27FC236}">
                <a16:creationId xmlns:a16="http://schemas.microsoft.com/office/drawing/2014/main" id="{C35F82C5-A6F0-A64F-91AD-046B8558AA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5838825"/>
          <a:ext cx="85232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7" imgW="76365100" imgH="10236200" progId="Equation.3">
                  <p:embed/>
                </p:oleObj>
              </mc:Choice>
              <mc:Fallback>
                <p:oleObj name="Equation" r:id="rId7" imgW="76365100" imgH="10236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838825"/>
                        <a:ext cx="8523288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EB26E2A-01C0-6045-8B97-63E0BCDF9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663300"/>
                </a:solidFill>
                <a:latin typeface="Comic Sans MS" panose="030F0902030302020204" pitchFamily="66" charset="0"/>
              </a:rPr>
              <a:t>Example of IP: Facility Location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ECD8F02-5A1C-7B41-86D1-E13733679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2800"/>
              <a:t>A company is thinking about building new facilities in LA and SF.</a:t>
            </a:r>
          </a:p>
          <a:p>
            <a:pPr eaLnBrk="1" hangingPunct="1"/>
            <a:r>
              <a:rPr lang="en-US" altLang="en-US" sz="2800"/>
              <a:t>Relevant data: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Total capital available for investment: </a:t>
            </a:r>
            <a:r>
              <a:rPr lang="en-US" altLang="en-US" sz="2800">
                <a:solidFill>
                  <a:srgbClr val="008000"/>
                </a:solidFill>
              </a:rPr>
              <a:t>$10M</a:t>
            </a:r>
          </a:p>
          <a:p>
            <a:pPr eaLnBrk="1" hangingPunct="1"/>
            <a:r>
              <a:rPr lang="en-US" altLang="en-US" sz="2800">
                <a:solidFill>
                  <a:srgbClr val="CC3399"/>
                </a:solidFill>
              </a:rPr>
              <a:t>Question:</a:t>
            </a:r>
            <a:r>
              <a:rPr lang="en-US" altLang="en-US" sz="2800"/>
              <a:t> Which facilities should be built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		to maximize the total profit?</a:t>
            </a:r>
          </a:p>
        </p:txBody>
      </p:sp>
      <p:graphicFrame>
        <p:nvGraphicFramePr>
          <p:cNvPr id="3110" name="Group 38">
            <a:extLst>
              <a:ext uri="{FF2B5EF4-FFF2-40B4-BE49-F238E27FC236}">
                <a16:creationId xmlns:a16="http://schemas.microsoft.com/office/drawing/2014/main" id="{96AB1D1D-5F70-1641-A728-471C81BB4DF9}"/>
              </a:ext>
            </a:extLst>
          </p:cNvPr>
          <p:cNvGraphicFramePr>
            <a:graphicFrameLocks noGrp="1"/>
          </p:cNvGraphicFramePr>
          <p:nvPr/>
        </p:nvGraphicFramePr>
        <p:xfrm>
          <a:off x="0" y="2590800"/>
          <a:ext cx="9144000" cy="2590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 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factory in 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$6M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factory in 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$3M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warehouse in 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$6M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warehouse in 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$4M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268403C4-187F-1D45-ABAD-EDB80AC7D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663300"/>
                </a:solidFill>
                <a:latin typeface="Comic Sans MS" panose="030F0902030302020204" pitchFamily="66" charset="0"/>
              </a:rPr>
              <a:t>Example of IP: Facility Location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0C9A50-58A8-A742-A809-B2265683F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 sz="2800"/>
              <a:t>Define decision variables (</a:t>
            </a:r>
            <a:r>
              <a:rPr lang="en-US" altLang="en-US" sz="2800" i="1"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/>
              <a:t>= 1, 2, 3, 4):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800"/>
              <a:t>Then the total expected benefit:  </a:t>
            </a:r>
            <a:r>
              <a:rPr lang="en-US" altLang="en-US" sz="2800">
                <a:solidFill>
                  <a:schemeClr val="accent2"/>
                </a:solidFill>
              </a:rPr>
              <a:t>9x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+6x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</a:rPr>
              <a:t>+4x</a:t>
            </a:r>
            <a:r>
              <a:rPr lang="en-US" altLang="en-US" sz="2800" baseline="-25000">
                <a:solidFill>
                  <a:schemeClr val="accent2"/>
                </a:solidFill>
              </a:rPr>
              <a:t>4</a:t>
            </a:r>
            <a:endParaRPr lang="en-US" altLang="en-US" sz="280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      </a:t>
            </a:r>
            <a:r>
              <a:rPr lang="en-US" altLang="en-US" sz="2800"/>
              <a:t>the total capital needed:</a:t>
            </a:r>
            <a:r>
              <a:rPr lang="en-US" altLang="en-US" sz="2800">
                <a:solidFill>
                  <a:schemeClr val="accent2"/>
                </a:solidFill>
              </a:rPr>
              <a:t>  6x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+3x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</a:rPr>
              <a:t>+2x</a:t>
            </a:r>
            <a:r>
              <a:rPr lang="en-US" altLang="en-US" sz="2800" baseline="-25000">
                <a:solidFill>
                  <a:schemeClr val="accent2"/>
                </a:solidFill>
              </a:rPr>
              <a:t>4</a:t>
            </a:r>
            <a:endParaRPr lang="en-US" altLang="en-US" sz="280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/>
              <a:t>Summarizing, the IP model is: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/>
              <a:t>			</a:t>
            </a:r>
            <a:r>
              <a:rPr lang="en-US" altLang="en-US" sz="2800">
                <a:solidFill>
                  <a:srgbClr val="CC3399"/>
                </a:solidFill>
              </a:rPr>
              <a:t>max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9x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+6x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</a:rPr>
              <a:t>+4x</a:t>
            </a:r>
            <a:r>
              <a:rPr lang="en-US" altLang="en-US" sz="2800" baseline="-25000">
                <a:solidFill>
                  <a:schemeClr val="accent2"/>
                </a:solidFill>
              </a:rPr>
              <a:t>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aseline="-25000"/>
              <a:t>			    </a:t>
            </a:r>
            <a:r>
              <a:rPr lang="en-US" altLang="en-US" sz="2800">
                <a:solidFill>
                  <a:srgbClr val="CC3399"/>
                </a:solidFill>
              </a:rPr>
              <a:t>s.t.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6x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+3x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</a:rPr>
              <a:t>+2x</a:t>
            </a:r>
            <a:r>
              <a:rPr lang="en-US" altLang="en-US" sz="2800" baseline="-25000">
                <a:solidFill>
                  <a:schemeClr val="accent2"/>
                </a:solidFill>
              </a:rPr>
              <a:t>4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10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           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</a:rPr>
              <a:t>4 </a:t>
            </a:r>
            <a:r>
              <a:rPr lang="en-US" altLang="en-US" sz="2800">
                <a:solidFill>
                  <a:schemeClr val="accent2"/>
                </a:solidFill>
              </a:rPr>
              <a:t>binary  </a:t>
            </a:r>
            <a:r>
              <a:rPr lang="en-US" altLang="en-US" sz="2800" i="1"/>
              <a:t>( i.e., x</a:t>
            </a:r>
            <a:r>
              <a:rPr lang="en-US" altLang="en-US" sz="2800" i="1" baseline="-25000"/>
              <a:t>i</a:t>
            </a:r>
            <a:r>
              <a:rPr lang="en-US" altLang="en-US" sz="2800" i="1"/>
              <a:t> </a:t>
            </a:r>
            <a:r>
              <a:rPr lang="en-US" altLang="en-US" sz="2800" i="1">
                <a:sym typeface="Symbol" pitchFamily="2" charset="2"/>
              </a:rPr>
              <a:t>{0,1} </a:t>
            </a:r>
            <a:r>
              <a:rPr lang="en-US" altLang="en-US" sz="2800" i="1"/>
              <a:t>)</a:t>
            </a:r>
            <a:endParaRPr lang="en-US" altLang="en-US" sz="2800" i="1" baseline="-25000"/>
          </a:p>
        </p:txBody>
      </p:sp>
      <p:graphicFrame>
        <p:nvGraphicFramePr>
          <p:cNvPr id="4100" name="Object 2">
            <a:extLst>
              <a:ext uri="{FF2B5EF4-FFF2-40B4-BE49-F238E27FC236}">
                <a16:creationId xmlns:a16="http://schemas.microsoft.com/office/drawing/2014/main" id="{52809271-C626-A44A-A066-B59A51E341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1752600"/>
          <a:ext cx="40687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40665400" imgH="10528300" progId="Equation.3">
                  <p:embed/>
                </p:oleObj>
              </mc:Choice>
              <mc:Fallback>
                <p:oleObj name="Equation" r:id="rId3" imgW="406654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52600"/>
                        <a:ext cx="40687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263572-5FCF-7A4E-9DAF-FE3174571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Knapsack problem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EBB0757-140C-5440-9D86-FA6FF81D7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Any IP, which has only one constraint,</a:t>
            </a:r>
          </a:p>
          <a:p>
            <a:pPr eaLnBrk="1" hangingPunct="1">
              <a:buFontTx/>
              <a:buNone/>
            </a:pPr>
            <a:r>
              <a:rPr lang="en-US" altLang="en-US"/>
              <a:t>		is referred to as a </a:t>
            </a:r>
            <a:r>
              <a:rPr lang="en-US" altLang="en-US" b="1">
                <a:solidFill>
                  <a:schemeClr val="accent2"/>
                </a:solidFill>
              </a:rPr>
              <a:t>knapsack problem</a:t>
            </a:r>
            <a:r>
              <a:rPr lang="en-US" altLang="en-US"/>
              <a:t> .</a:t>
            </a:r>
          </a:p>
          <a:p>
            <a:pPr eaLnBrk="1" hangingPunct="1"/>
            <a:r>
              <a:rPr lang="en-US" altLang="en-US"/>
              <a:t>n items to be packed in a knapsack. </a:t>
            </a:r>
          </a:p>
          <a:p>
            <a:pPr eaLnBrk="1" hangingPunct="1"/>
            <a:r>
              <a:rPr lang="en-US" altLang="en-US"/>
              <a:t>The knapsack can hold up to </a:t>
            </a:r>
            <a:r>
              <a:rPr lang="en-US" altLang="en-US">
                <a:solidFill>
                  <a:schemeClr val="accent2"/>
                </a:solidFill>
              </a:rPr>
              <a:t>W lb</a:t>
            </a:r>
            <a:r>
              <a:rPr lang="en-US" altLang="en-US"/>
              <a:t> of items.</a:t>
            </a:r>
          </a:p>
          <a:p>
            <a:pPr eaLnBrk="1" hangingPunct="1"/>
            <a:r>
              <a:rPr lang="en-US" altLang="en-US"/>
              <a:t>Each item has weight </a:t>
            </a:r>
            <a:r>
              <a:rPr lang="en-US" altLang="en-US">
                <a:solidFill>
                  <a:schemeClr val="accent2"/>
                </a:solidFill>
              </a:rPr>
              <a:t>w</a:t>
            </a:r>
            <a:r>
              <a:rPr lang="en-US" altLang="en-US" baseline="-25000">
                <a:solidFill>
                  <a:schemeClr val="accent2"/>
                </a:solidFill>
              </a:rPr>
              <a:t>i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lb</a:t>
            </a:r>
            <a:r>
              <a:rPr lang="en-US" altLang="en-US"/>
              <a:t> and benefit </a:t>
            </a:r>
            <a:r>
              <a:rPr lang="en-US" altLang="en-US">
                <a:solidFill>
                  <a:schemeClr val="accent2"/>
                </a:solidFill>
              </a:rPr>
              <a:t>b</a:t>
            </a:r>
            <a:r>
              <a:rPr lang="en-US" altLang="en-US" baseline="-25000">
                <a:solidFill>
                  <a:schemeClr val="accent2"/>
                </a:solidFill>
              </a:rPr>
              <a:t>i</a:t>
            </a:r>
            <a:r>
              <a:rPr lang="en-US" altLang="en-US"/>
              <a:t> .</a:t>
            </a:r>
          </a:p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Goal:</a:t>
            </a:r>
            <a:r>
              <a:rPr lang="en-US" altLang="en-US"/>
              <a:t> Pack the knapsack such that</a:t>
            </a:r>
          </a:p>
          <a:p>
            <a:pPr eaLnBrk="1" hangingPunct="1">
              <a:buFontTx/>
              <a:buNone/>
            </a:pPr>
            <a:r>
              <a:rPr lang="en-US" altLang="en-US"/>
              <a:t>				 the total benefit is maximized. 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>
            <a:extLst>
              <a:ext uri="{FF2B5EF4-FFF2-40B4-BE49-F238E27FC236}">
                <a16:creationId xmlns:a16="http://schemas.microsoft.com/office/drawing/2014/main" id="{1F78C7BA-AF34-784D-B4E5-61B8829BC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IP model for Knapsack problem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049BAAF-4E1F-6344-9293-D62707832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Define decision variables (</a:t>
            </a:r>
            <a:r>
              <a:rPr lang="en-US" altLang="en-US" sz="2800" i="1"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/>
              <a:t>= 1, …, n):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Then the total benefit:  </a:t>
            </a:r>
            <a:endParaRPr lang="en-US" alt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  				 </a:t>
            </a:r>
            <a:r>
              <a:rPr lang="en-US" altLang="en-US" sz="2800"/>
              <a:t>the total weight: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Summarizing, the IP model is: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		</a:t>
            </a:r>
            <a:r>
              <a:rPr lang="en-US" altLang="en-US" sz="2800">
                <a:solidFill>
                  <a:srgbClr val="CC3399"/>
                </a:solidFill>
              </a:rPr>
              <a:t>max </a:t>
            </a:r>
            <a:endParaRPr lang="en-US" altLang="en-US" sz="2800" baseline="-25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aseline="-25000"/>
              <a:t>			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aseline="-25000"/>
              <a:t>			</a:t>
            </a:r>
            <a:r>
              <a:rPr lang="en-US" altLang="en-US" sz="2800">
                <a:solidFill>
                  <a:srgbClr val="CC3399"/>
                </a:solidFill>
              </a:rPr>
              <a:t>s.t.</a:t>
            </a:r>
            <a:r>
              <a:rPr lang="en-US" altLang="en-US" sz="2800"/>
              <a:t> </a:t>
            </a:r>
            <a:endParaRPr lang="en-US" altLang="en-US" sz="2800">
              <a:solidFill>
                <a:schemeClr val="accent2"/>
              </a:solidFill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		x</a:t>
            </a:r>
            <a:r>
              <a:rPr lang="en-US" altLang="en-US" sz="2800" baseline="-25000">
                <a:solidFill>
                  <a:schemeClr val="accent2"/>
                </a:solidFill>
              </a:rPr>
              <a:t>i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 baseline="-250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</a:rPr>
              <a:t>binary (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</a:rPr>
              <a:t>= 1, …, n)</a:t>
            </a:r>
            <a:r>
              <a:rPr lang="en-US" altLang="en-US" sz="2800"/>
              <a:t> </a:t>
            </a:r>
            <a:endParaRPr lang="en-US" altLang="en-US" sz="2800" i="1" baseline="-25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aseline="-25000">
              <a:solidFill>
                <a:schemeClr val="accent2"/>
              </a:solidFill>
            </a:endParaRPr>
          </a:p>
        </p:txBody>
      </p:sp>
      <p:graphicFrame>
        <p:nvGraphicFramePr>
          <p:cNvPr id="7172" name="Object 2">
            <a:extLst>
              <a:ext uri="{FF2B5EF4-FFF2-40B4-BE49-F238E27FC236}">
                <a16:creationId xmlns:a16="http://schemas.microsoft.com/office/drawing/2014/main" id="{0B463125-51E5-D645-A4C8-2C144042C4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1371600"/>
          <a:ext cx="40846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3" imgW="39789100" imgH="10528300" progId="Equation.3">
                  <p:embed/>
                </p:oleObj>
              </mc:Choice>
              <mc:Fallback>
                <p:oleObj name="Equation" r:id="rId3" imgW="397891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371600"/>
                        <a:ext cx="40846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3">
            <a:extLst>
              <a:ext uri="{FF2B5EF4-FFF2-40B4-BE49-F238E27FC236}">
                <a16:creationId xmlns:a16="http://schemas.microsoft.com/office/drawing/2014/main" id="{A86EB9D8-5443-E742-97BF-7CC53EE26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057400"/>
          <a:ext cx="12080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5" imgW="10820400" imgH="9944100" progId="Equation.3">
                  <p:embed/>
                </p:oleObj>
              </mc:Choice>
              <mc:Fallback>
                <p:oleObj name="Equation" r:id="rId5" imgW="108204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057400"/>
                        <a:ext cx="12080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">
            <a:extLst>
              <a:ext uri="{FF2B5EF4-FFF2-40B4-BE49-F238E27FC236}">
                <a16:creationId xmlns:a16="http://schemas.microsoft.com/office/drawing/2014/main" id="{66CFCA38-EB52-EF4E-97AF-45BC653F3D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0" y="2514600"/>
          <a:ext cx="1274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7" imgW="11404600" imgH="9944100" progId="Equation.3">
                  <p:embed/>
                </p:oleObj>
              </mc:Choice>
              <mc:Fallback>
                <p:oleObj name="Equation" r:id="rId7" imgW="114046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514600"/>
                        <a:ext cx="12747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5">
            <a:extLst>
              <a:ext uri="{FF2B5EF4-FFF2-40B4-BE49-F238E27FC236}">
                <a16:creationId xmlns:a16="http://schemas.microsoft.com/office/drawing/2014/main" id="{5A7209E3-BD9D-B04D-AA54-6527BA3DB8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581400"/>
          <a:ext cx="11430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9" imgW="10820400" imgH="9944100" progId="Equation.3">
                  <p:embed/>
                </p:oleObj>
              </mc:Choice>
              <mc:Fallback>
                <p:oleObj name="Equation" r:id="rId9" imgW="108204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11430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6">
            <a:extLst>
              <a:ext uri="{FF2B5EF4-FFF2-40B4-BE49-F238E27FC236}">
                <a16:creationId xmlns:a16="http://schemas.microsoft.com/office/drawing/2014/main" id="{4668AF12-21AC-A046-BA9B-7D99AF85DB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343400"/>
          <a:ext cx="2058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10" imgW="18427700" imgH="9944100" progId="Equation.3">
                  <p:embed/>
                </p:oleObj>
              </mc:Choice>
              <mc:Fallback>
                <p:oleObj name="Equation" r:id="rId10" imgW="18427700" imgH="994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0"/>
                        <a:ext cx="20589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A47B003-FA76-3340-8E91-ECEA68915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Connection between the problems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74CFF8B-C7ED-F240-B65C-876786338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pPr eaLnBrk="1" hangingPunct="1"/>
            <a:r>
              <a:rPr lang="en-US" altLang="en-US" i="1"/>
              <a:t>Note</a:t>
            </a:r>
            <a:r>
              <a:rPr lang="en-US" altLang="en-US"/>
              <a:t>: The version of the facility location problem is a special case of the knapsack problem.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/>
              <a:t>Important modeling skill: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Suppose we know how to model Problems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;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We need to solve Problem B;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Notice the similarities between Problems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and B;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Build a model for Problem B, using the model for Problem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as a prototype.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41A6137-3039-DA4C-A891-B61F19DC1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663300"/>
                </a:solidFill>
                <a:latin typeface="Comic Sans MS" panose="030F0902030302020204" pitchFamily="66" charset="0"/>
              </a:rPr>
              <a:t>The Facility Location Problem: adding new requirements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970ED5E-48BF-5F40-BACD-0D6D9BCA1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Extra requirement: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  build </a:t>
            </a:r>
            <a:r>
              <a:rPr lang="en-US" altLang="en-US" i="1"/>
              <a:t>at most one</a:t>
            </a:r>
            <a:r>
              <a:rPr lang="en-US" altLang="en-US"/>
              <a:t> of the two warehouses.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The corresponding constraint 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</a:t>
            </a:r>
            <a:r>
              <a:rPr lang="en-US" altLang="en-US">
                <a:solidFill>
                  <a:schemeClr val="accent2"/>
                </a:solidFill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</a:rPr>
              <a:t>3 </a:t>
            </a:r>
            <a:r>
              <a:rPr lang="en-US" altLang="en-US">
                <a:solidFill>
                  <a:schemeClr val="accent2"/>
                </a:solidFill>
              </a:rPr>
              <a:t>+x</a:t>
            </a:r>
            <a:r>
              <a:rPr lang="en-US" altLang="en-US" baseline="-25000">
                <a:solidFill>
                  <a:schemeClr val="accent2"/>
                </a:solidFill>
              </a:rPr>
              <a:t>4 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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Extra requirement: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  build </a:t>
            </a:r>
            <a:r>
              <a:rPr lang="en-US" altLang="en-US" i="1"/>
              <a:t>at least one</a:t>
            </a:r>
            <a:r>
              <a:rPr lang="en-US" altLang="en-US"/>
              <a:t> of the two factories.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The corresponding constraint 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</a:t>
            </a:r>
            <a:r>
              <a:rPr lang="en-US" altLang="en-US">
                <a:solidFill>
                  <a:schemeClr val="accent2"/>
                </a:solidFill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</a:rPr>
              <a:t>1 </a:t>
            </a:r>
            <a:r>
              <a:rPr lang="en-US" altLang="en-US">
                <a:solidFill>
                  <a:schemeClr val="accent2"/>
                </a:solidFill>
              </a:rPr>
              <a:t>+x</a:t>
            </a:r>
            <a:r>
              <a:rPr lang="en-US" altLang="en-US" baseline="-25000">
                <a:solidFill>
                  <a:schemeClr val="accent2"/>
                </a:solidFill>
              </a:rPr>
              <a:t>2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≥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01B8A960-9933-D947-9923-C49B31FF1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Modeling Technique: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Restrictions on the number of options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6618C2F-D974-B04D-9E5D-0A7C9802D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/>
              <a:t>Suppose in a certain problem, n different options are considered. For </a:t>
            </a:r>
            <a:r>
              <a:rPr lang="en-US" altLang="en-US">
                <a:latin typeface="Times New Roman" panose="02020603050405020304" pitchFamily="18" charset="0"/>
              </a:rPr>
              <a:t>i</a:t>
            </a:r>
            <a:r>
              <a:rPr lang="en-US" altLang="en-US"/>
              <a:t>=1,…,n</a:t>
            </a:r>
          </a:p>
          <a:p>
            <a:pPr eaLnBrk="1" hangingPunct="1">
              <a:buFontTx/>
              <a:buNone/>
            </a:pPr>
            <a:r>
              <a:rPr lang="en-US" altLang="en-US"/>
              <a:t>			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i="1"/>
              <a:t>Restrictions:</a:t>
            </a:r>
            <a:r>
              <a:rPr lang="en-US" altLang="en-US"/>
              <a:t> At least </a:t>
            </a:r>
            <a:r>
              <a:rPr lang="en-US" altLang="en-US" i="1">
                <a:solidFill>
                  <a:schemeClr val="accent2"/>
                </a:solidFill>
              </a:rPr>
              <a:t>p</a:t>
            </a:r>
            <a:r>
              <a:rPr lang="en-US" altLang="en-US"/>
              <a:t> and at most </a:t>
            </a:r>
            <a:r>
              <a:rPr lang="en-US" altLang="en-US" i="1">
                <a:solidFill>
                  <a:schemeClr val="accent2"/>
                </a:solidFill>
              </a:rPr>
              <a:t>q</a:t>
            </a:r>
            <a:r>
              <a:rPr lang="en-US" altLang="en-US"/>
              <a:t> of the options can be chosen.</a:t>
            </a:r>
          </a:p>
          <a:p>
            <a:pPr eaLnBrk="1" hangingPunct="1"/>
            <a:r>
              <a:rPr lang="en-US" altLang="en-US"/>
              <a:t>The corresponding constraints are: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</a:p>
        </p:txBody>
      </p:sp>
      <p:graphicFrame>
        <p:nvGraphicFramePr>
          <p:cNvPr id="9220" name="Object 2">
            <a:extLst>
              <a:ext uri="{FF2B5EF4-FFF2-40B4-BE49-F238E27FC236}">
                <a16:creationId xmlns:a16="http://schemas.microsoft.com/office/drawing/2014/main" id="{210D6050-05DC-D649-9528-F6CFC31988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9663" y="2743200"/>
          <a:ext cx="43545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42418000" imgH="10528300" progId="Equation.3">
                  <p:embed/>
                </p:oleObj>
              </mc:Choice>
              <mc:Fallback>
                <p:oleObj name="Equation" r:id="rId3" imgW="424180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2743200"/>
                        <a:ext cx="43545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">
            <a:extLst>
              <a:ext uri="{FF2B5EF4-FFF2-40B4-BE49-F238E27FC236}">
                <a16:creationId xmlns:a16="http://schemas.microsoft.com/office/drawing/2014/main" id="{0C23038A-A9EF-2B42-BF67-C504B2162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62138" y="5410200"/>
          <a:ext cx="1600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5" imgW="14338300" imgH="9944100" progId="Equation.3">
                  <p:embed/>
                </p:oleObj>
              </mc:Choice>
              <mc:Fallback>
                <p:oleObj name="Equation" r:id="rId5" imgW="143383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5410200"/>
                        <a:ext cx="1600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4">
            <a:extLst>
              <a:ext uri="{FF2B5EF4-FFF2-40B4-BE49-F238E27FC236}">
                <a16:creationId xmlns:a16="http://schemas.microsoft.com/office/drawing/2014/main" id="{72961B0B-5441-8443-AF42-7375F3F85F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5410200"/>
          <a:ext cx="15351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7" imgW="13754100" imgH="9944100" progId="Equation.3">
                  <p:embed/>
                </p:oleObj>
              </mc:Choice>
              <mc:Fallback>
                <p:oleObj name="Equation" r:id="rId7" imgW="137541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10200"/>
                        <a:ext cx="15351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0A5E730-7087-5244-BEAD-C8B13F59D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Modeling Technique: Contingent Decisions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81727D4-61B4-ED47-BC69-FC69A0A08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Back to the facility location problem.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</a:rPr>
              <a:t>Requirement:</a:t>
            </a:r>
            <a:r>
              <a:rPr lang="en-US" altLang="en-US" sz="2800"/>
              <a:t> Can’t build a warehouse 		</a:t>
            </a:r>
            <a:r>
              <a:rPr lang="en-US" altLang="en-US" sz="2800" i="1"/>
              <a:t>unless</a:t>
            </a:r>
            <a:r>
              <a:rPr lang="en-US" altLang="en-US" sz="2800"/>
              <a:t> there is a factory in the city.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The corresponding constraints are: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3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1</a:t>
            </a:r>
            <a:r>
              <a:rPr lang="en-US" altLang="en-US" sz="2800" baseline="-25000">
                <a:sym typeface="Symbol" pitchFamily="2" charset="2"/>
              </a:rPr>
              <a:t>  </a:t>
            </a:r>
            <a:r>
              <a:rPr lang="en-US" altLang="en-US" sz="2800">
                <a:sym typeface="Symbol" pitchFamily="2" charset="2"/>
              </a:rPr>
              <a:t>(LA)</a:t>
            </a:r>
            <a:r>
              <a:rPr lang="en-US" altLang="en-US" sz="2800" baseline="-25000">
                <a:sym typeface="Symbol" pitchFamily="2" charset="2"/>
              </a:rPr>
              <a:t>		 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4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2</a:t>
            </a:r>
            <a:r>
              <a:rPr lang="en-US" altLang="en-US" sz="2800" baseline="-25000">
                <a:sym typeface="Symbol" pitchFamily="2" charset="2"/>
              </a:rPr>
              <a:t>   </a:t>
            </a:r>
            <a:r>
              <a:rPr lang="en-US" altLang="en-US" sz="2800">
                <a:sym typeface="Symbol" pitchFamily="2" charset="2"/>
              </a:rPr>
              <a:t>(SF)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</a:rPr>
              <a:t>Requirement: </a:t>
            </a:r>
            <a:r>
              <a:rPr lang="en-US" altLang="en-US" sz="2800"/>
              <a:t>Can’t select option 3 </a:t>
            </a:r>
            <a:r>
              <a:rPr lang="en-US" altLang="en-US" sz="2800" i="1"/>
              <a:t>unless</a:t>
            </a:r>
            <a:r>
              <a:rPr lang="en-US" altLang="en-US" sz="280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at least one of options 1 and 2 is selected.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The constraint:		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+ x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2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</a:rPr>
              <a:t>Requirement: </a:t>
            </a:r>
            <a:r>
              <a:rPr lang="en-US" altLang="en-US" sz="2800"/>
              <a:t>Can’t select option 4 </a:t>
            </a:r>
            <a:r>
              <a:rPr lang="en-US" altLang="en-US" sz="2800" i="1"/>
              <a:t>unless</a:t>
            </a:r>
            <a:r>
              <a:rPr lang="en-US" altLang="en-US" sz="280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at least two of options 1, 2 and 3 are selected.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 </a:t>
            </a:r>
            <a:r>
              <a:rPr lang="en-US" altLang="en-US" sz="2800"/>
              <a:t>The constraint:	</a:t>
            </a:r>
            <a:r>
              <a:rPr lang="en-US" altLang="en-US" sz="2800">
                <a:solidFill>
                  <a:schemeClr val="accent2"/>
                </a:solidFill>
              </a:rPr>
              <a:t>2x</a:t>
            </a:r>
            <a:r>
              <a:rPr lang="en-US" altLang="en-US" sz="2800" baseline="-25000">
                <a:solidFill>
                  <a:schemeClr val="accent2"/>
                </a:solidFill>
              </a:rPr>
              <a:t>4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+ x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2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+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sym typeface="Symbol" pitchFamily="2" charset="2"/>
              </a:rPr>
              <a:t>3</a:t>
            </a:r>
            <a:endParaRPr lang="en-US" altLang="en-US" sz="2800">
              <a:solidFill>
                <a:schemeClr val="accent2"/>
              </a:solidFill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 baseline="-250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777</Words>
  <Application>Microsoft Macintosh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ＭＳ Ｐゴシック</vt:lpstr>
      <vt:lpstr>Calibri</vt:lpstr>
      <vt:lpstr>Comic Sans MS</vt:lpstr>
      <vt:lpstr>Wingdings</vt:lpstr>
      <vt:lpstr>Times New Roman</vt:lpstr>
      <vt:lpstr>Symbol</vt:lpstr>
      <vt:lpstr>Default Design</vt:lpstr>
      <vt:lpstr>Microsoft Equation 3.0</vt:lpstr>
      <vt:lpstr>IP modeling techniques I</vt:lpstr>
      <vt:lpstr>Example of IP: Facility Location</vt:lpstr>
      <vt:lpstr>Example of IP: Facility Location</vt:lpstr>
      <vt:lpstr>Knapsack problem</vt:lpstr>
      <vt:lpstr>IP model for Knapsack problem</vt:lpstr>
      <vt:lpstr>Connection between the problems</vt:lpstr>
      <vt:lpstr>The Facility Location Problem: adding new requirements</vt:lpstr>
      <vt:lpstr>Modeling Technique:  Restrictions on the number of options</vt:lpstr>
      <vt:lpstr>Modeling Technique: Contingent Decisions</vt:lpstr>
      <vt:lpstr>Modeling Technique:  Variables with k possible values </vt:lpstr>
      <vt:lpstr>Modeling Technique:  Functions with k possible values 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modeling techniques</dc:title>
  <dc:creator>vardges</dc:creator>
  <cp:lastModifiedBy>Melkonian, Vardges</cp:lastModifiedBy>
  <cp:revision>61</cp:revision>
  <dcterms:created xsi:type="dcterms:W3CDTF">2004-01-01T02:49:12Z</dcterms:created>
  <dcterms:modified xsi:type="dcterms:W3CDTF">2021-01-14T21:35:34Z</dcterms:modified>
</cp:coreProperties>
</file>