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440" y="17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DA059D7-7D65-964D-B065-5BCF9CB1F7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Math4630/5630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69BECB0-55F0-AB41-B1D7-C7DFCA20092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Jan. 23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39C3A28-D017-0645-82C6-6C9444DB9A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70A27D9B-0369-2A44-BB3F-A0957AC64A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42CF9A-57D4-A14A-9B88-39B4B15F21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D7A19C-07B2-5E4F-8040-73DEFE13B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604D46-CC4C-314F-8EDC-9B6D4BC99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CD977-B88A-0646-BAA5-72A627EA4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1F512-1A79-2146-BB50-C177C338D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88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13C474-53BB-7044-A534-6702E237A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D6B01B-CB67-6044-9C8A-6E5E9B3F6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75775D-3C8B-FA4C-93D9-8FCF5FB5F6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BB800-8590-EE43-9C0F-D2C581248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89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87388B-F2EE-6440-BB40-B74CEE809F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936996-34A4-494F-B0EB-79AB76ABC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B1BCCA-D318-6D46-91C9-25D67685D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F8582-EEE4-A846-87F2-AF003F0E4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6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417A9B-80E0-474D-AC03-68620BCFD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3E6C28-9659-6B41-B306-634DAE143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6EB31A-E611-634A-BB89-3942C9728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DECF4-310F-6246-9FAF-A372ECABF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79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F6E53B-1D1F-BF44-A2D4-F5FF15CE83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62F41A-BD4B-424F-9BE2-2CD9A6C78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B80DED-A504-1046-8AD5-77B01082C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525A3-C168-8B49-9950-15FE03D63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78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8F063B-679E-F840-9CF6-C2E323ACB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22BA0-3CEE-5841-8617-49D4AB1F7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995FD7-C5E3-1249-8AF5-5CE4CEC03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D825-2BA8-714D-AEA7-A69C07C22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36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230458-E07B-4847-9796-E6C05C787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5EA479-A408-0940-8ACA-5D84E6FEB9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FCCFB4-DA86-5049-A42D-772CA25FA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AD003-BC7C-1E42-B5A4-094E1C820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5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4BB0CB-7267-2A47-933F-CE16FBC16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60B06D-F921-3144-AAE4-F31E659F6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149B0B-BBA1-B048-BF08-745432DAB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72EDB-031E-9748-B7C4-21DFA80F0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47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08809F-F9B5-C543-9089-3670FEEC3F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89D7F5-F7AA-C74A-89A8-D50996E9D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B7224A-6863-FF4B-9AD8-1538DE533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3A846-DD57-7B43-92EC-4B5DE6CAEF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66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FE0EC-912D-8C48-88BC-C684D0D378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05A39-E45C-BB49-91A5-0BAAEBC9C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3FEF3-DFC9-2740-9439-0C9266114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85848-FF88-2E4F-95C7-50A92C8EC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01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D66D16-C890-2E41-8291-B132762DC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6A65F-73D6-CA48-BE54-749A69868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EC6781-BBFC-5D46-AA8E-9F713E846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9978E-BB7C-794E-A32C-931DFC4AB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8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BCA6C4-8F93-C448-A1E4-17074FB9B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9A6804-EED3-224A-B870-772F6FA70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C6482E-1B46-7C46-A7EC-388B60B8AB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B576E7-ED1D-4B48-A0A8-C2EDB46B58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EB7844-167D-C040-BC66-F1809BA4DF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8F431-17EE-D341-B56A-72EBB0E586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FD76C15-1DB3-BD42-908E-6ADA0471A4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IP modeling techniques II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B878369-AE5B-2D48-84A0-554E901B03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07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 this handout,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/>
              <a:t>Modeling techniques: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Either-Or Constraints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Big M method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Balance constraints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Fixed Charges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Applications: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Multi-period production planning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Inventory management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1B75DF2-3D3A-0145-8367-0993D6266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Multi-period production planning:  Fixed Setup Cost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F612C68-8C57-FE4B-985C-8F8A49987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Note that the demand of the current period can be </a:t>
            </a:r>
            <a:r>
              <a:rPr lang="en-US" altLang="en-US" sz="2400" i="1"/>
              <a:t>totally</a:t>
            </a:r>
            <a:r>
              <a:rPr lang="en-US" altLang="en-US" sz="2400"/>
              <a:t> satisfied by the inventory carried from the previous period.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Suppose there is a </a:t>
            </a:r>
            <a:r>
              <a:rPr lang="en-US" altLang="en-US" sz="2400">
                <a:solidFill>
                  <a:srgbClr val="008000"/>
                </a:solidFill>
              </a:rPr>
              <a:t>setup cost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</a:rPr>
              <a:t>$s</a:t>
            </a:r>
            <a:r>
              <a:rPr lang="en-US" altLang="en-US" sz="2400" baseline="-25000">
                <a:solidFill>
                  <a:srgbClr val="008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for period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if we decide to have any production for that period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 (and there is no setup cost if there is no production).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How to take the setup costs into account?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need a new entry in the objective function: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i="1">
                <a:solidFill>
                  <a:schemeClr val="accent2"/>
                </a:solidFill>
              </a:rPr>
              <a:t>if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&gt;0 </a:t>
            </a:r>
            <a:r>
              <a:rPr lang="en-US" altLang="en-US" sz="2400" i="1">
                <a:solidFill>
                  <a:schemeClr val="accent2"/>
                </a:solidFill>
              </a:rPr>
              <a:t>then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s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		</a:t>
            </a:r>
            <a:r>
              <a:rPr lang="en-US" altLang="en-US" sz="2400"/>
              <a:t>for each period </a:t>
            </a:r>
            <a:r>
              <a:rPr lang="en-US" altLang="en-US" sz="2400">
                <a:latin typeface="Times New Roman" panose="02020603050405020304" pitchFamily="18" charset="0"/>
              </a:rPr>
              <a:t>i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</a:t>
            </a:r>
            <a:r>
              <a:rPr lang="en-US" altLang="en-US" sz="2400"/>
              <a:t>But this is not a linear function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(because no conditions are allowed on variables).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422CBAD1-7910-D948-AC88-F246843F3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Multi-period production planning </a:t>
            </a:r>
            <a:b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 with setup cost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EFD024C-8295-1D43-A7B3-70B27057D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To overcome the problem, introduce new variables. For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i=1,...,k</a:t>
            </a:r>
            <a:r>
              <a:rPr lang="en-US" altLang="en-US" sz="2400"/>
              <a:t>,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Then the setup cost is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for period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accent2"/>
                </a:solidFill>
              </a:rPr>
              <a:t>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But we also need new constraints relating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Idea</a:t>
            </a:r>
            <a:r>
              <a:rPr lang="en-US" altLang="en-US" sz="2400"/>
              <a:t>: Use the </a:t>
            </a:r>
            <a:r>
              <a:rPr lang="en-US" altLang="en-US" sz="2400">
                <a:solidFill>
                  <a:srgbClr val="008000"/>
                </a:solidFill>
              </a:rPr>
              <a:t>big M method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aseline="-25000"/>
              <a:t>	</a:t>
            </a:r>
            <a:r>
              <a:rPr lang="en-US" altLang="en-US" sz="2400"/>
              <a:t>For each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i=1,...,k</a:t>
            </a:r>
            <a:r>
              <a:rPr lang="en-US" altLang="en-US" sz="2400"/>
              <a:t> , add a constraint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M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Why does it work?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>
                <a:ea typeface="ＭＳ Ｐゴシック" panose="020B0600070205080204" pitchFamily="34" charset="-128"/>
              </a:rPr>
              <a:t>If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=0</a:t>
            </a:r>
            <a:r>
              <a:rPr lang="en-US" altLang="en-US" sz="2400">
                <a:ea typeface="ＭＳ Ｐゴシック" panose="020B0600070205080204" pitchFamily="34" charset="-128"/>
              </a:rPr>
              <a:t> then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must be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>
                <a:ea typeface="ＭＳ Ｐゴシック" panose="020B0600070205080204" pitchFamily="34" charset="-128"/>
              </a:rPr>
              <a:t>If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=1</a:t>
            </a:r>
            <a:r>
              <a:rPr lang="en-US" altLang="en-US" sz="2400">
                <a:ea typeface="ＭＳ Ｐゴシック" panose="020B0600070205080204" pitchFamily="34" charset="-128"/>
              </a:rPr>
              <a:t> then there is no restriction on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Note that we can take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M=C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for period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. Thus, we don’t need new constraints. Simply, replace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aseline="-25000">
                <a:solidFill>
                  <a:schemeClr val="accent2"/>
                </a:solidFill>
              </a:rPr>
              <a:t>  </a:t>
            </a:r>
            <a:r>
              <a:rPr lang="en-US" altLang="en-US" sz="2400"/>
              <a:t>with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Question</a:t>
            </a:r>
            <a:r>
              <a:rPr lang="en-US" altLang="en-US" sz="2400"/>
              <a:t>: Can we have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=1 </a:t>
            </a:r>
            <a:r>
              <a:rPr lang="en-US" altLang="en-US" sz="2400"/>
              <a:t>but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aseline="-25000"/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=0 </a:t>
            </a:r>
            <a:r>
              <a:rPr lang="en-US" altLang="en-US" sz="2400"/>
              <a:t>for period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i </a:t>
            </a:r>
            <a:r>
              <a:rPr lang="en-US" altLang="en-US" sz="2400"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25604" name="Object 2">
            <a:extLst>
              <a:ext uri="{FF2B5EF4-FFF2-40B4-BE49-F238E27FC236}">
                <a16:creationId xmlns:a16="http://schemas.microsoft.com/office/drawing/2014/main" id="{6B85B860-4075-DC4D-8951-323ABD2D48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219200"/>
          <a:ext cx="6919913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75488800" imgH="11112500" progId="Equation.3">
                  <p:embed/>
                </p:oleObj>
              </mc:Choice>
              <mc:Fallback>
                <p:oleObj name="Equation" r:id="rId3" imgW="75488800" imgH="11112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6919913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C539B4FF-4E1B-484E-9E8C-1E575956E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Multi-period production planning  with setup cost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DA4061E-652C-4D45-8EAF-D65D2092D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Summarizing, the modified IP model 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s.t.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, </a:t>
            </a:r>
            <a:r>
              <a:rPr lang="en-US" altLang="en-US"/>
              <a:t> 			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i=1,...,k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H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,  		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i=1,...,k+1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		 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+ x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= D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+ 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i+1 </a:t>
            </a:r>
            <a:r>
              <a:rPr lang="en-US" altLang="en-US">
                <a:latin typeface="Times New Roman" panose="02020603050405020304" pitchFamily="18" charset="0"/>
              </a:rPr>
              <a:t>,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i=1,…,k</a:t>
            </a: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		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		 x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≥ 0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>
                <a:solidFill>
                  <a:schemeClr val="accent2"/>
                </a:solidFill>
              </a:rPr>
              <a:t>integer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	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i=1,…,k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		 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≥ 0  integer 	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i=1,...,k+1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		 y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binary		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i=1,…,k</a:t>
            </a:r>
          </a:p>
        </p:txBody>
      </p:sp>
      <p:graphicFrame>
        <p:nvGraphicFramePr>
          <p:cNvPr id="26628" name="Object 2">
            <a:extLst>
              <a:ext uri="{FF2B5EF4-FFF2-40B4-BE49-F238E27FC236}">
                <a16:creationId xmlns:a16="http://schemas.microsoft.com/office/drawing/2014/main" id="{BA7D909E-806B-7943-AFB4-4D476C2E01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76400"/>
          <a:ext cx="44926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3" imgW="44767500" imgH="9944100" progId="Equation.3">
                  <p:embed/>
                </p:oleObj>
              </mc:Choice>
              <mc:Fallback>
                <p:oleObj name="Equation" r:id="rId3" imgW="44767500" imgH="9944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449262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8638F7C-56A9-E843-A3F5-662B9B482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Modeling technique: 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Either-Or Constraints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BF942C7-8F78-E949-99CB-2971A94B2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some situations,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a choice can be made between two constraints,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so that </a:t>
            </a:r>
            <a:r>
              <a:rPr lang="en-US" altLang="en-US" sz="2800" i="1"/>
              <a:t>only one</a:t>
            </a:r>
            <a:r>
              <a:rPr lang="en-US" altLang="en-US" sz="2800"/>
              <a:t> (either one) must hold whereas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the other one can hold but is not required to do so.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E.g., recall the capacity constraints for the furniture manufacturer 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pine: </a:t>
            </a:r>
            <a:r>
              <a:rPr lang="en-US" altLang="en-US" sz="2800">
                <a:solidFill>
                  <a:schemeClr val="accent2"/>
                </a:solidFill>
              </a:rPr>
              <a:t>5x</a:t>
            </a:r>
            <a:r>
              <a:rPr lang="en-US" altLang="en-US" sz="2800" baseline="-25000">
                <a:solidFill>
                  <a:schemeClr val="accent2"/>
                </a:solidFill>
              </a:rPr>
              <a:t>t </a:t>
            </a:r>
            <a:r>
              <a:rPr lang="en-US" altLang="en-US" sz="2800">
                <a:solidFill>
                  <a:schemeClr val="accent2"/>
                </a:solidFill>
              </a:rPr>
              <a:t>+ 1x</a:t>
            </a:r>
            <a:r>
              <a:rPr lang="en-US" altLang="en-US" sz="2800" baseline="-25000">
                <a:solidFill>
                  <a:schemeClr val="accent2"/>
                </a:solidFill>
              </a:rPr>
              <a:t>c</a:t>
            </a:r>
            <a:r>
              <a:rPr lang="en-US" altLang="en-US" sz="2800">
                <a:solidFill>
                  <a:schemeClr val="accent2"/>
                </a:solidFill>
              </a:rPr>
              <a:t> + 9x</a:t>
            </a:r>
            <a:r>
              <a:rPr lang="en-US" altLang="en-US" sz="2800" baseline="-25000">
                <a:solidFill>
                  <a:schemeClr val="accent2"/>
                </a:solidFill>
              </a:rPr>
              <a:t>d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1500		</a:t>
            </a:r>
            <a:r>
              <a:rPr lang="en-US" altLang="en-US" sz="2800">
                <a:sym typeface="Symbol" pitchFamily="2" charset="2"/>
              </a:rPr>
              <a:t>(1)</a:t>
            </a:r>
            <a:endParaRPr lang="en-US" altLang="en-US" sz="2800" baseline="-250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oak:  </a:t>
            </a:r>
            <a:r>
              <a:rPr lang="en-US" altLang="en-US" sz="2800">
                <a:solidFill>
                  <a:schemeClr val="accent2"/>
                </a:solidFill>
              </a:rPr>
              <a:t>2x</a:t>
            </a:r>
            <a:r>
              <a:rPr lang="en-US" altLang="en-US" sz="2800" baseline="-25000">
                <a:solidFill>
                  <a:schemeClr val="accent2"/>
                </a:solidFill>
              </a:rPr>
              <a:t>t </a:t>
            </a:r>
            <a:r>
              <a:rPr lang="en-US" altLang="en-US" sz="2800">
                <a:solidFill>
                  <a:schemeClr val="accent2"/>
                </a:solidFill>
              </a:rPr>
              <a:t>+ 3x</a:t>
            </a:r>
            <a:r>
              <a:rPr lang="en-US" altLang="en-US" sz="2800" baseline="-25000">
                <a:solidFill>
                  <a:schemeClr val="accent2"/>
                </a:solidFill>
              </a:rPr>
              <a:t>c</a:t>
            </a:r>
            <a:r>
              <a:rPr lang="en-US" altLang="en-US" sz="2800">
                <a:solidFill>
                  <a:schemeClr val="accent2"/>
                </a:solidFill>
              </a:rPr>
              <a:t> + 4x</a:t>
            </a:r>
            <a:r>
              <a:rPr lang="en-US" altLang="en-US" sz="2800" baseline="-25000">
                <a:solidFill>
                  <a:schemeClr val="accent2"/>
                </a:solidFill>
              </a:rPr>
              <a:t>d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1000		</a:t>
            </a:r>
            <a:r>
              <a:rPr lang="en-US" altLang="en-US" sz="2800">
                <a:sym typeface="Symbol" pitchFamily="2" charset="2"/>
              </a:rPr>
              <a:t>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Suppose the furniture can be made from either pine or oak but we don’t need both.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How to achieve that in the model?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BD0254BA-62C7-104C-AA3E-DB46C623D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Either-Or Constraints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DA73746-64FB-4D42-AE36-C7C95132E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Introduce new binary variables. For i=1,2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Only one of (1) and (2) must hold.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Thus, add a constraint:    </a:t>
            </a:r>
            <a:r>
              <a:rPr lang="en-US" altLang="en-US">
                <a:solidFill>
                  <a:schemeClr val="accent2"/>
                </a:solidFill>
              </a:rPr>
              <a:t>y</a:t>
            </a:r>
            <a:r>
              <a:rPr lang="en-US" altLang="en-US" baseline="-25000">
                <a:solidFill>
                  <a:schemeClr val="accent2"/>
                </a:solidFill>
              </a:rPr>
              <a:t>1</a:t>
            </a:r>
            <a:r>
              <a:rPr lang="en-US" altLang="en-US">
                <a:solidFill>
                  <a:schemeClr val="accent2"/>
                </a:solidFill>
              </a:rPr>
              <a:t>+y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=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Symbol" pitchFamily="2" charset="2"/>
              </a:rPr>
              <a:t>We also need:  </a:t>
            </a:r>
            <a:r>
              <a:rPr lang="en-US" altLang="en-US">
                <a:solidFill>
                  <a:schemeClr val="accent2"/>
                </a:solidFill>
              </a:rPr>
              <a:t>y</a:t>
            </a:r>
            <a:r>
              <a:rPr lang="en-US" altLang="en-US" baseline="-25000">
                <a:solidFill>
                  <a:schemeClr val="accent2"/>
                </a:solidFill>
              </a:rPr>
              <a:t>1</a:t>
            </a:r>
            <a:r>
              <a:rPr lang="en-US" altLang="en-US">
                <a:solidFill>
                  <a:schemeClr val="accent2"/>
                </a:solidFill>
              </a:rPr>
              <a:t>=1</a:t>
            </a:r>
            <a:r>
              <a:rPr lang="en-US" altLang="en-US"/>
              <a:t> implies </a:t>
            </a:r>
            <a:r>
              <a:rPr lang="en-US" altLang="en-US">
                <a:solidFill>
                  <a:schemeClr val="accent2"/>
                </a:solidFill>
              </a:rPr>
              <a:t>5x</a:t>
            </a:r>
            <a:r>
              <a:rPr lang="en-US" altLang="en-US" baseline="-25000">
                <a:solidFill>
                  <a:schemeClr val="accent2"/>
                </a:solidFill>
              </a:rPr>
              <a:t>t</a:t>
            </a:r>
            <a:r>
              <a:rPr lang="en-US" altLang="en-US">
                <a:solidFill>
                  <a:schemeClr val="accent2"/>
                </a:solidFill>
              </a:rPr>
              <a:t>+1x</a:t>
            </a:r>
            <a:r>
              <a:rPr lang="en-US" altLang="en-US" baseline="-25000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+9x</a:t>
            </a:r>
            <a:r>
              <a:rPr lang="en-US" altLang="en-US" baseline="-25000">
                <a:solidFill>
                  <a:schemeClr val="accent2"/>
                </a:solidFill>
              </a:rPr>
              <a:t>d 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1500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				    </a:t>
            </a:r>
            <a:r>
              <a:rPr lang="en-US" altLang="en-US">
                <a:solidFill>
                  <a:schemeClr val="accent2"/>
                </a:solidFill>
              </a:rPr>
              <a:t>y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=1 </a:t>
            </a:r>
            <a:r>
              <a:rPr lang="en-US" altLang="en-US"/>
              <a:t>implies </a:t>
            </a:r>
            <a:r>
              <a:rPr lang="en-US" altLang="en-US">
                <a:solidFill>
                  <a:schemeClr val="accent2"/>
                </a:solidFill>
              </a:rPr>
              <a:t>2x</a:t>
            </a:r>
            <a:r>
              <a:rPr lang="en-US" altLang="en-US" baseline="-25000">
                <a:solidFill>
                  <a:schemeClr val="accent2"/>
                </a:solidFill>
              </a:rPr>
              <a:t>t</a:t>
            </a:r>
            <a:r>
              <a:rPr lang="en-US" altLang="en-US">
                <a:solidFill>
                  <a:schemeClr val="accent2"/>
                </a:solidFill>
              </a:rPr>
              <a:t>+3x</a:t>
            </a:r>
            <a:r>
              <a:rPr lang="en-US" altLang="en-US" baseline="-25000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+4x</a:t>
            </a:r>
            <a:r>
              <a:rPr lang="en-US" altLang="en-US" baseline="-25000">
                <a:solidFill>
                  <a:schemeClr val="accent2"/>
                </a:solidFill>
              </a:rPr>
              <a:t>d 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1000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ym typeface="Symbol" pitchFamily="2" charset="2"/>
              </a:rPr>
              <a:t>   How to express these implications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ym typeface="Symbol" pitchFamily="2" charset="2"/>
              </a:rPr>
              <a:t>						by linear constraints?</a:t>
            </a:r>
          </a:p>
        </p:txBody>
      </p:sp>
      <p:graphicFrame>
        <p:nvGraphicFramePr>
          <p:cNvPr id="15364" name="Object 2">
            <a:extLst>
              <a:ext uri="{FF2B5EF4-FFF2-40B4-BE49-F238E27FC236}">
                <a16:creationId xmlns:a16="http://schemas.microsoft.com/office/drawing/2014/main" id="{03BD7B6F-F57F-3F4F-A858-971056F384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063" y="1981200"/>
          <a:ext cx="68770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67005200" imgH="10528300" progId="Equation.3">
                  <p:embed/>
                </p:oleObj>
              </mc:Choice>
              <mc:Fallback>
                <p:oleObj name="Equation" r:id="rId3" imgW="670052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1981200"/>
                        <a:ext cx="68770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23DB40B-3639-3541-A26B-3AB45C238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Either-Or Constraints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6085DFD-7732-674C-8690-313188DCC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New idea</a:t>
            </a:r>
            <a:r>
              <a:rPr lang="en-US" altLang="en-US" sz="2800"/>
              <a:t>: use the </a:t>
            </a:r>
            <a:r>
              <a:rPr lang="en-US" altLang="en-US" sz="2800" i="1">
                <a:solidFill>
                  <a:schemeClr val="accent2"/>
                </a:solidFill>
              </a:rPr>
              <a:t>big number method</a:t>
            </a:r>
            <a:r>
              <a:rPr lang="en-US" altLang="en-US" sz="2800" i="1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Select a huge positive number </a:t>
            </a:r>
            <a:r>
              <a:rPr lang="en-US" altLang="en-US" sz="2400">
                <a:solidFill>
                  <a:schemeClr val="accent2"/>
                </a:solidFill>
              </a:rPr>
              <a:t>M</a:t>
            </a:r>
            <a:r>
              <a:rPr lang="en-US" altLang="en-US" sz="2400" i="1">
                <a:solidFill>
                  <a:schemeClr val="accent2"/>
                </a:solidFill>
              </a:rPr>
              <a:t> </a:t>
            </a:r>
            <a:r>
              <a:rPr lang="en-US" altLang="en-US" sz="2400" i="1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Note that</a:t>
            </a:r>
            <a:r>
              <a:rPr lang="en-US" altLang="en-US" sz="2400" i="1"/>
              <a:t> </a:t>
            </a:r>
            <a:r>
              <a:rPr lang="en-US" altLang="en-US" sz="2400">
                <a:solidFill>
                  <a:schemeClr val="accent2"/>
                </a:solidFill>
              </a:rPr>
              <a:t>5x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+1x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+9x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1500+M </a:t>
            </a:r>
            <a:r>
              <a:rPr lang="en-US" altLang="en-US" sz="2400">
                <a:sym typeface="Symbol" pitchFamily="2" charset="2"/>
              </a:rPr>
              <a:t>holds for any reasonable choices of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/>
              <a:t>. It is equivalent of not putting any restriction on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/>
              <a:t>at all.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Consider constraint </a:t>
            </a:r>
            <a:r>
              <a:rPr lang="en-US" altLang="en-US" sz="2400">
                <a:solidFill>
                  <a:schemeClr val="accent2"/>
                </a:solidFill>
              </a:rPr>
              <a:t>5x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+1x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+9x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1500+M(1-y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1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)  	</a:t>
            </a:r>
            <a:r>
              <a:rPr lang="en-US" altLang="en-US" sz="2400">
                <a:sym typeface="Symbol" pitchFamily="2" charset="2"/>
              </a:rPr>
              <a:t>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If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=1 </a:t>
            </a:r>
            <a:r>
              <a:rPr lang="en-US" altLang="en-US" sz="2400">
                <a:ea typeface="ＭＳ Ｐゴシック" panose="020B0600070205080204" pitchFamily="34" charset="-128"/>
              </a:rPr>
              <a:t>then (3) is equivalent to 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If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=0 </a:t>
            </a:r>
            <a:r>
              <a:rPr lang="en-US" altLang="en-US" sz="2400">
                <a:ea typeface="ＭＳ Ｐゴシック" panose="020B0600070205080204" pitchFamily="34" charset="-128"/>
              </a:rPr>
              <a:t>then (3) doesn’t impose any restriction on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d</a:t>
            </a:r>
            <a:r>
              <a:rPr lang="en-US" altLang="en-US" sz="20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Thus, the set of constraints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 </a:t>
            </a:r>
            <a:r>
              <a:rPr lang="en-US" altLang="en-US" sz="2400">
                <a:solidFill>
                  <a:schemeClr val="accent2"/>
                </a:solidFill>
              </a:rPr>
              <a:t>5x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+1x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+9x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1500+M(1-y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1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 </a:t>
            </a:r>
            <a:r>
              <a:rPr lang="en-US" altLang="en-US" sz="2400">
                <a:solidFill>
                  <a:schemeClr val="accent2"/>
                </a:solidFill>
              </a:rPr>
              <a:t>2x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+3x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+4x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1000+M(1-y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2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 </a:t>
            </a:r>
            <a:r>
              <a:rPr lang="en-US" altLang="en-US" sz="2400">
                <a:solidFill>
                  <a:schemeClr val="accent2"/>
                </a:solidFill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+y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provides that </a:t>
            </a:r>
            <a:r>
              <a:rPr lang="en-US" altLang="en-US" sz="2400" i="1"/>
              <a:t>only one</a:t>
            </a:r>
            <a:r>
              <a:rPr lang="en-US" altLang="en-US" sz="2400"/>
              <a:t> of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5x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+1x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+9x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1500 </a:t>
            </a:r>
            <a:r>
              <a:rPr lang="en-US" altLang="en-US" sz="2400">
                <a:sym typeface="Symbol" pitchFamily="2" charset="2"/>
              </a:rPr>
              <a:t>and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</a:rPr>
              <a:t>2x</a:t>
            </a:r>
            <a:r>
              <a:rPr lang="en-US" altLang="en-US" sz="2400" baseline="-25000">
                <a:solidFill>
                  <a:schemeClr val="accent2"/>
                </a:solidFill>
              </a:rPr>
              <a:t>t</a:t>
            </a:r>
            <a:r>
              <a:rPr lang="en-US" altLang="en-US" sz="2400">
                <a:solidFill>
                  <a:schemeClr val="accent2"/>
                </a:solidFill>
              </a:rPr>
              <a:t>+3x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+4x</a:t>
            </a:r>
            <a:r>
              <a:rPr lang="en-US" altLang="en-US" sz="2400" baseline="-25000">
                <a:solidFill>
                  <a:schemeClr val="accent2"/>
                </a:solidFill>
              </a:rPr>
              <a:t>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1000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must hold.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547D628-43BA-3640-9E30-D3CF6D58A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k out of p constraints must hold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2713E31-7E94-7440-B531-7732AAAA6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Suppose the model includes a set of </a:t>
            </a:r>
            <a:r>
              <a:rPr lang="en-US" altLang="en-US" sz="2400">
                <a:solidFill>
                  <a:schemeClr val="accent2"/>
                </a:solidFill>
              </a:rPr>
              <a:t>p</a:t>
            </a:r>
            <a:r>
              <a:rPr lang="en-US" altLang="en-US" sz="2400"/>
              <a:t> constraints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f</a:t>
            </a:r>
            <a:r>
              <a:rPr lang="en-US" altLang="en-US" sz="2400" baseline="-25000"/>
              <a:t>1</a:t>
            </a:r>
            <a:r>
              <a:rPr lang="en-US" altLang="en-US" sz="2400"/>
              <a:t>(x</a:t>
            </a:r>
            <a:r>
              <a:rPr lang="en-US" altLang="en-US" sz="2400" baseline="-25000"/>
              <a:t>1</a:t>
            </a:r>
            <a:r>
              <a:rPr lang="en-US" altLang="en-US" sz="2400"/>
              <a:t>, x</a:t>
            </a:r>
            <a:r>
              <a:rPr lang="en-US" altLang="en-US" sz="2400" baseline="-25000"/>
              <a:t>2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 d</a:t>
            </a:r>
            <a:r>
              <a:rPr lang="en-US" altLang="en-US" sz="2400" baseline="-25000">
                <a:sym typeface="Symbol" pitchFamily="2" charset="2"/>
              </a:rPr>
              <a:t>1</a:t>
            </a:r>
            <a:endParaRPr lang="en-US" altLang="en-US" sz="24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r>
              <a:rPr lang="en-US" altLang="en-US" sz="2400"/>
              <a:t>(x</a:t>
            </a:r>
            <a:r>
              <a:rPr lang="en-US" altLang="en-US" sz="2400" baseline="-25000"/>
              <a:t>1</a:t>
            </a:r>
            <a:r>
              <a:rPr lang="en-US" altLang="en-US" sz="2400"/>
              <a:t>, x</a:t>
            </a:r>
            <a:r>
              <a:rPr lang="en-US" altLang="en-US" sz="2400" baseline="-25000"/>
              <a:t>2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 d</a:t>
            </a:r>
            <a:r>
              <a:rPr lang="en-US" altLang="en-US" sz="2400" baseline="-25000">
                <a:sym typeface="Symbol" pitchFamily="2" charset="2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aseline="-25000">
                <a:sym typeface="Symbol" pitchFamily="2" charset="2"/>
              </a:rPr>
              <a:t>		</a:t>
            </a:r>
            <a:r>
              <a:rPr lang="en-US" altLang="en-US" sz="2400">
                <a:sym typeface="Symbol" pitchFamily="2" charset="2"/>
              </a:rPr>
              <a:t>....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/>
              <a:t>f</a:t>
            </a:r>
            <a:r>
              <a:rPr lang="en-US" altLang="en-US" sz="2400" baseline="-25000"/>
              <a:t>p</a:t>
            </a:r>
            <a:r>
              <a:rPr lang="en-US" altLang="en-US" sz="2400"/>
              <a:t>(x</a:t>
            </a:r>
            <a:r>
              <a:rPr lang="en-US" altLang="en-US" sz="2400" baseline="-25000"/>
              <a:t>1</a:t>
            </a:r>
            <a:r>
              <a:rPr lang="en-US" altLang="en-US" sz="2400"/>
              <a:t>, x</a:t>
            </a:r>
            <a:r>
              <a:rPr lang="en-US" altLang="en-US" sz="2400" baseline="-25000"/>
              <a:t>2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 d</a:t>
            </a:r>
            <a:r>
              <a:rPr lang="en-US" altLang="en-US" sz="2400" baseline="-25000">
                <a:sym typeface="Symbol" pitchFamily="2" charset="2"/>
              </a:rPr>
              <a:t>p</a:t>
            </a:r>
            <a:endParaRPr lang="en-US" altLang="en-US" sz="24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such that only some </a:t>
            </a:r>
            <a:r>
              <a:rPr lang="en-US" altLang="en-US" sz="2400">
                <a:solidFill>
                  <a:schemeClr val="accent2"/>
                </a:solidFill>
              </a:rPr>
              <a:t>k </a:t>
            </a:r>
            <a:r>
              <a:rPr lang="en-US" altLang="en-US" sz="2400"/>
              <a:t>of these constraints must hold.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Generalizing the big M method of the previous slide,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that condition is achieved by the following set of constraints: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f</a:t>
            </a:r>
            <a:r>
              <a:rPr lang="en-US" altLang="en-US" sz="2400" baseline="-25000"/>
              <a:t>1</a:t>
            </a:r>
            <a:r>
              <a:rPr lang="en-US" altLang="en-US" sz="2400"/>
              <a:t>(x</a:t>
            </a:r>
            <a:r>
              <a:rPr lang="en-US" altLang="en-US" sz="2400" baseline="-25000"/>
              <a:t>1</a:t>
            </a:r>
            <a:r>
              <a:rPr lang="en-US" altLang="en-US" sz="2400"/>
              <a:t>, x</a:t>
            </a:r>
            <a:r>
              <a:rPr lang="en-US" altLang="en-US" sz="2400" baseline="-25000"/>
              <a:t>2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 d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+My</a:t>
            </a:r>
            <a:r>
              <a:rPr lang="en-US" altLang="en-US" sz="2400" baseline="-25000">
                <a:sym typeface="Symbol" pitchFamily="2" charset="2"/>
              </a:rPr>
              <a:t>1</a:t>
            </a:r>
            <a:endParaRPr lang="en-US" altLang="en-US" sz="24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r>
              <a:rPr lang="en-US" altLang="en-US" sz="2400"/>
              <a:t>(x</a:t>
            </a:r>
            <a:r>
              <a:rPr lang="en-US" altLang="en-US" sz="2400" baseline="-25000"/>
              <a:t>1</a:t>
            </a:r>
            <a:r>
              <a:rPr lang="en-US" altLang="en-US" sz="2400"/>
              <a:t>, x</a:t>
            </a:r>
            <a:r>
              <a:rPr lang="en-US" altLang="en-US" sz="2400" baseline="-25000"/>
              <a:t>2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 d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+My</a:t>
            </a:r>
            <a:r>
              <a:rPr lang="en-US" altLang="en-US" sz="2400" baseline="-25000">
                <a:sym typeface="Symbol" pitchFamily="2" charset="2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aseline="-25000">
                <a:sym typeface="Symbol" pitchFamily="2" charset="2"/>
              </a:rPr>
              <a:t>		</a:t>
            </a:r>
            <a:r>
              <a:rPr lang="en-US" altLang="en-US" sz="2400">
                <a:sym typeface="Symbol" pitchFamily="2" charset="2"/>
              </a:rPr>
              <a:t>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/>
              <a:t>f</a:t>
            </a:r>
            <a:r>
              <a:rPr lang="en-US" altLang="en-US" sz="2400" baseline="-25000"/>
              <a:t>p</a:t>
            </a:r>
            <a:r>
              <a:rPr lang="en-US" altLang="en-US" sz="2400"/>
              <a:t>(x</a:t>
            </a:r>
            <a:r>
              <a:rPr lang="en-US" altLang="en-US" sz="2400" baseline="-25000"/>
              <a:t>1</a:t>
            </a:r>
            <a:r>
              <a:rPr lang="en-US" altLang="en-US" sz="2400"/>
              <a:t>, x</a:t>
            </a:r>
            <a:r>
              <a:rPr lang="en-US" altLang="en-US" sz="2400" baseline="-25000"/>
              <a:t>2</a:t>
            </a:r>
            <a:r>
              <a:rPr lang="en-US" altLang="en-US" sz="2400"/>
              <a:t>, …, x</a:t>
            </a:r>
            <a:r>
              <a:rPr lang="en-US" altLang="en-US" sz="2400" baseline="-25000"/>
              <a:t>n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 d</a:t>
            </a:r>
            <a:r>
              <a:rPr lang="en-US" altLang="en-US" sz="2400" baseline="-25000">
                <a:sym typeface="Symbol" pitchFamily="2" charset="2"/>
              </a:rPr>
              <a:t>p</a:t>
            </a:r>
            <a:r>
              <a:rPr lang="en-US" altLang="en-US" sz="2400">
                <a:sym typeface="Symbol" pitchFamily="2" charset="2"/>
              </a:rPr>
              <a:t>+My</a:t>
            </a:r>
            <a:r>
              <a:rPr lang="en-US" altLang="en-US" sz="2400" baseline="-25000">
                <a:sym typeface="Symbol" pitchFamily="2" charset="2"/>
              </a:rPr>
              <a:t>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aseline="-25000">
                <a:sym typeface="Symbol" pitchFamily="2" charset="2"/>
              </a:rPr>
              <a:t>		</a:t>
            </a:r>
            <a:r>
              <a:rPr lang="en-US" altLang="en-US" sz="2400">
                <a:sym typeface="Symbol" pitchFamily="2" charset="2"/>
              </a:rPr>
              <a:t>y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+y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+…+y</a:t>
            </a:r>
            <a:r>
              <a:rPr lang="en-US" altLang="en-US" sz="2400" baseline="-25000">
                <a:sym typeface="Symbol" pitchFamily="2" charset="2"/>
              </a:rPr>
              <a:t>p </a:t>
            </a:r>
            <a:r>
              <a:rPr lang="en-US" altLang="en-US" sz="2400">
                <a:sym typeface="Symbol" pitchFamily="2" charset="2"/>
              </a:rPr>
              <a:t>= p –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 y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, y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,…, y</a:t>
            </a:r>
            <a:r>
              <a:rPr lang="en-US" altLang="en-US" sz="2400" baseline="-25000">
                <a:sym typeface="Symbol" pitchFamily="2" charset="2"/>
              </a:rPr>
              <a:t>p </a:t>
            </a:r>
            <a:r>
              <a:rPr lang="en-US" altLang="en-US" sz="2400">
                <a:sym typeface="Symbol" pitchFamily="2" charset="2"/>
              </a:rPr>
              <a:t>binary</a:t>
            </a:r>
            <a:r>
              <a:rPr lang="en-US" altLang="en-US" sz="2400" baseline="-25000">
                <a:sym typeface="Symbol" pitchFamily="2" charset="2"/>
              </a:rPr>
              <a:t> </a:t>
            </a:r>
            <a:endParaRPr lang="en-US" altLang="en-US" sz="24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6AF78C4-E73A-4446-A01A-681F2F6B1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IP modeling: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Multi-period production planning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06C5B45-ECE6-E54E-868C-3EAD6C89F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en-US" altLang="en-US" sz="2400"/>
              <a:t>A manufacturer wishes to schedule production for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400"/>
              <a:t> periods in advance to meet known monthly demands for a given product. </a:t>
            </a:r>
          </a:p>
          <a:p>
            <a:pPr eaLnBrk="1" hangingPunct="1"/>
            <a:r>
              <a:rPr lang="en-US" altLang="en-US" sz="2400"/>
              <a:t>Demand for period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In period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i</a:t>
            </a:r>
            <a:r>
              <a:rPr lang="en-US" altLang="en-US" sz="2400"/>
              <a:t>, at most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items can be produced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						      at cost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</a:rPr>
              <a:t>$p</a:t>
            </a:r>
            <a:r>
              <a:rPr lang="en-US" altLang="en-US" sz="2400" baseline="-25000">
                <a:solidFill>
                  <a:srgbClr val="008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per item.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sz="2400"/>
              <a:t>The demand of the current period can be satisfied by the items produced in earlier production periods (aka </a:t>
            </a:r>
            <a:r>
              <a:rPr lang="en-US" altLang="en-US" sz="2400" i="1"/>
              <a:t>inventory</a:t>
            </a:r>
            <a:r>
              <a:rPr lang="en-US" altLang="en-US" sz="2400"/>
              <a:t>).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sz="2400"/>
              <a:t>The cost of holding an item in inventory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			from period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to period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i+1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rgbClr val="008000"/>
                </a:solidFill>
                <a:latin typeface="Times New Roman" panose="02020603050405020304" pitchFamily="18" charset="0"/>
              </a:rPr>
              <a:t>$h</a:t>
            </a:r>
            <a:r>
              <a:rPr lang="en-US" altLang="en-US" sz="2400" baseline="-25000">
                <a:solidFill>
                  <a:srgbClr val="008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aseline="-25000"/>
              <a:t> </a:t>
            </a:r>
            <a:r>
              <a:rPr lang="en-US" altLang="en-US" sz="2400"/>
              <a:t>.</a:t>
            </a:r>
          </a:p>
          <a:p>
            <a:pPr eaLnBrk="1" hangingPunct="1"/>
            <a:r>
              <a:rPr lang="en-US" altLang="en-US" sz="2400"/>
              <a:t>No inventory at the beginning of the first period. At most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aseline="-25000"/>
              <a:t> </a:t>
            </a:r>
            <a:r>
              <a:rPr lang="en-US" altLang="en-US" sz="2400"/>
              <a:t>items are allowed in inventory at the beginning of period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.</a:t>
            </a:r>
          </a:p>
          <a:p>
            <a:pPr eaLnBrk="1" hangingPunct="1"/>
            <a:r>
              <a:rPr lang="en-US" altLang="en-US" sz="2400" b="1">
                <a:solidFill>
                  <a:srgbClr val="FF0066"/>
                </a:solidFill>
              </a:rPr>
              <a:t>Goal:</a:t>
            </a:r>
            <a:r>
              <a:rPr lang="en-US" altLang="en-US" sz="2400"/>
              <a:t> Formulate an IP which will minimize the total cost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			while satisfying the demands.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05B029D8-111A-6E42-B36D-871B835B5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IP modeling: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Multi-period production planning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E1A51FB-398D-E54F-9E61-54369EDB4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What variables should we have?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Define	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/>
              <a:t>number of items produced in period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 , f</a:t>
            </a:r>
            <a:r>
              <a:rPr lang="en-US" altLang="en-US" sz="2400"/>
              <a:t>or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i=1,...,k</a:t>
            </a:r>
            <a:r>
              <a:rPr lang="en-US" altLang="en-US" sz="2400">
                <a:latin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  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baseline="-250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= </a:t>
            </a:r>
            <a:r>
              <a:rPr lang="en-US" altLang="en-US" sz="2400"/>
              <a:t>number of items in inventory at the beginning of period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 , 							f</a:t>
            </a:r>
            <a:r>
              <a:rPr lang="en-US" altLang="en-US" sz="2400"/>
              <a:t>or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i=1,...,k+1</a:t>
            </a:r>
            <a:r>
              <a:rPr lang="en-US" altLang="en-US" sz="2400">
                <a:latin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	(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/>
              <a:t>and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/>
              <a:t>are nonnegative integers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What is the objective function?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Minimize the total production and inventory cost: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Some obvious constraints.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	</a:t>
            </a:r>
            <a:r>
              <a:rPr lang="en-US" altLang="en-US" sz="2400"/>
              <a:t>Production limit</a:t>
            </a:r>
            <a:r>
              <a:rPr lang="en-US" altLang="en-US" sz="2400"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latin typeface="Times New Roman" panose="02020603050405020304" pitchFamily="18" charset="0"/>
              </a:rPr>
              <a:t>, </a:t>
            </a:r>
            <a:r>
              <a:rPr lang="en-US" altLang="en-US" sz="2400"/>
              <a:t> for</a:t>
            </a:r>
            <a:r>
              <a:rPr lang="en-US" altLang="en-US" sz="2400">
                <a:latin typeface="Times New Roman" panose="02020603050405020304" pitchFamily="18" charset="0"/>
              </a:rPr>
              <a:t> 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i=1,...,k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	</a:t>
            </a:r>
            <a:r>
              <a:rPr lang="en-US" altLang="en-US" sz="2400"/>
              <a:t>Inventory limit</a:t>
            </a:r>
            <a:r>
              <a:rPr lang="en-US" altLang="en-US" sz="2400"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H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,  </a:t>
            </a:r>
            <a:r>
              <a:rPr lang="en-US" altLang="en-US" sz="2400"/>
              <a:t>for</a:t>
            </a:r>
            <a:r>
              <a:rPr lang="en-US" altLang="en-US" sz="2400">
                <a:latin typeface="Times New Roman" panose="02020603050405020304" pitchFamily="18" charset="0"/>
              </a:rPr>
              <a:t> 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i=1,...,k+1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	</a:t>
            </a:r>
            <a:r>
              <a:rPr lang="en-US" altLang="en-US" sz="2400"/>
              <a:t>No inventory before period 1</a:t>
            </a:r>
            <a:r>
              <a:rPr lang="en-US" altLang="en-US" sz="2400"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= 0</a:t>
            </a:r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3CCE8BF5-AB8E-9347-95C4-C54807187A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2628900" imgH="4978400" progId="Equation.3">
                  <p:embed/>
                </p:oleObj>
              </mc:Choice>
              <mc:Fallback>
                <p:oleObj name="Equation" r:id="rId3" imgW="2628900" imgH="4978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3">
            <a:extLst>
              <a:ext uri="{FF2B5EF4-FFF2-40B4-BE49-F238E27FC236}">
                <a16:creationId xmlns:a16="http://schemas.microsoft.com/office/drawing/2014/main" id="{06DF64FC-9D25-0548-8E09-DBE0226AE0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86200"/>
          <a:ext cx="32004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31889700" imgH="9944100" progId="Equation.3">
                  <p:embed/>
                </p:oleObj>
              </mc:Choice>
              <mc:Fallback>
                <p:oleObj name="Equation" r:id="rId5" imgW="318897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86200"/>
                        <a:ext cx="32004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89B085E-20F1-4D40-BC90-6866546C3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Multi-period production planning: Balance Constraints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F2E79BC-35AF-CE4E-8B42-F136E2AAD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Also need constraints satisfying the demands,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				and relating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/>
              <a:t>and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Consider the following diagram for period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corresponding constraint for period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solidFill>
                  <a:schemeClr val="accent2"/>
                </a:solidFill>
              </a:rPr>
              <a:t> (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i=1,…,k</a:t>
            </a:r>
            <a:r>
              <a:rPr lang="en-US" altLang="en-US" sz="2400">
                <a:solidFill>
                  <a:schemeClr val="accent2"/>
                </a:solidFill>
              </a:rPr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+ x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= D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+ 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This is known as </a:t>
            </a:r>
            <a:r>
              <a:rPr lang="en-US" altLang="en-US" sz="2400" i="1">
                <a:solidFill>
                  <a:schemeClr val="accent2"/>
                </a:solidFill>
              </a:rPr>
              <a:t>balance constraint</a:t>
            </a:r>
            <a:r>
              <a:rPr lang="en-US" altLang="en-US" sz="240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	and is often used in multi-period problems.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Note that the balance constraints provide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 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+ x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≥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D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/>
              <a:t>since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i+1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≥ 0</a:t>
            </a:r>
            <a:r>
              <a:rPr lang="en-US" altLang="en-US" sz="2400">
                <a:latin typeface="Times New Roman" panose="02020603050405020304" pitchFamily="18" charset="0"/>
              </a:rPr>
              <a:t>), </a:t>
            </a:r>
            <a:r>
              <a:rPr lang="en-US" altLang="en-US" sz="2400"/>
              <a:t>and thus the demands are satisfied.</a:t>
            </a:r>
            <a:endParaRPr lang="en-US" altLang="en-US" sz="2400" baseline="-25000">
              <a:solidFill>
                <a:schemeClr val="accent2"/>
              </a:solidFill>
            </a:endParaRPr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99C61C6C-6100-224E-98F9-80E48811A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667000"/>
            <a:ext cx="2209800" cy="914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Period i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390A34B4-E686-DF44-B749-3510D9BDC9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9CF5D6AD-F471-0546-82F8-4FEAD670C6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DF08B83A-0C08-B84C-A1D1-B0AC95B3E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0C11A525-9D60-7849-A40B-72FDBEE74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A2EF1AC6-357A-9146-B92B-8E7BA197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14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</a:t>
            </a:r>
            <a:r>
              <a:rPr lang="en-US" altLang="en-US" sz="1800" baseline="-25000">
                <a:latin typeface="Times New Roman" panose="02020603050405020304" pitchFamily="18" charset="0"/>
              </a:rPr>
              <a:t>i</a:t>
            </a:r>
            <a:endParaRPr lang="en-US" altLang="en-US" sz="1800"/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9DF98792-DC70-8447-A6A0-D8A0BD45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971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>
                <a:latin typeface="Times New Roman" panose="02020603050405020304" pitchFamily="18" charset="0"/>
              </a:rPr>
              <a:t>i</a:t>
            </a:r>
            <a:endParaRPr lang="en-US" altLang="en-US" sz="1800"/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B465BB6B-023B-9441-8A68-79BBA329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14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</a:t>
            </a:r>
            <a:r>
              <a:rPr lang="en-US" altLang="en-US" sz="1800" baseline="-25000">
                <a:latin typeface="Times New Roman" panose="02020603050405020304" pitchFamily="18" charset="0"/>
              </a:rPr>
              <a:t>i</a:t>
            </a:r>
            <a:endParaRPr lang="en-US" altLang="en-US" sz="1800"/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AE54965E-1075-F04B-854B-7CA856CB6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INPUT</a:t>
            </a:r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26AA1C71-68B7-5241-834C-366902847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895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OUTPUT</a:t>
            </a: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57A3753C-8D62-284A-81C2-87D6B4D35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971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</a:t>
            </a:r>
            <a:r>
              <a:rPr lang="en-US" altLang="en-US" sz="1800" baseline="-25000">
                <a:latin typeface="Times New Roman" panose="02020603050405020304" pitchFamily="18" charset="0"/>
              </a:rPr>
              <a:t>i+1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animBg="1"/>
      <p:bldP spid="21516" grpId="0"/>
      <p:bldP spid="21518" grpId="0"/>
      <p:bldP spid="21519" grpId="0"/>
      <p:bldP spid="21521" grpId="0"/>
      <p:bldP spid="21522" grpId="0"/>
      <p:bldP spid="215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7249BF1F-C771-8B49-9FEB-DB378DDA4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Multi-period production planning:  Complete IP model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426CE7EF-72D4-F946-9927-347D69012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s.t.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latin typeface="Times New Roman" panose="02020603050405020304" pitchFamily="18" charset="0"/>
              </a:rPr>
              <a:t>, </a:t>
            </a:r>
            <a:r>
              <a:rPr lang="en-US" altLang="en-US"/>
              <a:t> 			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i=1,...,k</a:t>
            </a: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H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,  		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i=1,...,k+1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endParaRPr lang="en-US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		 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+ x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= D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+ 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i+1 </a:t>
            </a:r>
            <a:r>
              <a:rPr lang="en-US" altLang="en-US">
                <a:latin typeface="Times New Roman" panose="02020603050405020304" pitchFamily="18" charset="0"/>
              </a:rPr>
              <a:t>,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i=1,…,k</a:t>
            </a: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		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= 0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		 x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≥ 0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>
                <a:solidFill>
                  <a:schemeClr val="accent2"/>
                </a:solidFill>
              </a:rPr>
              <a:t>integer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	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i=1,…,k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		 w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≥ 0  integer 		</a:t>
            </a:r>
            <a:r>
              <a:rPr lang="en-US" altLang="en-US"/>
              <a:t>for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i=1,...,k+1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2534" name="Object 2">
            <a:extLst>
              <a:ext uri="{FF2B5EF4-FFF2-40B4-BE49-F238E27FC236}">
                <a16:creationId xmlns:a16="http://schemas.microsoft.com/office/drawing/2014/main" id="{19D9C1E0-1CCF-A343-9EA1-8B61BA27F5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447800"/>
          <a:ext cx="32004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3" imgW="31889700" imgH="9944100" progId="Equation.3">
                  <p:embed/>
                </p:oleObj>
              </mc:Choice>
              <mc:Fallback>
                <p:oleObj name="Equation" r:id="rId3" imgW="31889700" imgH="9944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47800"/>
                        <a:ext cx="32004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1472</Words>
  <Application>Microsoft Macintosh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ＭＳ Ｐゴシック</vt:lpstr>
      <vt:lpstr>Calibri</vt:lpstr>
      <vt:lpstr>Comic Sans MS</vt:lpstr>
      <vt:lpstr>Wingdings</vt:lpstr>
      <vt:lpstr>Symbol</vt:lpstr>
      <vt:lpstr>Times New Roman</vt:lpstr>
      <vt:lpstr>Default Design</vt:lpstr>
      <vt:lpstr>Microsoft Equation 3.0</vt:lpstr>
      <vt:lpstr>IP modeling techniques II</vt:lpstr>
      <vt:lpstr>Modeling technique:  Either-Or Constraints</vt:lpstr>
      <vt:lpstr>Either-Or Constraints</vt:lpstr>
      <vt:lpstr>Either-Or Constraints</vt:lpstr>
      <vt:lpstr>k out of p constraints must hold </vt:lpstr>
      <vt:lpstr>IP modeling:  Multi-period production planning</vt:lpstr>
      <vt:lpstr>IP modeling:  Multi-period production planning</vt:lpstr>
      <vt:lpstr>Multi-period production planning: Balance Constraints</vt:lpstr>
      <vt:lpstr>Multi-period production planning:  Complete IP model</vt:lpstr>
      <vt:lpstr>Multi-period production planning:  Fixed Setup Cost</vt:lpstr>
      <vt:lpstr>Multi-period production planning   with setup cost</vt:lpstr>
      <vt:lpstr>Multi-period production planning  with setup cost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modeling techniques</dc:title>
  <dc:creator>vardges</dc:creator>
  <cp:lastModifiedBy>Melkonian, Vardges</cp:lastModifiedBy>
  <cp:revision>118</cp:revision>
  <dcterms:created xsi:type="dcterms:W3CDTF">2004-01-01T02:49:12Z</dcterms:created>
  <dcterms:modified xsi:type="dcterms:W3CDTF">2021-01-14T21:35:51Z</dcterms:modified>
</cp:coreProperties>
</file>