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8"/>
  </p:handoutMasterIdLst>
  <p:sldIdLst>
    <p:sldId id="257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>
      <p:cViewPr varScale="1">
        <p:scale>
          <a:sx n="99" d="100"/>
          <a:sy n="99" d="100"/>
        </p:scale>
        <p:origin x="1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3440" y="2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D24F711-7E01-AE48-BFD8-D155C51A50C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Math4630/5630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732992E-65B4-2242-933F-F906EDA9F7C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altLang="en-US"/>
              <a:t>Jan. 25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B0D68D37-9AD7-D045-983C-000B677D358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E11D1C2-AA5D-544E-8516-AEA3BEA9CA8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CE69D7-E63E-4543-9181-10AC56BD0C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3DAC1E-02BE-3844-98EA-DCD08B84C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3E730E-0E49-AD46-BCED-FE181B95FF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BD7E47-B409-5540-961D-C22AD0CD6E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ACA069-E81A-1B4A-8AB1-4B5C0F1277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3237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9A9A32-7B18-A54C-9092-2C7D909322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B10171-DA60-D24D-BD62-AA66045EE8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57BFBC-DD26-2E44-B0F7-19F6B71AA8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C7AF16-A9CD-2E47-99BA-02299750F4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8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967B43-9EBE-5A44-85D6-397AD5EF0D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02EDE1-3B7B-0949-9C65-52830AA353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1B9663-3921-C54B-9FAE-0DF629CF77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0C38E5-F0A4-F048-B0D7-C8C881337D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68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1272EE-BE61-9042-A47F-98574CD897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D6267A-A67E-4C4F-A39F-BC16EB6D23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9222E1-DDC9-464F-94D9-2F5E10AB7E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D73E6B-A3F9-A344-92E8-BDBEC84C88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621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BBDFFF-7ED4-E248-B55E-AC84629C24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7136D4-0187-604B-8464-8D9131F42C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76EE51-10ED-C241-94C5-6A06833B59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E9341-0E03-3A45-9476-DF9C9B75DB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312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6F4D33-49E2-F343-BB14-417802A2B7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064F23-CF4E-0041-8AE6-E8F970E62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6DF905-17F5-CD48-80A4-A27DD35719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9FD11F-EE4A-314B-9C7A-E45B223577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1005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A016BA5-2107-124B-9D27-DF4B2385F3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76D5986-0033-444E-9202-32DD25D672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B153411-98EF-504E-B556-5898FCA916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602E3B-4D80-E04D-A26B-D6FFBDD1C8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9682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B70FA69-E503-2744-8AF4-35CF0AA66A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F0C7798-29BE-CE4F-9D2C-EA54C8161C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2B064B8-00A0-274C-997A-93BB824879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FA311-0F11-9D40-A288-E122ABABCD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903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65E90C9-BBAC-F749-98F3-585519CA5A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80F9C61-8A16-C34B-96F9-07A51B8A5A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CF8A867-52DC-9646-AF95-F605FC6CC4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37CD4E-7D1C-B444-AAE0-86684490BD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864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A19B59-DD21-3841-8A68-23AE9779EA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3A1A62-62A2-AA4A-8B22-0011E81EEB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E8AE2A-303A-4242-B51A-D964063722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781E44-7D48-9E49-A840-2C1A4551A9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272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51469E-2308-B344-B900-AE41AA5326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2D56B0-703C-484B-9405-A665307EF2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018186-2C21-A74B-8345-2CBC18CB0D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D8B4F-FFC5-944A-A6C7-5D0A79F5DB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4211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03BB9AE-158E-9441-ACB9-B49EE24186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57E31D1-2C18-4949-95CB-09D188B8BD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8FAEA98-4831-D042-BB94-18EFD9A4902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A86362C-0EFE-8B4D-A810-481053D3F6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2082E49-8387-6540-9025-18F9DFC4B7E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F9ED49-04BC-4D49-9A4E-C39692B266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D256337-BC07-5244-9360-E716B1FB938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</a:rPr>
              <a:t>IP modeling techniques III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DE19787-572D-7B4F-9925-853B4ACAADB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1600200"/>
            <a:ext cx="8077200" cy="4572000"/>
          </a:xfrm>
        </p:spPr>
        <p:txBody>
          <a:bodyPr/>
          <a:lstStyle/>
          <a:p>
            <a:pPr marL="609600" indent="-609600" eaLnBrk="1" hangingPunct="1"/>
            <a:r>
              <a:rPr lang="en-US" altLang="en-US"/>
              <a:t>In this handout,</a:t>
            </a:r>
          </a:p>
          <a:p>
            <a:pPr marL="609600" indent="-609600" algn="l" eaLnBrk="1" hangingPunct="1"/>
            <a:r>
              <a:rPr lang="en-US" altLang="en-US"/>
              <a:t>Modeling techniques:</a:t>
            </a:r>
          </a:p>
          <a:p>
            <a:pPr marL="990600" lvl="1" indent="-533400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Making choices with non-binary variables</a:t>
            </a:r>
          </a:p>
          <a:p>
            <a:pPr marL="990600" lvl="1" indent="-533400" algn="l"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Piecewise linear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>
            <a:extLst>
              <a:ext uri="{FF2B5EF4-FFF2-40B4-BE49-F238E27FC236}">
                <a16:creationId xmlns:a16="http://schemas.microsoft.com/office/drawing/2014/main" id="{D5C2125F-8098-6043-8C48-558DEA048B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Making choices with non-binary variables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C5D0578-6AEB-DC44-8442-5442A25DCC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eaLnBrk="1" hangingPunct="1"/>
            <a:r>
              <a:rPr lang="en-US" altLang="en-US" sz="2400"/>
              <a:t>Recall the furniture manufacturer problem.</a:t>
            </a:r>
          </a:p>
          <a:p>
            <a:pPr eaLnBrk="1" hangingPunct="1"/>
            <a:r>
              <a:rPr lang="en-US" altLang="en-US" sz="2400" i="1"/>
              <a:t>Extra requirement</a:t>
            </a:r>
            <a:r>
              <a:rPr lang="en-US" altLang="en-US" sz="2400"/>
              <a:t>: From the 3 possible products (tables, chairs, desks), </a:t>
            </a:r>
            <a:r>
              <a:rPr lang="en-US" altLang="en-US" sz="2400" i="1">
                <a:solidFill>
                  <a:schemeClr val="accent2"/>
                </a:solidFill>
              </a:rPr>
              <a:t>at most two</a:t>
            </a:r>
            <a:r>
              <a:rPr lang="en-US" altLang="en-US" sz="2400"/>
              <a:t> should be chosen to be produced. 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That is, at most two of  </a:t>
            </a:r>
            <a:r>
              <a:rPr lang="en-US" altLang="en-US" sz="2400">
                <a:solidFill>
                  <a:schemeClr val="accent2"/>
                </a:solidFill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</a:rPr>
              <a:t>t </a:t>
            </a:r>
            <a:r>
              <a:rPr lang="en-US" altLang="en-US" sz="2400">
                <a:solidFill>
                  <a:schemeClr val="accent2"/>
                </a:solidFill>
              </a:rPr>
              <a:t>, x</a:t>
            </a:r>
            <a:r>
              <a:rPr lang="en-US" altLang="en-US" sz="2400" baseline="-25000">
                <a:solidFill>
                  <a:schemeClr val="accent2"/>
                </a:solidFill>
              </a:rPr>
              <a:t>c</a:t>
            </a:r>
            <a:r>
              <a:rPr lang="en-US" altLang="en-US" sz="2400">
                <a:solidFill>
                  <a:schemeClr val="accent2"/>
                </a:solidFill>
              </a:rPr>
              <a:t> , x</a:t>
            </a:r>
            <a:r>
              <a:rPr lang="en-US" altLang="en-US" sz="2400" baseline="-25000">
                <a:solidFill>
                  <a:schemeClr val="accent2"/>
                </a:solidFill>
              </a:rPr>
              <a:t>d</a:t>
            </a:r>
            <a:r>
              <a:rPr lang="en-US" altLang="en-US" sz="2400" baseline="-25000"/>
              <a:t>  </a:t>
            </a:r>
            <a:r>
              <a:rPr lang="en-US" altLang="en-US" sz="2400"/>
              <a:t>can be non-zero.</a:t>
            </a:r>
          </a:p>
          <a:p>
            <a:pPr eaLnBrk="1" hangingPunct="1"/>
            <a:r>
              <a:rPr lang="en-US" altLang="en-US" sz="2400"/>
              <a:t>How to achieve this in the model?</a:t>
            </a:r>
          </a:p>
          <a:p>
            <a:pPr eaLnBrk="1" hangingPunct="1"/>
            <a:r>
              <a:rPr lang="en-US" altLang="en-US" sz="2400"/>
              <a:t>Introduce new binary variables. For </a:t>
            </a:r>
            <a:r>
              <a:rPr lang="en-US" altLang="en-US" sz="2400">
                <a:solidFill>
                  <a:schemeClr val="accent2"/>
                </a:solidFill>
              </a:rPr>
              <a:t>i=t,c,d</a:t>
            </a:r>
            <a:r>
              <a:rPr lang="en-US" altLang="en-US" sz="2400"/>
              <a:t>,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To enforce the requirement, need the following constraint: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		</a:t>
            </a:r>
            <a:r>
              <a:rPr lang="en-US" altLang="en-US" sz="2400">
                <a:solidFill>
                  <a:schemeClr val="accent2"/>
                </a:solidFill>
              </a:rPr>
              <a:t>y</a:t>
            </a:r>
            <a:r>
              <a:rPr lang="en-US" altLang="en-US" sz="2400" baseline="-25000">
                <a:solidFill>
                  <a:schemeClr val="accent2"/>
                </a:solidFill>
              </a:rPr>
              <a:t>t </a:t>
            </a:r>
            <a:r>
              <a:rPr lang="en-US" altLang="en-US" sz="2400">
                <a:solidFill>
                  <a:schemeClr val="accent2"/>
                </a:solidFill>
              </a:rPr>
              <a:t>+ y</a:t>
            </a:r>
            <a:r>
              <a:rPr lang="en-US" altLang="en-US" sz="2400" baseline="-25000">
                <a:solidFill>
                  <a:schemeClr val="accent2"/>
                </a:solidFill>
              </a:rPr>
              <a:t>c </a:t>
            </a:r>
            <a:r>
              <a:rPr lang="en-US" altLang="en-US" sz="2400">
                <a:solidFill>
                  <a:schemeClr val="accent2"/>
                </a:solidFill>
              </a:rPr>
              <a:t>+ y</a:t>
            </a:r>
            <a:r>
              <a:rPr lang="en-US" altLang="en-US" sz="2400" baseline="-25000">
                <a:solidFill>
                  <a:schemeClr val="accent2"/>
                </a:solidFill>
              </a:rPr>
              <a:t>d</a:t>
            </a:r>
            <a:r>
              <a:rPr lang="en-US" altLang="en-US" sz="2400">
                <a:solidFill>
                  <a:schemeClr val="accent2"/>
                </a:solidFill>
              </a:rPr>
              <a:t>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 2</a:t>
            </a:r>
          </a:p>
          <a:p>
            <a:pPr eaLnBrk="1" hangingPunct="1"/>
            <a:r>
              <a:rPr lang="en-US" altLang="en-US" sz="2400">
                <a:sym typeface="Symbol" pitchFamily="2" charset="2"/>
              </a:rPr>
              <a:t>Need also to relate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  <a:sym typeface="Symbol" pitchFamily="2" charset="2"/>
              </a:rPr>
              <a:t>i</a:t>
            </a:r>
            <a:r>
              <a:rPr lang="en-US" altLang="en-US" sz="2400">
                <a:sym typeface="Symbol" pitchFamily="2" charset="2"/>
              </a:rPr>
              <a:t>’s and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y</a:t>
            </a:r>
            <a:r>
              <a:rPr lang="en-US" altLang="en-US" sz="2400" baseline="-25000">
                <a:solidFill>
                  <a:schemeClr val="accent2"/>
                </a:solidFill>
                <a:sym typeface="Symbol" pitchFamily="2" charset="2"/>
              </a:rPr>
              <a:t>i</a:t>
            </a:r>
            <a:r>
              <a:rPr lang="en-US" altLang="en-US" sz="2400">
                <a:sym typeface="Symbol" pitchFamily="2" charset="2"/>
              </a:rPr>
              <a:t>’s. Add constraints: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ym typeface="Symbol" pitchFamily="2" charset="2"/>
              </a:rPr>
              <a:t>		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  <a:sym typeface="Symbol" pitchFamily="2" charset="2"/>
              </a:rPr>
              <a:t>i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  My</a:t>
            </a:r>
            <a:r>
              <a:rPr lang="en-US" altLang="en-US" sz="2400" baseline="-25000">
                <a:solidFill>
                  <a:schemeClr val="accent2"/>
                </a:solidFill>
                <a:sym typeface="Symbol" pitchFamily="2" charset="2"/>
              </a:rPr>
              <a:t>i	</a:t>
            </a:r>
            <a:r>
              <a:rPr lang="en-US" altLang="en-US" sz="2400">
                <a:sym typeface="Symbol" pitchFamily="2" charset="2"/>
              </a:rPr>
              <a:t>for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 i=t,c,d  </a:t>
            </a:r>
            <a:r>
              <a:rPr lang="en-US" altLang="en-US" sz="2400">
                <a:sym typeface="Symbol" pitchFamily="2" charset="2"/>
              </a:rPr>
              <a:t>and  large positive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 M </a:t>
            </a:r>
          </a:p>
        </p:txBody>
      </p:sp>
      <p:graphicFrame>
        <p:nvGraphicFramePr>
          <p:cNvPr id="8196" name="Object 2">
            <a:extLst>
              <a:ext uri="{FF2B5EF4-FFF2-40B4-BE49-F238E27FC236}">
                <a16:creationId xmlns:a16="http://schemas.microsoft.com/office/drawing/2014/main" id="{F532EEEB-9CE8-A94A-9627-BA840E5C72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3429000"/>
          <a:ext cx="6553200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3" imgW="69926200" imgH="11112500" progId="Equation.3">
                  <p:embed/>
                </p:oleObj>
              </mc:Choice>
              <mc:Fallback>
                <p:oleObj name="Equation" r:id="rId3" imgW="69926200" imgH="11112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429000"/>
                        <a:ext cx="6553200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102023C0-BB30-E843-B0E0-CAA36A4C6B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Piecewise linear functions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0145B85-6F13-1944-B04E-FEB531271D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eaLnBrk="1" hangingPunct="1"/>
            <a:r>
              <a:rPr lang="en-US" altLang="en-US" sz="2400"/>
              <a:t>So far all our functions were linear.</a:t>
            </a:r>
          </a:p>
          <a:p>
            <a:pPr eaLnBrk="1" hangingPunct="1"/>
            <a:r>
              <a:rPr lang="en-US" altLang="en-US" sz="2400"/>
              <a:t>In many situations, it might not be the case.</a:t>
            </a:r>
          </a:p>
          <a:p>
            <a:pPr eaLnBrk="1" hangingPunct="1"/>
            <a:r>
              <a:rPr lang="en-US" altLang="en-US" sz="2400" i="1"/>
              <a:t>Example</a:t>
            </a:r>
            <a:r>
              <a:rPr lang="en-US" altLang="en-US" sz="2400"/>
              <a:t>: Production cost.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solidFill>
                  <a:srgbClr val="009900"/>
                </a:solidFill>
                <a:ea typeface="ＭＳ Ｐゴシック" panose="020B0600070205080204" pitchFamily="34" charset="-128"/>
              </a:rPr>
              <a:t>c</a:t>
            </a:r>
            <a:r>
              <a:rPr lang="en-US" altLang="en-US" sz="2400" baseline="-25000">
                <a:solidFill>
                  <a:srgbClr val="009900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solidFill>
                  <a:srgbClr val="009900"/>
                </a:solidFill>
                <a:ea typeface="ＭＳ Ｐゴシック" panose="020B0600070205080204" pitchFamily="34" charset="-128"/>
              </a:rPr>
              <a:t>= $11</a:t>
            </a:r>
            <a:r>
              <a:rPr lang="en-US" altLang="en-US" sz="2400">
                <a:ea typeface="ＭＳ Ｐゴシック" panose="020B0600070205080204" pitchFamily="34" charset="-128"/>
              </a:rPr>
              <a:t>/unit for first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5</a:t>
            </a:r>
            <a:r>
              <a:rPr lang="en-US" altLang="en-US" sz="2400">
                <a:ea typeface="ＭＳ Ｐゴシック" panose="020B0600070205080204" pitchFamily="34" charset="-128"/>
              </a:rPr>
              <a:t> items</a:t>
            </a:r>
            <a:endParaRPr lang="en-US" altLang="en-US" sz="2400">
              <a:solidFill>
                <a:srgbClr val="009900"/>
              </a:solidFill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solidFill>
                  <a:srgbClr val="009900"/>
                </a:solidFill>
                <a:ea typeface="ＭＳ Ｐゴシック" panose="020B0600070205080204" pitchFamily="34" charset="-128"/>
              </a:rPr>
              <a:t>c</a:t>
            </a:r>
            <a:r>
              <a:rPr lang="en-US" altLang="en-US" sz="2400" baseline="-25000">
                <a:solidFill>
                  <a:srgbClr val="009900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solidFill>
                  <a:srgbClr val="009900"/>
                </a:solidFill>
                <a:ea typeface="ＭＳ Ｐゴシック" panose="020B0600070205080204" pitchFamily="34" charset="-128"/>
              </a:rPr>
              <a:t>=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solidFill>
                  <a:srgbClr val="009900"/>
                </a:solidFill>
                <a:ea typeface="ＭＳ Ｐゴシック" panose="020B0600070205080204" pitchFamily="34" charset="-128"/>
              </a:rPr>
              <a:t>$8</a:t>
            </a:r>
            <a:r>
              <a:rPr lang="en-US" altLang="en-US" sz="2400">
                <a:ea typeface="ＭＳ Ｐゴシック" panose="020B0600070205080204" pitchFamily="34" charset="-128"/>
              </a:rPr>
              <a:t>/unit for next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4</a:t>
            </a:r>
            <a:r>
              <a:rPr lang="en-US" altLang="en-US" sz="2400">
                <a:ea typeface="ＭＳ Ｐゴシック" panose="020B0600070205080204" pitchFamily="34" charset="-128"/>
              </a:rPr>
              <a:t> items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solidFill>
                  <a:srgbClr val="009900"/>
                </a:solidFill>
                <a:ea typeface="ＭＳ Ｐゴシック" panose="020B0600070205080204" pitchFamily="34" charset="-128"/>
              </a:rPr>
              <a:t>c</a:t>
            </a:r>
            <a:r>
              <a:rPr lang="en-US" altLang="en-US" sz="2400" baseline="-25000">
                <a:solidFill>
                  <a:srgbClr val="009900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z="2400">
                <a:solidFill>
                  <a:srgbClr val="009900"/>
                </a:solidFill>
                <a:ea typeface="ＭＳ Ｐゴシック" panose="020B0600070205080204" pitchFamily="34" charset="-128"/>
              </a:rPr>
              <a:t>=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solidFill>
                  <a:srgbClr val="009900"/>
                </a:solidFill>
                <a:ea typeface="ＭＳ Ｐゴシック" panose="020B0600070205080204" pitchFamily="34" charset="-128"/>
              </a:rPr>
              <a:t>$5</a:t>
            </a:r>
            <a:r>
              <a:rPr lang="en-US" altLang="en-US" sz="2400">
                <a:ea typeface="ＭＳ Ｐゴシック" panose="020B0600070205080204" pitchFamily="34" charset="-128"/>
              </a:rPr>
              <a:t>/unit for next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7</a:t>
            </a:r>
            <a:r>
              <a:rPr lang="en-US" altLang="en-US" sz="2400">
                <a:ea typeface="ＭＳ Ｐゴシック" panose="020B0600070205080204" pitchFamily="34" charset="-128"/>
              </a:rPr>
              <a:t> items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solidFill>
                  <a:srgbClr val="009900"/>
                </a:solidFill>
                <a:ea typeface="ＭＳ Ｐゴシック" panose="020B0600070205080204" pitchFamily="34" charset="-128"/>
              </a:rPr>
              <a:t>c</a:t>
            </a:r>
            <a:r>
              <a:rPr lang="en-US" altLang="en-US" sz="2400" baseline="-25000">
                <a:solidFill>
                  <a:srgbClr val="009900"/>
                </a:solidFill>
                <a:ea typeface="ＭＳ Ｐゴシック" panose="020B0600070205080204" pitchFamily="34" charset="-128"/>
              </a:rPr>
              <a:t>4</a:t>
            </a:r>
            <a:r>
              <a:rPr lang="en-US" altLang="en-US" sz="2400">
                <a:solidFill>
                  <a:srgbClr val="009900"/>
                </a:solidFill>
                <a:ea typeface="ＭＳ Ｐゴシック" panose="020B0600070205080204" pitchFamily="34" charset="-128"/>
              </a:rPr>
              <a:t>=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solidFill>
                  <a:srgbClr val="009900"/>
                </a:solidFill>
                <a:ea typeface="ＭＳ Ｐゴシック" panose="020B0600070205080204" pitchFamily="34" charset="-128"/>
              </a:rPr>
              <a:t>$7</a:t>
            </a:r>
            <a:r>
              <a:rPr lang="en-US" altLang="en-US" sz="2400">
                <a:ea typeface="ＭＳ Ｐゴシック" panose="020B0600070205080204" pitchFamily="34" charset="-128"/>
              </a:rPr>
              <a:t>/unit for next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10</a:t>
            </a:r>
            <a:r>
              <a:rPr lang="en-US" altLang="en-US" sz="2400">
                <a:ea typeface="ＭＳ Ｐゴシック" panose="020B0600070205080204" pitchFamily="34" charset="-128"/>
              </a:rPr>
              <a:t> items</a:t>
            </a:r>
          </a:p>
          <a:p>
            <a:pPr eaLnBrk="1" hangingPunct="1"/>
            <a:r>
              <a:rPr lang="en-US" altLang="en-US" sz="2400"/>
              <a:t>The cost of producing </a:t>
            </a:r>
            <a:r>
              <a:rPr lang="en-US" altLang="en-US" sz="2400">
                <a:solidFill>
                  <a:schemeClr val="accent2"/>
                </a:solidFill>
              </a:rPr>
              <a:t>x</a:t>
            </a:r>
            <a:r>
              <a:rPr lang="en-US" altLang="en-US" sz="2400"/>
              <a:t> items is an example of so-called </a:t>
            </a:r>
            <a:r>
              <a:rPr lang="en-US" altLang="en-US" sz="2400" i="1">
                <a:solidFill>
                  <a:schemeClr val="accent2"/>
                </a:solidFill>
              </a:rPr>
              <a:t>piecewise linear function</a:t>
            </a:r>
            <a:r>
              <a:rPr lang="en-US" altLang="en-US" sz="2400"/>
              <a:t>:</a:t>
            </a:r>
          </a:p>
          <a:p>
            <a:pPr eaLnBrk="1" hangingPunct="1">
              <a:buFontTx/>
              <a:buNone/>
            </a:pPr>
            <a:endParaRPr lang="en-US" altLang="en-US" sz="2400"/>
          </a:p>
        </p:txBody>
      </p:sp>
      <p:graphicFrame>
        <p:nvGraphicFramePr>
          <p:cNvPr id="4100" name="Object 2">
            <a:extLst>
              <a:ext uri="{FF2B5EF4-FFF2-40B4-BE49-F238E27FC236}">
                <a16:creationId xmlns:a16="http://schemas.microsoft.com/office/drawing/2014/main" id="{DDDB24FA-2DCC-6647-A413-BC5832E4D4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4648200"/>
          <a:ext cx="6629400" cy="185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3" imgW="75196700" imgH="21069300" progId="Equation.3">
                  <p:embed/>
                </p:oleObj>
              </mc:Choice>
              <mc:Fallback>
                <p:oleObj name="Equation" r:id="rId3" imgW="75196700" imgH="21069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648200"/>
                        <a:ext cx="6629400" cy="185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6BF4921-3D7D-7B4B-A8DE-491769ED20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</a:rPr>
              <a:t>Piecewise linear  functions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C8127E8-0FD6-774C-A875-F7972C85CA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eaLnBrk="1" hangingPunct="1"/>
            <a:r>
              <a:rPr lang="en-US" altLang="en-US" sz="2800"/>
              <a:t>How to include piecewise linear cost functions in an objective function of IP?</a:t>
            </a:r>
          </a:p>
          <a:p>
            <a:pPr eaLnBrk="1" hangingPunct="1"/>
            <a:r>
              <a:rPr lang="en-US" altLang="en-US" sz="2800" i="1"/>
              <a:t>Idea</a:t>
            </a:r>
            <a:r>
              <a:rPr lang="en-US" altLang="en-US" sz="2800"/>
              <a:t>: Introduce a new variable for each cost segment. For </a:t>
            </a:r>
            <a:r>
              <a:rPr lang="en-US" altLang="en-US" sz="2800">
                <a:solidFill>
                  <a:schemeClr val="accent2"/>
                </a:solidFill>
              </a:rPr>
              <a:t>i=1,2,3,4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	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y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800"/>
              <a:t> = number of items produced at cost </a:t>
            </a:r>
            <a:r>
              <a:rPr lang="en-US" altLang="en-US" sz="2800">
                <a:solidFill>
                  <a:srgbClr val="0099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en-US" sz="2800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i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Then the total number of items is </a:t>
            </a:r>
            <a:r>
              <a:rPr lang="en-US" altLang="en-US" sz="2800">
                <a:solidFill>
                  <a:schemeClr val="accent2"/>
                </a:solidFill>
              </a:rPr>
              <a:t>x =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y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+y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+y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+y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4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 .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We need constraints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		0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y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1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 5,  0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y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4,  0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y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7,  0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y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4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10 ,	(*)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and the production cost in the objective function is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				</a:t>
            </a:r>
            <a:r>
              <a:rPr lang="en-US" altLang="en-US" sz="2800">
                <a:solidFill>
                  <a:srgbClr val="009900"/>
                </a:solidFill>
                <a:latin typeface="Times New Roman" panose="02020603050405020304" pitchFamily="18" charset="0"/>
              </a:rPr>
              <a:t>11y</a:t>
            </a:r>
            <a:r>
              <a:rPr lang="en-US" altLang="en-US" sz="2800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1 </a:t>
            </a:r>
            <a:r>
              <a:rPr lang="en-US" altLang="en-US" sz="2800">
                <a:solidFill>
                  <a:srgbClr val="009900"/>
                </a:solidFill>
                <a:latin typeface="Times New Roman" panose="02020603050405020304" pitchFamily="18" charset="0"/>
              </a:rPr>
              <a:t>+ 8y</a:t>
            </a:r>
            <a:r>
              <a:rPr lang="en-US" altLang="en-US" sz="2800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2800">
                <a:solidFill>
                  <a:srgbClr val="009900"/>
                </a:solidFill>
                <a:latin typeface="Times New Roman" panose="02020603050405020304" pitchFamily="18" charset="0"/>
              </a:rPr>
              <a:t>+ 5y</a:t>
            </a:r>
            <a:r>
              <a:rPr lang="en-US" altLang="en-US" sz="2800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2800">
                <a:solidFill>
                  <a:srgbClr val="009900"/>
                </a:solidFill>
                <a:latin typeface="Times New Roman" panose="02020603050405020304" pitchFamily="18" charset="0"/>
              </a:rPr>
              <a:t>+ 7y</a:t>
            </a:r>
            <a:r>
              <a:rPr lang="en-US" altLang="en-US" sz="2800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en-US" sz="2800">
                <a:latin typeface="Times New Roman" panose="02020603050405020304" pitchFamily="18" charset="0"/>
              </a:rPr>
              <a:t>  </a:t>
            </a:r>
          </a:p>
          <a:p>
            <a:pPr eaLnBrk="1" hangingPunct="1"/>
            <a:r>
              <a:rPr lang="en-US" altLang="en-US" sz="2800"/>
              <a:t>What is the shortcoming of this model?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>
            <a:extLst>
              <a:ext uri="{FF2B5EF4-FFF2-40B4-BE49-F238E27FC236}">
                <a16:creationId xmlns:a16="http://schemas.microsoft.com/office/drawing/2014/main" id="{6688170B-ABEB-1C4A-9713-423953ABD6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</a:rPr>
              <a:t>Piecewise linear functions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CA4628B-C4B1-BE4E-8D34-39F28A80DA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eaLnBrk="1" hangingPunct="1"/>
            <a:r>
              <a:rPr lang="en-US" altLang="en-US" sz="2400"/>
              <a:t>We should require that</a:t>
            </a:r>
          </a:p>
          <a:p>
            <a:pPr lvl="1" eaLnBrk="1" hangingPunct="1"/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y</a:t>
            </a:r>
            <a:r>
              <a:rPr lang="en-US" altLang="en-US" sz="24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&gt;0</a:t>
            </a:r>
            <a:r>
              <a:rPr lang="en-US" altLang="en-US" sz="2400">
                <a:ea typeface="ＭＳ Ｐゴシック" panose="020B0600070205080204" pitchFamily="34" charset="-128"/>
              </a:rPr>
              <a:t> implies that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y</a:t>
            </a:r>
            <a:r>
              <a:rPr lang="en-US" altLang="en-US" sz="24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=5</a:t>
            </a:r>
            <a:r>
              <a:rPr lang="en-US" altLang="en-US" sz="2400">
                <a:ea typeface="ＭＳ Ｐゴシック" panose="020B0600070205080204" pitchFamily="34" charset="-128"/>
              </a:rPr>
              <a:t>				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(1)</a:t>
            </a:r>
          </a:p>
          <a:p>
            <a:pPr lvl="1" eaLnBrk="1" hangingPunct="1"/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y</a:t>
            </a:r>
            <a:r>
              <a:rPr lang="en-US" altLang="en-US" sz="24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&gt;0</a:t>
            </a:r>
            <a:r>
              <a:rPr lang="en-US" altLang="en-US" sz="2400">
                <a:ea typeface="ＭＳ Ｐゴシック" panose="020B0600070205080204" pitchFamily="34" charset="-128"/>
              </a:rPr>
              <a:t> implies that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y</a:t>
            </a:r>
            <a:r>
              <a:rPr lang="en-US" altLang="en-US" sz="24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=4</a:t>
            </a:r>
            <a:r>
              <a:rPr lang="en-US" altLang="en-US" sz="2400">
                <a:ea typeface="ＭＳ Ｐゴシック" panose="020B0600070205080204" pitchFamily="34" charset="-128"/>
              </a:rPr>
              <a:t>				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(2)</a:t>
            </a:r>
          </a:p>
          <a:p>
            <a:pPr lvl="1" eaLnBrk="1" hangingPunct="1"/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y</a:t>
            </a:r>
            <a:r>
              <a:rPr lang="en-US" altLang="en-US" sz="24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4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&gt;0</a:t>
            </a:r>
            <a:r>
              <a:rPr lang="en-US" altLang="en-US" sz="2400">
                <a:ea typeface="ＭＳ Ｐゴシック" panose="020B0600070205080204" pitchFamily="34" charset="-128"/>
              </a:rPr>
              <a:t> implies that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y</a:t>
            </a:r>
            <a:r>
              <a:rPr lang="en-US" altLang="en-US" sz="2400" baseline="-25000">
                <a:solidFill>
                  <a:schemeClr val="accent2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=7</a:t>
            </a:r>
            <a:r>
              <a:rPr lang="en-US" altLang="en-US" sz="2400">
                <a:ea typeface="ＭＳ Ｐゴシック" panose="020B0600070205080204" pitchFamily="34" charset="-128"/>
              </a:rPr>
              <a:t>				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(3)</a:t>
            </a:r>
          </a:p>
          <a:p>
            <a:pPr eaLnBrk="1" hangingPunct="1"/>
            <a:r>
              <a:rPr lang="en-US" altLang="en-US" sz="2400"/>
              <a:t>Introduce new variables to translate these requirements into linear constraints. For </a:t>
            </a:r>
            <a:r>
              <a:rPr lang="en-US" altLang="en-US" sz="2400">
                <a:solidFill>
                  <a:schemeClr val="accent2"/>
                </a:solidFill>
              </a:rPr>
              <a:t>i=1,2,3,4,</a:t>
            </a:r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/>
            <a:r>
              <a:rPr lang="en-US" altLang="en-US" sz="2400"/>
              <a:t>Proper constraints relating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/>
              <a:t> and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y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400"/>
              <a:t> will provide that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requirements </a:t>
            </a:r>
            <a:r>
              <a:rPr lang="en-US" altLang="en-US" sz="2400">
                <a:solidFill>
                  <a:schemeClr val="accent2"/>
                </a:solidFill>
              </a:rPr>
              <a:t>(1)-(3)</a:t>
            </a:r>
            <a:r>
              <a:rPr lang="en-US" altLang="en-US" sz="2400"/>
              <a:t> are satisfied. 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y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4w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/>
              <a:t>and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 5w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1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 y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1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/>
              <a:t>provide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 (1)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		 y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 7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2  </a:t>
            </a:r>
            <a:r>
              <a:rPr lang="en-US" altLang="en-US" sz="2400"/>
              <a:t>and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 4w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 y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2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/>
              <a:t>provide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 (2)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		 y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4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10w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/>
              <a:t>and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 7w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 y</a:t>
            </a:r>
            <a:r>
              <a:rPr lang="en-US" altLang="en-US" sz="2400" baseline="-250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3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/>
              <a:t>provide</a:t>
            </a: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 (3)</a:t>
            </a:r>
          </a:p>
          <a:p>
            <a:pPr eaLnBrk="1" hangingPunct="1">
              <a:buFontTx/>
              <a:buNone/>
            </a:pPr>
            <a:endParaRPr lang="en-US" altLang="en-US" sz="24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6148" name="Object 2">
            <a:extLst>
              <a:ext uri="{FF2B5EF4-FFF2-40B4-BE49-F238E27FC236}">
                <a16:creationId xmlns:a16="http://schemas.microsoft.com/office/drawing/2014/main" id="{46E9E079-9F2F-DF40-BF4A-5395285DBE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429000"/>
          <a:ext cx="52863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3" imgW="51498500" imgH="10528300" progId="Equation.3">
                  <p:embed/>
                </p:oleObj>
              </mc:Choice>
              <mc:Fallback>
                <p:oleObj name="Equation" r:id="rId3" imgW="51498500" imgH="10528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429000"/>
                        <a:ext cx="52863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A09DB30-E14F-2944-8785-3BE3A1CA41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</a:rPr>
              <a:t>Piecewise linear functions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19F796A-0EBC-1747-8342-29235067E3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eaLnBrk="1" hangingPunct="1"/>
            <a:r>
              <a:rPr lang="en-US" altLang="en-US" sz="2800"/>
              <a:t>Summarizing, the bound constraints in </a:t>
            </a:r>
            <a:r>
              <a:rPr lang="en-US" altLang="en-US" sz="2800">
                <a:solidFill>
                  <a:schemeClr val="accent2"/>
                </a:solidFill>
              </a:rPr>
              <a:t>(*)</a:t>
            </a:r>
            <a:r>
              <a:rPr lang="en-US" altLang="en-US" sz="2800"/>
              <a:t> should be substituted with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		 5w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1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 y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1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 5, 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		 4w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 y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2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4w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 ,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		 7w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 y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3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 7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,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		 0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y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4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10w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 .</a:t>
            </a:r>
          </a:p>
          <a:p>
            <a:pPr eaLnBrk="1" hangingPunct="1"/>
            <a:r>
              <a:rPr lang="en-US" altLang="en-US" sz="2800"/>
              <a:t>Generalizing, suppose we have </a:t>
            </a:r>
            <a:r>
              <a:rPr lang="en-US" altLang="en-US" sz="2800">
                <a:solidFill>
                  <a:schemeClr val="accent2"/>
                </a:solidFill>
              </a:rPr>
              <a:t>k</a:t>
            </a:r>
            <a:r>
              <a:rPr lang="en-US" altLang="en-US" sz="2800"/>
              <a:t> segments with lengths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L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, L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, …, L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k</a:t>
            </a:r>
            <a:r>
              <a:rPr lang="en-US" altLang="en-US" sz="2800"/>
              <a:t> . Then the necessary constraints: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		L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1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 y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1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 L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 ,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		L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 y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i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L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w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</a:rPr>
              <a:t>i-1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800"/>
              <a:t>for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  i = 2, …, k-1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</a:rPr>
              <a:t>		0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 y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k 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 L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k</a:t>
            </a:r>
            <a:r>
              <a:rPr lang="en-US" altLang="en-US" sz="28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w</a:t>
            </a:r>
            <a:r>
              <a:rPr lang="en-US" altLang="en-US" sz="2800" baseline="-25000">
                <a:solidFill>
                  <a:schemeClr val="accent2"/>
                </a:solidFill>
                <a:latin typeface="Times New Roman" panose="02020603050405020304" pitchFamily="18" charset="0"/>
                <a:sym typeface="Symbol" pitchFamily="2" charset="2"/>
              </a:rPr>
              <a:t>k-1</a:t>
            </a:r>
            <a:endParaRPr lang="en-US" altLang="en-US" sz="280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sz="28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569</Words>
  <Application>Microsoft Macintosh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ＭＳ Ｐゴシック</vt:lpstr>
      <vt:lpstr>Calibri</vt:lpstr>
      <vt:lpstr>Comic Sans MS</vt:lpstr>
      <vt:lpstr>Wingdings</vt:lpstr>
      <vt:lpstr>Symbol</vt:lpstr>
      <vt:lpstr>Times New Roman</vt:lpstr>
      <vt:lpstr>Default Design</vt:lpstr>
      <vt:lpstr>Microsoft Equation 3.0</vt:lpstr>
      <vt:lpstr>IP modeling techniques III</vt:lpstr>
      <vt:lpstr>Making choices with non-binary variables</vt:lpstr>
      <vt:lpstr>Piecewise linear functions</vt:lpstr>
      <vt:lpstr>Piecewise linear  functions</vt:lpstr>
      <vt:lpstr>Piecewise linear functions</vt:lpstr>
      <vt:lpstr>Piecewise linear functions</vt:lpstr>
    </vt:vector>
  </TitlesOfParts>
  <Company>Ohio University Math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modeling techniques III</dc:title>
  <dc:creator>vardges</dc:creator>
  <cp:lastModifiedBy>Melkonian, Vardges</cp:lastModifiedBy>
  <cp:revision>48</cp:revision>
  <dcterms:created xsi:type="dcterms:W3CDTF">2004-01-07T21:31:06Z</dcterms:created>
  <dcterms:modified xsi:type="dcterms:W3CDTF">2021-01-14T21:36:07Z</dcterms:modified>
</cp:coreProperties>
</file>