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4"/>
  </p:handoutMasterIdLst>
  <p:sldIdLst>
    <p:sldId id="310" r:id="rId2"/>
    <p:sldId id="304" r:id="rId3"/>
    <p:sldId id="309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4053F86-943F-E04D-B6AE-45D12B1032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027ED3A-A620-AF48-9B9A-7765CDD052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March 4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897A09E-3599-1A4D-92F4-09ADF6A7E1A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FF45C5EF-2DFB-1545-97CE-957762EAF2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8ED3C6B-8A88-7941-9FDE-8DF6E231A2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659980-C1B7-4F4A-AA5B-8A3B57DE01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1526BB-9715-F547-BC8C-A57D21710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9C40DD-AF76-A348-B30E-5389FFD09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E0AD0-B5BE-7A4C-9DE7-5C814C012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47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9C8E5D-5374-DE46-8C37-C3B2075770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51E06A-1EF3-2647-8B3D-AA408A808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8365F0-E58E-9E48-8BFF-BDEE937B3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6E623-02F3-A64F-BEDC-B7D57DAE3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289352-8388-4A49-ACBB-856D00AC7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889C91-36B7-1C43-9C66-41D4C714DD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AB82DC-7257-E644-BACE-F8323A9E3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F45B0-7B07-D14C-8C31-6AF0EF609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70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118B9A-624C-F047-8001-EAD1F8934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B9568-BDED-6345-9592-1ACBD4D02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B926CD-91CB-A642-BD53-CF300237A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D9E66-C003-5A4C-B5D7-FA02A0FC25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29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77D49C-7538-F546-A229-58339087A3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2F830F-CE9F-7040-90D4-7DF203857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D447E7-51CC-E74B-B61A-020E73970F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C724A-9274-D345-97D6-801EBA952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4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424134-B74B-C243-B613-C60C05937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F11D9E-D0CE-CE45-B25C-B31537AFEE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32C124-B301-784D-9511-2ABE9CF8F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2F19D-0B6F-A14A-A290-EB4115C395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85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7E194D-0F9B-B04A-9A5A-B8A19CBD08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8BFE716-010A-DA46-8BD8-5BAD4E7C51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0EED24B-D2DA-C74C-AA40-FF3B6C57A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C715D-01CD-DD48-9EAF-32700642D5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44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40AC9EB-0AD1-9C4E-975A-356360344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1F86E2-E775-664D-B365-CE559551FB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05ACB4-620E-374E-AEF4-99415932A8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4F86D-C912-1140-A469-BD19F5C6EC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76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986E6A-C8AF-5748-8DE6-96D337D96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9CC774-1B0B-084F-9BAF-269A2EFB2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FAA4EB5-85E1-4243-B086-8CC1B339C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A8C34-B364-5C44-9D13-BB77EA5D8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82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E48F21-EEA6-8147-A705-837DA78DD1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907A63-91F6-8147-B5B5-FED32AF10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E9A1B3-2C6E-AA4F-BD3B-487A61BF41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392A2-651E-2740-B81C-BA4D03056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01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03F80D-87B3-2A44-8C93-4CBCEB032E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7845E4-2189-1143-A5DC-078265CF4F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1C9907-D34D-1A49-86CC-35E2D8904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84E6D-FA9C-114B-87EB-009C1230C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98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18D81C-76C5-254E-99F7-2842D3E08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5312A6-5B84-554F-AF9A-59FD35C62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A6DC43-21FD-FA4D-B041-C718B73B2F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3598F5-9E33-FE4C-98E6-313F838010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A9CA2F-D351-404F-A565-70A7623135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D9B256-DD3E-5A49-8161-C460DB5A49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usacn.com/usa/state/_derived/usa-map.htm_txt_usa-embe.gif&amp;imgrefurl=http://www.usacn.com/usa/state/_derived/&amp;h=470&amp;w=556&amp;sz=33&amp;tbnid=HOUqwermcjWt9M:&amp;tbnh=110&amp;tbnw=131&amp;hl=en&amp;start=7&amp;prev=/images?q=usa+map&amp;svnum=10&amp;hl=en&amp;lr=&amp;sa=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ED0D569-A3CE-E840-87D6-4E199CFE15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60463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Integer programming solutions for graph problems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F21ECA9-7E0D-A64D-AB22-B5959CBB8C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68425" y="2997200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altLang="en-US"/>
              <a:t>In this handout</a:t>
            </a:r>
          </a:p>
          <a:p>
            <a:pPr algn="l" eaLnBrk="1" hangingPunct="1">
              <a:buFontTx/>
              <a:buChar char="•"/>
            </a:pPr>
            <a:r>
              <a:rPr lang="en-US" altLang="en-US"/>
              <a:t> Assignment Problem</a:t>
            </a:r>
          </a:p>
          <a:p>
            <a:pPr algn="l" eaLnBrk="1" hangingPunct="1">
              <a:buFontTx/>
              <a:buChar char="•"/>
            </a:pPr>
            <a:r>
              <a:rPr lang="en-US" altLang="en-US"/>
              <a:t> Coloring Problem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5">
            <a:extLst>
              <a:ext uri="{FF2B5EF4-FFF2-40B4-BE49-F238E27FC236}">
                <a16:creationId xmlns:a16="http://schemas.microsoft.com/office/drawing/2014/main" id="{19A1C125-EBB1-4945-BF32-36D5A70F0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Solving the integer program for a data set</a:t>
            </a:r>
          </a:p>
        </p:txBody>
      </p:sp>
      <p:sp>
        <p:nvSpPr>
          <p:cNvPr id="23555" name="Rectangle 16">
            <a:extLst>
              <a:ext uri="{FF2B5EF4-FFF2-40B4-BE49-F238E27FC236}">
                <a16:creationId xmlns:a16="http://schemas.microsoft.com/office/drawing/2014/main" id="{299EBB24-3FFB-EF40-9E43-FD8524405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data;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set colors:= blue red green;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set nodes:= A B C D E F;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set arcs:=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A B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B C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C D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D E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E A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C F;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>
            <a:extLst>
              <a:ext uri="{FF2B5EF4-FFF2-40B4-BE49-F238E27FC236}">
                <a16:creationId xmlns:a16="http://schemas.microsoft.com/office/drawing/2014/main" id="{E5B598C8-D817-564A-8513-B4DD4202A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The AMPL output for the data set</a:t>
            </a:r>
          </a:p>
        </p:txBody>
      </p:sp>
      <p:sp>
        <p:nvSpPr>
          <p:cNvPr id="24579" name="Rectangle 16">
            <a:extLst>
              <a:ext uri="{FF2B5EF4-FFF2-40B4-BE49-F238E27FC236}">
                <a16:creationId xmlns:a16="http://schemas.microsoft.com/office/drawing/2014/main" id="{BAC70022-75D1-A44D-B8BB-0E2AE357C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38100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objective 1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var    :=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1    "use['blue']"           0.5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2    "use['red']"            0.5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3    "use['green']"          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4    "assign['A','blue']"    0.5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5    "assign['A','red']"     0.5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6    "assign['A','green']"   0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7    "assign['B','blue']"    0.5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8    "assign['B','red']"     0.5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9    "assign['B','green']"   0</a:t>
            </a:r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23DE5DF4-B763-AA4E-80A4-E88638ED1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3810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charset="0"/>
                <a:ea typeface="+mn-ea"/>
                <a:sym typeface="Symbol" charset="2"/>
              </a:rPr>
              <a:t>10   "</a:t>
            </a:r>
            <a:r>
              <a:rPr lang="en-US" dirty="0" err="1">
                <a:latin typeface="Times New Roman" charset="0"/>
                <a:ea typeface="+mn-ea"/>
                <a:sym typeface="Symbol" charset="2"/>
              </a:rPr>
              <a:t>assign['C','blue</a:t>
            </a:r>
            <a:r>
              <a:rPr lang="en-US" dirty="0">
                <a:latin typeface="Times New Roman" charset="0"/>
                <a:ea typeface="+mn-ea"/>
                <a:sym typeface="Symbol" charset="2"/>
              </a:rPr>
              <a:t>']"    0.5</a:t>
            </a:r>
          </a:p>
          <a:p>
            <a:pPr>
              <a:defRPr/>
            </a:pPr>
            <a:r>
              <a:rPr lang="en-US" dirty="0">
                <a:latin typeface="Times New Roman" charset="0"/>
                <a:ea typeface="+mn-ea"/>
                <a:sym typeface="Symbol" charset="2"/>
              </a:rPr>
              <a:t>11   "</a:t>
            </a:r>
            <a:r>
              <a:rPr lang="en-US" dirty="0" err="1">
                <a:latin typeface="Times New Roman" charset="0"/>
                <a:ea typeface="+mn-ea"/>
                <a:sym typeface="Symbol" charset="2"/>
              </a:rPr>
              <a:t>assign['C','red</a:t>
            </a:r>
            <a:r>
              <a:rPr lang="en-US" dirty="0">
                <a:latin typeface="Times New Roman" charset="0"/>
                <a:ea typeface="+mn-ea"/>
                <a:sym typeface="Symbol" charset="2"/>
              </a:rPr>
              <a:t>']"     0.5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12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assign['C','green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13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assign['D','blue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 0.5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14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assign['D','red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  0.5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15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assign['D','green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16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assign['E','blue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 0.5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17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assign['E','red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  0.5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18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assign['E','green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19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assign['F','blue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 0.5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20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assign['F','red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  0.5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ea typeface="+mn-ea"/>
                <a:sym typeface="Symbol" charset="2"/>
              </a:rPr>
              <a:t>21   "</a:t>
            </a:r>
            <a:r>
              <a:rPr lang="en-US" kern="0" dirty="0" err="1">
                <a:latin typeface="+mn-lt"/>
                <a:ea typeface="+mn-ea"/>
                <a:sym typeface="Symbol" charset="2"/>
              </a:rPr>
              <a:t>assign['F','green</a:t>
            </a:r>
            <a:r>
              <a:rPr lang="en-US" kern="0" dirty="0">
                <a:latin typeface="+mn-lt"/>
                <a:ea typeface="+mn-ea"/>
                <a:sym typeface="Symbol" charset="2"/>
              </a:rPr>
              <a:t>']"   0  ;</a:t>
            </a:r>
          </a:p>
        </p:txBody>
      </p:sp>
      <p:sp>
        <p:nvSpPr>
          <p:cNvPr id="24581" name="TextBox 4">
            <a:extLst>
              <a:ext uri="{FF2B5EF4-FFF2-40B4-BE49-F238E27FC236}">
                <a16:creationId xmlns:a16="http://schemas.microsoft.com/office/drawing/2014/main" id="{FF20414B-A650-D341-A75B-0BC3C1415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19800"/>
            <a:ext cx="891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For this example, the LP-relaxation does not return integer solution.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172BC79-F033-2B4B-9923-FDE540379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An application of graph coloring in scheduling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EDA7290-4D58-1548-88CF-2D2E54690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/>
              <a:t>Twelve faculty members in a mathematics department serve on the following committees: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i="1">
                <a:ea typeface="ＭＳ Ｐゴシック" panose="020B0600070205080204" pitchFamily="34" charset="-128"/>
              </a:rPr>
              <a:t>Undergraduate education</a:t>
            </a:r>
            <a:r>
              <a:rPr lang="en-US" altLang="en-US" sz="2000">
                <a:ea typeface="ＭＳ Ｐゴシック" panose="020B0600070205080204" pitchFamily="34" charset="-128"/>
              </a:rPr>
              <a:t>: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Sineman, Limitson, Axiomus, Functionini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i="1">
                <a:ea typeface="ＭＳ Ｐゴシック" panose="020B0600070205080204" pitchFamily="34" charset="-128"/>
              </a:rPr>
              <a:t>Graduate Education</a:t>
            </a:r>
            <a:r>
              <a:rPr lang="en-US" altLang="en-US" sz="2000">
                <a:ea typeface="ＭＳ Ｐゴシック" panose="020B0600070205080204" pitchFamily="34" charset="-128"/>
              </a:rPr>
              <a:t>: Graphian, Vectorades, Functionini, Infinitescu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i="1">
                <a:ea typeface="ＭＳ Ｐゴシック" panose="020B0600070205080204" pitchFamily="34" charset="-128"/>
              </a:rPr>
              <a:t>Colloquium</a:t>
            </a:r>
            <a:r>
              <a:rPr lang="en-US" altLang="en-US" sz="2000">
                <a:ea typeface="ＭＳ Ｐゴシック" panose="020B0600070205080204" pitchFamily="34" charset="-128"/>
              </a:rPr>
              <a:t>: Lemmeau, Randomov, Proofizaki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i="1">
                <a:ea typeface="ＭＳ Ｐゴシック" panose="020B0600070205080204" pitchFamily="34" charset="-128"/>
              </a:rPr>
              <a:t>Library</a:t>
            </a:r>
            <a:r>
              <a:rPr lang="en-US" altLang="en-US" sz="2000">
                <a:ea typeface="ＭＳ Ｐゴシック" panose="020B0600070205080204" pitchFamily="34" charset="-128"/>
              </a:rPr>
              <a:t>: Van Sum, Sineman, Lemmeau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i="1">
                <a:ea typeface="ＭＳ Ｐゴシック" panose="020B0600070205080204" pitchFamily="34" charset="-128"/>
              </a:rPr>
              <a:t>Staffing</a:t>
            </a:r>
            <a:r>
              <a:rPr lang="en-US" altLang="en-US" sz="2000">
                <a:ea typeface="ＭＳ Ｐゴシック" panose="020B0600070205080204" pitchFamily="34" charset="-128"/>
              </a:rPr>
              <a:t>: Graphian, Randomov, Vectorades, Limitson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i="1">
                <a:ea typeface="ＭＳ Ｐゴシック" panose="020B0600070205080204" pitchFamily="34" charset="-128"/>
              </a:rPr>
              <a:t>Promotion</a:t>
            </a:r>
            <a:r>
              <a:rPr lang="en-US" altLang="en-US" sz="2000">
                <a:ea typeface="ＭＳ Ｐゴシック" panose="020B0600070205080204" pitchFamily="34" charset="-128"/>
              </a:rPr>
              <a:t>: Vectorades, Van Sum, Parabolton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committees must all meet during the first week of classes, but there are </a:t>
            </a:r>
            <a:r>
              <a:rPr lang="en-US" altLang="en-US" sz="2400" i="1">
                <a:ea typeface="ＭＳ Ｐゴシック" panose="020B0600070205080204" pitchFamily="34" charset="-128"/>
              </a:rPr>
              <a:t>only three time slots</a:t>
            </a:r>
            <a:r>
              <a:rPr lang="en-US" altLang="en-US" sz="2400">
                <a:ea typeface="ＭＳ Ｐゴシック" panose="020B0600070205080204" pitchFamily="34" charset="-128"/>
              </a:rPr>
              <a:t> available. Find a schedule that will allow all faculty members to attend the meetings of all committees on which they serve.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Model and solve the problem by graph coloring.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(the solution on the board)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30B6531-F452-DC41-B678-9F079284C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5842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Assignment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Problem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1ED73374-3425-F940-9FE1-4D4C059F9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84200"/>
            <a:ext cx="9144000" cy="6273800"/>
          </a:xfrm>
        </p:spPr>
        <p:txBody>
          <a:bodyPr/>
          <a:lstStyle/>
          <a:p>
            <a:pPr eaLnBrk="1" hangingPunct="1"/>
            <a:r>
              <a:rPr lang="en-US" altLang="en-US" sz="2400" i="1">
                <a:solidFill>
                  <a:schemeClr val="accent2"/>
                </a:solidFill>
              </a:rPr>
              <a:t>Given</a:t>
            </a:r>
            <a:r>
              <a:rPr lang="en-US" altLang="en-US" sz="2400"/>
              <a:t>: n people and n jobs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/>
              <a:t>Each person can be assigned to exactly </a:t>
            </a:r>
            <a:r>
              <a:rPr lang="en-US" altLang="en-US" sz="2400" i="1"/>
              <a:t>one</a:t>
            </a:r>
            <a:r>
              <a:rPr lang="en-US" altLang="en-US" sz="2400"/>
              <a:t> job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/>
              <a:t>Each job should be assigned to exactly </a:t>
            </a:r>
            <a:r>
              <a:rPr lang="en-US" altLang="en-US" sz="2400" i="1"/>
              <a:t>one</a:t>
            </a:r>
            <a:r>
              <a:rPr lang="en-US" altLang="en-US" sz="2400"/>
              <a:t> person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/>
              <a:t>Person-job compatibility is given by a directed network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(e.g., having a link  </a:t>
            </a:r>
            <a:r>
              <a:rPr lang="en-US" altLang="en-US" sz="2400">
                <a:solidFill>
                  <a:schemeClr val="accent2"/>
                </a:solidFill>
              </a:rPr>
              <a:t>A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</a:t>
            </a:r>
            <a:r>
              <a:rPr lang="en-US" altLang="en-US" sz="2400">
                <a:solidFill>
                  <a:schemeClr val="accent2"/>
                </a:solidFill>
              </a:rPr>
              <a:t> x</a:t>
            </a:r>
            <a:r>
              <a:rPr lang="en-US" altLang="en-US" sz="2400"/>
              <a:t>  means  “person A can do job x ”)</a:t>
            </a:r>
          </a:p>
          <a:p>
            <a:pPr eaLnBrk="1" hangingPunct="1"/>
            <a:r>
              <a:rPr lang="en-US" altLang="en-US" sz="2400" i="1">
                <a:solidFill>
                  <a:srgbClr val="FF0000"/>
                </a:solidFill>
                <a:sym typeface="Symbol" pitchFamily="2" charset="2"/>
              </a:rPr>
              <a:t>Goal</a:t>
            </a:r>
            <a:r>
              <a:rPr lang="en-US" altLang="en-US" sz="2400">
                <a:sym typeface="Symbol" pitchFamily="2" charset="2"/>
              </a:rPr>
              <a:t>: Find an assignment of n jobs to n people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			(if such an assignment exists).</a:t>
            </a:r>
          </a:p>
          <a:p>
            <a:pPr eaLnBrk="1" hangingPunct="1"/>
            <a:r>
              <a:rPr lang="en-US" altLang="en-US" sz="2400">
                <a:sym typeface="Symbol" pitchFamily="2" charset="2"/>
              </a:rPr>
              <a:t>Example: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CF40049-895B-F142-900C-CB0D724C2493}"/>
              </a:ext>
            </a:extLst>
          </p:cNvPr>
          <p:cNvGrpSpPr>
            <a:grpSpLocks/>
          </p:cNvGrpSpPr>
          <p:nvPr/>
        </p:nvGrpSpPr>
        <p:grpSpPr bwMode="auto">
          <a:xfrm>
            <a:off x="1655763" y="4545013"/>
            <a:ext cx="6129337" cy="1692275"/>
            <a:chOff x="1043" y="2863"/>
            <a:chExt cx="3861" cy="1066"/>
          </a:xfrm>
        </p:grpSpPr>
        <p:sp>
          <p:nvSpPr>
            <p:cNvPr id="15390" name="Oval 5">
              <a:extLst>
                <a:ext uri="{FF2B5EF4-FFF2-40B4-BE49-F238E27FC236}">
                  <a16:creationId xmlns:a16="http://schemas.microsoft.com/office/drawing/2014/main" id="{20C0C45B-F538-CD49-B184-9800E2F19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886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1" name="Oval 6">
              <a:extLst>
                <a:ext uri="{FF2B5EF4-FFF2-40B4-BE49-F238E27FC236}">
                  <a16:creationId xmlns:a16="http://schemas.microsoft.com/office/drawing/2014/main" id="{ED8110C2-3CA0-C140-9811-2B1287582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2" name="Oval 7">
              <a:extLst>
                <a:ext uri="{FF2B5EF4-FFF2-40B4-BE49-F238E27FC236}">
                  <a16:creationId xmlns:a16="http://schemas.microsoft.com/office/drawing/2014/main" id="{CF43BB4C-BBB8-E443-BB1D-52D617034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863"/>
              <a:ext cx="300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3" name="Oval 8">
              <a:extLst>
                <a:ext uri="{FF2B5EF4-FFF2-40B4-BE49-F238E27FC236}">
                  <a16:creationId xmlns:a16="http://schemas.microsoft.com/office/drawing/2014/main" id="{42163BE9-92A1-3041-88D6-CEF6C6380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4" name="Oval 9">
              <a:extLst>
                <a:ext uri="{FF2B5EF4-FFF2-40B4-BE49-F238E27FC236}">
                  <a16:creationId xmlns:a16="http://schemas.microsoft.com/office/drawing/2014/main" id="{901F606F-094C-4D48-B411-7EBB42B5E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5" name="Oval 10">
              <a:extLst>
                <a:ext uri="{FF2B5EF4-FFF2-40B4-BE49-F238E27FC236}">
                  <a16:creationId xmlns:a16="http://schemas.microsoft.com/office/drawing/2014/main" id="{FB9A45A5-45DC-004D-B38F-77D8C813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6" name="Oval 11">
              <a:extLst>
                <a:ext uri="{FF2B5EF4-FFF2-40B4-BE49-F238E27FC236}">
                  <a16:creationId xmlns:a16="http://schemas.microsoft.com/office/drawing/2014/main" id="{4CDCD751-040B-F544-8F11-A7AE9AF29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657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7" name="Oval 12">
              <a:extLst>
                <a:ext uri="{FF2B5EF4-FFF2-40B4-BE49-F238E27FC236}">
                  <a16:creationId xmlns:a16="http://schemas.microsoft.com/office/drawing/2014/main" id="{9B19590D-DC2A-4042-BA36-EDA794BD8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612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8" name="Oval 13">
              <a:extLst>
                <a:ext uri="{FF2B5EF4-FFF2-40B4-BE49-F238E27FC236}">
                  <a16:creationId xmlns:a16="http://schemas.microsoft.com/office/drawing/2014/main" id="{2B9C4AC1-DFEE-5F49-A5BF-DC4B7827A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9" name="Oval 14">
              <a:extLst>
                <a:ext uri="{FF2B5EF4-FFF2-40B4-BE49-F238E27FC236}">
                  <a16:creationId xmlns:a16="http://schemas.microsoft.com/office/drawing/2014/main" id="{0FD2BD25-C7AA-7148-B315-81E29359D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0E11CEB4-23DE-8747-A9E3-0D7152D530E6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4508500"/>
            <a:ext cx="7345362" cy="530225"/>
            <a:chOff x="249" y="2840"/>
            <a:chExt cx="4627" cy="334"/>
          </a:xfrm>
        </p:grpSpPr>
        <p:sp>
          <p:nvSpPr>
            <p:cNvPr id="15384" name="Text Box 16">
              <a:extLst>
                <a:ext uri="{FF2B5EF4-FFF2-40B4-BE49-F238E27FC236}">
                  <a16:creationId xmlns:a16="http://schemas.microsoft.com/office/drawing/2014/main" id="{52D555A4-A4FF-F14A-B2E3-E4413A2E0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2863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5385" name="Text Box 17">
              <a:extLst>
                <a:ext uri="{FF2B5EF4-FFF2-40B4-BE49-F238E27FC236}">
                  <a16:creationId xmlns:a16="http://schemas.microsoft.com/office/drawing/2014/main" id="{74C9FC55-C313-7F4E-8FB1-240200F17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3" y="284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5386" name="Text Box 18">
              <a:extLst>
                <a:ext uri="{FF2B5EF4-FFF2-40B4-BE49-F238E27FC236}">
                  <a16:creationId xmlns:a16="http://schemas.microsoft.com/office/drawing/2014/main" id="{57B42EE0-4849-0A40-9E7D-93C598409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284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15387" name="Text Box 19">
              <a:extLst>
                <a:ext uri="{FF2B5EF4-FFF2-40B4-BE49-F238E27FC236}">
                  <a16:creationId xmlns:a16="http://schemas.microsoft.com/office/drawing/2014/main" id="{1B8E7BCF-0515-0B4F-BD78-52DD55EF4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2886"/>
              <a:ext cx="7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people</a:t>
              </a:r>
            </a:p>
          </p:txBody>
        </p:sp>
        <p:sp>
          <p:nvSpPr>
            <p:cNvPr id="15388" name="Text Box 20">
              <a:extLst>
                <a:ext uri="{FF2B5EF4-FFF2-40B4-BE49-F238E27FC236}">
                  <a16:creationId xmlns:a16="http://schemas.microsoft.com/office/drawing/2014/main" id="{C70135C8-3BD7-C244-9BCE-E29641272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2863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15389" name="Text Box 21">
              <a:extLst>
                <a:ext uri="{FF2B5EF4-FFF2-40B4-BE49-F238E27FC236}">
                  <a16:creationId xmlns:a16="http://schemas.microsoft.com/office/drawing/2014/main" id="{370E7D56-9AC3-034F-A928-05779C4461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284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" name="Group 22">
            <a:extLst>
              <a:ext uri="{FF2B5EF4-FFF2-40B4-BE49-F238E27FC236}">
                <a16:creationId xmlns:a16="http://schemas.microsoft.com/office/drawing/2014/main" id="{68586BED-AD7F-AB42-8DEC-3AC8AE197008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5661025"/>
            <a:ext cx="7200900" cy="565150"/>
            <a:chOff x="340" y="3566"/>
            <a:chExt cx="4536" cy="356"/>
          </a:xfrm>
        </p:grpSpPr>
        <p:sp>
          <p:nvSpPr>
            <p:cNvPr id="15378" name="Text Box 23">
              <a:extLst>
                <a:ext uri="{FF2B5EF4-FFF2-40B4-BE49-F238E27FC236}">
                  <a16:creationId xmlns:a16="http://schemas.microsoft.com/office/drawing/2014/main" id="{8DC18023-0023-4A47-B3A6-A362D7431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589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jobs</a:t>
              </a:r>
            </a:p>
          </p:txBody>
        </p:sp>
        <p:sp>
          <p:nvSpPr>
            <p:cNvPr id="15379" name="Text Box 24">
              <a:extLst>
                <a:ext uri="{FF2B5EF4-FFF2-40B4-BE49-F238E27FC236}">
                  <a16:creationId xmlns:a16="http://schemas.microsoft.com/office/drawing/2014/main" id="{7565FE1E-8FEA-B84D-B5F6-4F6B1A717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34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x</a:t>
              </a:r>
            </a:p>
          </p:txBody>
        </p:sp>
        <p:sp>
          <p:nvSpPr>
            <p:cNvPr id="15380" name="Text Box 25">
              <a:extLst>
                <a:ext uri="{FF2B5EF4-FFF2-40B4-BE49-F238E27FC236}">
                  <a16:creationId xmlns:a16="http://schemas.microsoft.com/office/drawing/2014/main" id="{BACCF031-D0AC-B648-933F-250E2B8B10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3634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y</a:t>
              </a:r>
            </a:p>
          </p:txBody>
        </p:sp>
        <p:sp>
          <p:nvSpPr>
            <p:cNvPr id="15381" name="Text Box 26">
              <a:extLst>
                <a:ext uri="{FF2B5EF4-FFF2-40B4-BE49-F238E27FC236}">
                  <a16:creationId xmlns:a16="http://schemas.microsoft.com/office/drawing/2014/main" id="{4DD41A62-6C63-FD4A-86E5-E0AE3B8B6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612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z</a:t>
              </a:r>
            </a:p>
          </p:txBody>
        </p:sp>
        <p:sp>
          <p:nvSpPr>
            <p:cNvPr id="15382" name="Text Box 27">
              <a:extLst>
                <a:ext uri="{FF2B5EF4-FFF2-40B4-BE49-F238E27FC236}">
                  <a16:creationId xmlns:a16="http://schemas.microsoft.com/office/drawing/2014/main" id="{306AC03F-AF84-8547-9FD4-43177289B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" y="3612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  <p:sp>
          <p:nvSpPr>
            <p:cNvPr id="15383" name="Text Box 28">
              <a:extLst>
                <a:ext uri="{FF2B5EF4-FFF2-40B4-BE49-F238E27FC236}">
                  <a16:creationId xmlns:a16="http://schemas.microsoft.com/office/drawing/2014/main" id="{3E8B721B-1495-D743-A308-1258ECCCE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3566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</p:grpSp>
      <p:grpSp>
        <p:nvGrpSpPr>
          <p:cNvPr id="5" name="Group 29">
            <a:extLst>
              <a:ext uri="{FF2B5EF4-FFF2-40B4-BE49-F238E27FC236}">
                <a16:creationId xmlns:a16="http://schemas.microsoft.com/office/drawing/2014/main" id="{E885F94B-6D8D-444E-BC91-751C97597E81}"/>
              </a:ext>
            </a:extLst>
          </p:cNvPr>
          <p:cNvGrpSpPr>
            <a:grpSpLocks/>
          </p:cNvGrpSpPr>
          <p:nvPr/>
        </p:nvGrpSpPr>
        <p:grpSpPr bwMode="auto">
          <a:xfrm>
            <a:off x="1871663" y="4833938"/>
            <a:ext cx="5688012" cy="1079500"/>
            <a:chOff x="1179" y="3045"/>
            <a:chExt cx="3583" cy="680"/>
          </a:xfrm>
        </p:grpSpPr>
        <p:sp>
          <p:nvSpPr>
            <p:cNvPr id="15368" name="Line 30">
              <a:extLst>
                <a:ext uri="{FF2B5EF4-FFF2-40B4-BE49-F238E27FC236}">
                  <a16:creationId xmlns:a16="http://schemas.microsoft.com/office/drawing/2014/main" id="{E5C801E9-F849-A442-9537-6D0E5B1CE4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79" y="3158"/>
              <a:ext cx="23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31">
              <a:extLst>
                <a:ext uri="{FF2B5EF4-FFF2-40B4-BE49-F238E27FC236}">
                  <a16:creationId xmlns:a16="http://schemas.microsoft.com/office/drawing/2014/main" id="{E9A320E2-B7CD-744C-954A-EF4520FE38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5" y="3090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32">
              <a:extLst>
                <a:ext uri="{FF2B5EF4-FFF2-40B4-BE49-F238E27FC236}">
                  <a16:creationId xmlns:a16="http://schemas.microsoft.com/office/drawing/2014/main" id="{F7593F32-5065-AF49-A947-CCF4011595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3135"/>
              <a:ext cx="2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33">
              <a:extLst>
                <a:ext uri="{FF2B5EF4-FFF2-40B4-BE49-F238E27FC236}">
                  <a16:creationId xmlns:a16="http://schemas.microsoft.com/office/drawing/2014/main" id="{4CE85AA2-8709-684E-9ADC-FCB77781EE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3090"/>
              <a:ext cx="61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34">
              <a:extLst>
                <a:ext uri="{FF2B5EF4-FFF2-40B4-BE49-F238E27FC236}">
                  <a16:creationId xmlns:a16="http://schemas.microsoft.com/office/drawing/2014/main" id="{DDE52A35-C214-5740-A063-095922AC83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113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35">
              <a:extLst>
                <a:ext uri="{FF2B5EF4-FFF2-40B4-BE49-F238E27FC236}">
                  <a16:creationId xmlns:a16="http://schemas.microsoft.com/office/drawing/2014/main" id="{B0904292-0AE0-AF4F-8DE0-8CD387AF4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90"/>
              <a:ext cx="6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36">
              <a:extLst>
                <a:ext uri="{FF2B5EF4-FFF2-40B4-BE49-F238E27FC236}">
                  <a16:creationId xmlns:a16="http://schemas.microsoft.com/office/drawing/2014/main" id="{F165E82A-9103-824A-90BD-B9426D9993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4" y="3090"/>
              <a:ext cx="70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37">
              <a:extLst>
                <a:ext uri="{FF2B5EF4-FFF2-40B4-BE49-F238E27FC236}">
                  <a16:creationId xmlns:a16="http://schemas.microsoft.com/office/drawing/2014/main" id="{3DAB83E2-33F1-314D-8194-E9B40CEFD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2" y="313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38">
              <a:extLst>
                <a:ext uri="{FF2B5EF4-FFF2-40B4-BE49-F238E27FC236}">
                  <a16:creationId xmlns:a16="http://schemas.microsoft.com/office/drawing/2014/main" id="{FA4E750F-3339-9E41-B034-2D27F1D63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3090"/>
              <a:ext cx="58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39">
              <a:extLst>
                <a:ext uri="{FF2B5EF4-FFF2-40B4-BE49-F238E27FC236}">
                  <a16:creationId xmlns:a16="http://schemas.microsoft.com/office/drawing/2014/main" id="{D2F37BCB-0C63-F844-A1DF-2ABE3C7A47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45"/>
              <a:ext cx="1497" cy="6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7B045D57-4915-C44F-A25F-5B9DF7133AA3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4868863"/>
            <a:ext cx="7245350" cy="1692275"/>
            <a:chOff x="1043" y="2863"/>
            <a:chExt cx="4564" cy="1066"/>
          </a:xfrm>
        </p:grpSpPr>
        <p:sp>
          <p:nvSpPr>
            <p:cNvPr id="16422" name="Oval 3">
              <a:extLst>
                <a:ext uri="{FF2B5EF4-FFF2-40B4-BE49-F238E27FC236}">
                  <a16:creationId xmlns:a16="http://schemas.microsoft.com/office/drawing/2014/main" id="{869AAC23-7A83-D346-A63E-A057FF65D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886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3" name="Oval 4">
              <a:extLst>
                <a:ext uri="{FF2B5EF4-FFF2-40B4-BE49-F238E27FC236}">
                  <a16:creationId xmlns:a16="http://schemas.microsoft.com/office/drawing/2014/main" id="{A8CD8D2A-D1CD-6046-B621-F705D4BC5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4" name="Oval 5">
              <a:extLst>
                <a:ext uri="{FF2B5EF4-FFF2-40B4-BE49-F238E27FC236}">
                  <a16:creationId xmlns:a16="http://schemas.microsoft.com/office/drawing/2014/main" id="{E37646C0-727C-784A-A1C2-92A6F4BCB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863"/>
              <a:ext cx="300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5" name="Oval 6">
              <a:extLst>
                <a:ext uri="{FF2B5EF4-FFF2-40B4-BE49-F238E27FC236}">
                  <a16:creationId xmlns:a16="http://schemas.microsoft.com/office/drawing/2014/main" id="{4D1F4F36-48C1-1E4F-9D75-35DA0C4B6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6" name="Oval 7">
              <a:extLst>
                <a:ext uri="{FF2B5EF4-FFF2-40B4-BE49-F238E27FC236}">
                  <a16:creationId xmlns:a16="http://schemas.microsoft.com/office/drawing/2014/main" id="{F25904FA-6A1B-7646-B8DC-D62E83E75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7" name="Oval 8">
              <a:extLst>
                <a:ext uri="{FF2B5EF4-FFF2-40B4-BE49-F238E27FC236}">
                  <a16:creationId xmlns:a16="http://schemas.microsoft.com/office/drawing/2014/main" id="{8A0F43D0-9AF0-6C4F-B259-63FBE5624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8" name="Oval 9">
              <a:extLst>
                <a:ext uri="{FF2B5EF4-FFF2-40B4-BE49-F238E27FC236}">
                  <a16:creationId xmlns:a16="http://schemas.microsoft.com/office/drawing/2014/main" id="{28309BB1-9031-CE4C-AE48-7977CB876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657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9" name="Oval 10">
              <a:extLst>
                <a:ext uri="{FF2B5EF4-FFF2-40B4-BE49-F238E27FC236}">
                  <a16:creationId xmlns:a16="http://schemas.microsoft.com/office/drawing/2014/main" id="{B41FEB11-A668-9641-B863-FF7405C5E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612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0" name="Oval 11">
              <a:extLst>
                <a:ext uri="{FF2B5EF4-FFF2-40B4-BE49-F238E27FC236}">
                  <a16:creationId xmlns:a16="http://schemas.microsoft.com/office/drawing/2014/main" id="{C94B79B2-147A-124D-B3A4-33DCDB60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1" name="Oval 12">
              <a:extLst>
                <a:ext uri="{FF2B5EF4-FFF2-40B4-BE49-F238E27FC236}">
                  <a16:creationId xmlns:a16="http://schemas.microsoft.com/office/drawing/2014/main" id="{FD115659-0C15-C244-B7E3-D73FDEF31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2" name="Oval 13">
              <a:extLst>
                <a:ext uri="{FF2B5EF4-FFF2-40B4-BE49-F238E27FC236}">
                  <a16:creationId xmlns:a16="http://schemas.microsoft.com/office/drawing/2014/main" id="{2C9DBBB7-5A39-B540-A3B5-B58D7ED74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3" name="Oval 14">
              <a:extLst>
                <a:ext uri="{FF2B5EF4-FFF2-40B4-BE49-F238E27FC236}">
                  <a16:creationId xmlns:a16="http://schemas.microsoft.com/office/drawing/2014/main" id="{BD7A26A3-6071-0544-BF06-95B4E8316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6387" name="Rectangle 15">
            <a:extLst>
              <a:ext uri="{FF2B5EF4-FFF2-40B4-BE49-F238E27FC236}">
                <a16:creationId xmlns:a16="http://schemas.microsoft.com/office/drawing/2014/main" id="{D6D89404-6015-964F-A637-3ABC61A8C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Maximum Assignment Problem</a:t>
            </a:r>
          </a:p>
        </p:txBody>
      </p:sp>
      <p:sp>
        <p:nvSpPr>
          <p:cNvPr id="113680" name="Rectangle 16">
            <a:extLst>
              <a:ext uri="{FF2B5EF4-FFF2-40B4-BE49-F238E27FC236}">
                <a16:creationId xmlns:a16="http://schemas.microsoft.com/office/drawing/2014/main" id="{0EDB8385-F0C3-F947-81C7-9F6628820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/>
            <a:r>
              <a:rPr lang="en-US" altLang="en-US" sz="2400">
                <a:sym typeface="Symbol" pitchFamily="2" charset="2"/>
              </a:rPr>
              <a:t>Consider the example given by the graph below.</a:t>
            </a:r>
          </a:p>
          <a:p>
            <a:pPr eaLnBrk="1" hangingPunct="1"/>
            <a:r>
              <a:rPr lang="en-US" altLang="en-US" sz="2400">
                <a:sym typeface="Symbol" pitchFamily="2" charset="2"/>
              </a:rPr>
              <a:t>Jobs (u, v, w)  can be done by only 2 people (E, F) ; thus, one of the three jobs will be unassigned.</a:t>
            </a:r>
          </a:p>
          <a:p>
            <a:pPr eaLnBrk="1" hangingPunct="1"/>
            <a:r>
              <a:rPr lang="en-US" altLang="en-US" sz="2400">
                <a:sym typeface="Symbol" pitchFamily="2" charset="2"/>
              </a:rPr>
              <a:t>When the original assignment problem is infeasible we can consider a variation of the problem where the goal is to </a:t>
            </a:r>
            <a:r>
              <a:rPr lang="en-US" altLang="en-US" sz="2400" b="1">
                <a:sym typeface="Symbol" pitchFamily="2" charset="2"/>
              </a:rPr>
              <a:t>maximize the number of assigned jobs</a:t>
            </a:r>
            <a:r>
              <a:rPr lang="en-US" altLang="en-US" sz="2400">
                <a:sym typeface="Symbol" pitchFamily="2" charset="2"/>
              </a:rPr>
              <a:t> (or people).</a:t>
            </a:r>
          </a:p>
          <a:p>
            <a:pPr eaLnBrk="1" hangingPunct="1"/>
            <a:r>
              <a:rPr lang="en-US" altLang="en-US" sz="2400">
                <a:sym typeface="Symbol" pitchFamily="2" charset="2"/>
              </a:rPr>
              <a:t>In the example below, the maximum number of assignments is 5: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A-x, B-y, C-z, E-u, F-v</a:t>
            </a:r>
          </a:p>
        </p:txBody>
      </p:sp>
      <p:grpSp>
        <p:nvGrpSpPr>
          <p:cNvPr id="16389" name="Group 17">
            <a:extLst>
              <a:ext uri="{FF2B5EF4-FFF2-40B4-BE49-F238E27FC236}">
                <a16:creationId xmlns:a16="http://schemas.microsoft.com/office/drawing/2014/main" id="{07907E9D-D8D4-5F41-8EB8-16671294BC97}"/>
              </a:ext>
            </a:extLst>
          </p:cNvPr>
          <p:cNvGrpSpPr>
            <a:grpSpLocks/>
          </p:cNvGrpSpPr>
          <p:nvPr/>
        </p:nvGrpSpPr>
        <p:grpSpPr bwMode="auto">
          <a:xfrm>
            <a:off x="1655763" y="5121275"/>
            <a:ext cx="5688012" cy="1150938"/>
            <a:chOff x="1134" y="2546"/>
            <a:chExt cx="3583" cy="725"/>
          </a:xfrm>
        </p:grpSpPr>
        <p:sp>
          <p:nvSpPr>
            <p:cNvPr id="16412" name="Line 18">
              <a:extLst>
                <a:ext uri="{FF2B5EF4-FFF2-40B4-BE49-F238E27FC236}">
                  <a16:creationId xmlns:a16="http://schemas.microsoft.com/office/drawing/2014/main" id="{0992F4BA-6436-724E-9E66-3952EDD036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4" y="2681"/>
              <a:ext cx="23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19">
              <a:extLst>
                <a:ext uri="{FF2B5EF4-FFF2-40B4-BE49-F238E27FC236}">
                  <a16:creationId xmlns:a16="http://schemas.microsoft.com/office/drawing/2014/main" id="{68C92ED0-CD96-2248-8126-69490C38D9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0" y="2613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20">
              <a:extLst>
                <a:ext uri="{FF2B5EF4-FFF2-40B4-BE49-F238E27FC236}">
                  <a16:creationId xmlns:a16="http://schemas.microsoft.com/office/drawing/2014/main" id="{436CB248-3890-3C43-9B6A-1106CD5F14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658"/>
              <a:ext cx="2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21">
              <a:extLst>
                <a:ext uri="{FF2B5EF4-FFF2-40B4-BE49-F238E27FC236}">
                  <a16:creationId xmlns:a16="http://schemas.microsoft.com/office/drawing/2014/main" id="{D8EAB6BB-0E15-D645-B51D-41E1BEC284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613"/>
              <a:ext cx="61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22">
              <a:extLst>
                <a:ext uri="{FF2B5EF4-FFF2-40B4-BE49-F238E27FC236}">
                  <a16:creationId xmlns:a16="http://schemas.microsoft.com/office/drawing/2014/main" id="{E92CBEFB-A3BB-1B44-B80A-CA839324C8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6" y="2636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23">
              <a:extLst>
                <a:ext uri="{FF2B5EF4-FFF2-40B4-BE49-F238E27FC236}">
                  <a16:creationId xmlns:a16="http://schemas.microsoft.com/office/drawing/2014/main" id="{0DCB63A0-4CAE-854D-B058-D80BBB6B9C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2613"/>
              <a:ext cx="70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24">
              <a:extLst>
                <a:ext uri="{FF2B5EF4-FFF2-40B4-BE49-F238E27FC236}">
                  <a16:creationId xmlns:a16="http://schemas.microsoft.com/office/drawing/2014/main" id="{310E271D-ED80-7344-A3D8-3157F32C18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" y="265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25">
              <a:extLst>
                <a:ext uri="{FF2B5EF4-FFF2-40B4-BE49-F238E27FC236}">
                  <a16:creationId xmlns:a16="http://schemas.microsoft.com/office/drawing/2014/main" id="{247C18E1-9E8E-C642-BA92-5454FC3219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9" y="2614"/>
              <a:ext cx="635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26">
              <a:extLst>
                <a:ext uri="{FF2B5EF4-FFF2-40B4-BE49-F238E27FC236}">
                  <a16:creationId xmlns:a16="http://schemas.microsoft.com/office/drawing/2014/main" id="{1A63C4A7-9AA3-AD4D-BC19-0057432F7A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4" y="2546"/>
              <a:ext cx="1474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27">
              <a:extLst>
                <a:ext uri="{FF2B5EF4-FFF2-40B4-BE49-F238E27FC236}">
                  <a16:creationId xmlns:a16="http://schemas.microsoft.com/office/drawing/2014/main" id="{8517FF5A-A0E9-4641-AFBC-62F36FC785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2" y="2614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0" name="Group 28">
            <a:extLst>
              <a:ext uri="{FF2B5EF4-FFF2-40B4-BE49-F238E27FC236}">
                <a16:creationId xmlns:a16="http://schemas.microsoft.com/office/drawing/2014/main" id="{5073468F-AEB5-DF48-820B-0249EACA25BF}"/>
              </a:ext>
            </a:extLst>
          </p:cNvPr>
          <p:cNvGrpSpPr>
            <a:grpSpLocks/>
          </p:cNvGrpSpPr>
          <p:nvPr/>
        </p:nvGrpSpPr>
        <p:grpSpPr bwMode="auto">
          <a:xfrm>
            <a:off x="142875" y="4868863"/>
            <a:ext cx="8461375" cy="530225"/>
            <a:chOff x="249" y="2863"/>
            <a:chExt cx="5330" cy="334"/>
          </a:xfrm>
        </p:grpSpPr>
        <p:grpSp>
          <p:nvGrpSpPr>
            <p:cNvPr id="16404" name="Group 29">
              <a:extLst>
                <a:ext uri="{FF2B5EF4-FFF2-40B4-BE49-F238E27FC236}">
                  <a16:creationId xmlns:a16="http://schemas.microsoft.com/office/drawing/2014/main" id="{B5C584C2-2E5C-9F42-986E-86BF4DD2B5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" y="2863"/>
              <a:ext cx="4627" cy="334"/>
              <a:chOff x="249" y="2840"/>
              <a:chExt cx="4627" cy="334"/>
            </a:xfrm>
          </p:grpSpPr>
          <p:sp>
            <p:nvSpPr>
              <p:cNvPr id="16406" name="Text Box 30">
                <a:extLst>
                  <a:ext uri="{FF2B5EF4-FFF2-40B4-BE49-F238E27FC236}">
                    <a16:creationId xmlns:a16="http://schemas.microsoft.com/office/drawing/2014/main" id="{0BE7E320-5526-2B4C-9FEB-4B6B7D0826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2863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A</a:t>
                </a:r>
              </a:p>
            </p:txBody>
          </p:sp>
          <p:sp>
            <p:nvSpPr>
              <p:cNvPr id="16407" name="Text Box 31">
                <a:extLst>
                  <a:ext uri="{FF2B5EF4-FFF2-40B4-BE49-F238E27FC236}">
                    <a16:creationId xmlns:a16="http://schemas.microsoft.com/office/drawing/2014/main" id="{994880B9-BEDE-C046-BB3A-06FC2A59EE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3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C</a:t>
                </a:r>
              </a:p>
            </p:txBody>
          </p:sp>
          <p:sp>
            <p:nvSpPr>
              <p:cNvPr id="16408" name="Text Box 32">
                <a:extLst>
                  <a:ext uri="{FF2B5EF4-FFF2-40B4-BE49-F238E27FC236}">
                    <a16:creationId xmlns:a16="http://schemas.microsoft.com/office/drawing/2014/main" id="{BC97E536-E52A-1742-BDE4-756AD8F8D6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8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B</a:t>
                </a:r>
              </a:p>
            </p:txBody>
          </p:sp>
          <p:sp>
            <p:nvSpPr>
              <p:cNvPr id="16409" name="Text Box 33">
                <a:extLst>
                  <a:ext uri="{FF2B5EF4-FFF2-40B4-BE49-F238E27FC236}">
                    <a16:creationId xmlns:a16="http://schemas.microsoft.com/office/drawing/2014/main" id="{751F6613-9049-264F-BED6-CC222432C3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" y="2886"/>
                <a:ext cx="77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people</a:t>
                </a:r>
              </a:p>
            </p:txBody>
          </p:sp>
          <p:sp>
            <p:nvSpPr>
              <p:cNvPr id="16410" name="Text Box 34">
                <a:extLst>
                  <a:ext uri="{FF2B5EF4-FFF2-40B4-BE49-F238E27FC236}">
                    <a16:creationId xmlns:a16="http://schemas.microsoft.com/office/drawing/2014/main" id="{70409036-F56C-2D41-AA1C-0F2806E27B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" y="2863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D</a:t>
                </a:r>
              </a:p>
            </p:txBody>
          </p:sp>
          <p:sp>
            <p:nvSpPr>
              <p:cNvPr id="16411" name="Text Box 35">
                <a:extLst>
                  <a:ext uri="{FF2B5EF4-FFF2-40B4-BE49-F238E27FC236}">
                    <a16:creationId xmlns:a16="http://schemas.microsoft.com/office/drawing/2014/main" id="{1C5B0A8E-A00C-4040-BC17-D2C845B780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9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E</a:t>
                </a:r>
              </a:p>
            </p:txBody>
          </p:sp>
        </p:grpSp>
        <p:sp>
          <p:nvSpPr>
            <p:cNvPr id="16405" name="Text Box 36">
              <a:extLst>
                <a:ext uri="{FF2B5EF4-FFF2-40B4-BE49-F238E27FC236}">
                  <a16:creationId xmlns:a16="http://schemas.microsoft.com/office/drawing/2014/main" id="{DDA99689-39E7-884B-81CA-7D4100264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" y="2863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391" name="Group 37">
            <a:extLst>
              <a:ext uri="{FF2B5EF4-FFF2-40B4-BE49-F238E27FC236}">
                <a16:creationId xmlns:a16="http://schemas.microsoft.com/office/drawing/2014/main" id="{F3D87756-3E83-264F-94B8-E13DF51FE4C9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984875"/>
            <a:ext cx="8353425" cy="565150"/>
            <a:chOff x="340" y="3566"/>
            <a:chExt cx="5262" cy="356"/>
          </a:xfrm>
        </p:grpSpPr>
        <p:grpSp>
          <p:nvGrpSpPr>
            <p:cNvPr id="16396" name="Group 38">
              <a:extLst>
                <a:ext uri="{FF2B5EF4-FFF2-40B4-BE49-F238E27FC236}">
                  <a16:creationId xmlns:a16="http://schemas.microsoft.com/office/drawing/2014/main" id="{A15E9F26-0EC2-BC42-9F16-E50C0630A3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" y="3566"/>
              <a:ext cx="4536" cy="356"/>
              <a:chOff x="340" y="3566"/>
              <a:chExt cx="4536" cy="356"/>
            </a:xfrm>
          </p:grpSpPr>
          <p:sp>
            <p:nvSpPr>
              <p:cNvPr id="16398" name="Text Box 39">
                <a:extLst>
                  <a:ext uri="{FF2B5EF4-FFF2-40B4-BE49-F238E27FC236}">
                    <a16:creationId xmlns:a16="http://schemas.microsoft.com/office/drawing/2014/main" id="{FF9D369B-5A4C-6649-B24A-45C2ECA599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" y="3589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jobs</a:t>
                </a:r>
              </a:p>
            </p:txBody>
          </p:sp>
          <p:sp>
            <p:nvSpPr>
              <p:cNvPr id="16399" name="Text Box 40">
                <a:extLst>
                  <a:ext uri="{FF2B5EF4-FFF2-40B4-BE49-F238E27FC236}">
                    <a16:creationId xmlns:a16="http://schemas.microsoft.com/office/drawing/2014/main" id="{71EBD100-2385-B24D-9168-FA727964BA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8" y="363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x</a:t>
                </a:r>
              </a:p>
            </p:txBody>
          </p:sp>
          <p:sp>
            <p:nvSpPr>
              <p:cNvPr id="16400" name="Text Box 41">
                <a:extLst>
                  <a:ext uri="{FF2B5EF4-FFF2-40B4-BE49-F238E27FC236}">
                    <a16:creationId xmlns:a16="http://schemas.microsoft.com/office/drawing/2014/main" id="{52836D9B-0179-E64A-B22B-41EEEBC376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3" y="363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y</a:t>
                </a:r>
              </a:p>
            </p:txBody>
          </p:sp>
          <p:sp>
            <p:nvSpPr>
              <p:cNvPr id="16401" name="Text Box 42">
                <a:extLst>
                  <a:ext uri="{FF2B5EF4-FFF2-40B4-BE49-F238E27FC236}">
                    <a16:creationId xmlns:a16="http://schemas.microsoft.com/office/drawing/2014/main" id="{BCE6DFFD-C843-A842-BD47-A43E341C07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3612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z</a:t>
                </a:r>
              </a:p>
            </p:txBody>
          </p:sp>
          <p:sp>
            <p:nvSpPr>
              <p:cNvPr id="16402" name="Text Box 43">
                <a:extLst>
                  <a:ext uri="{FF2B5EF4-FFF2-40B4-BE49-F238E27FC236}">
                    <a16:creationId xmlns:a16="http://schemas.microsoft.com/office/drawing/2014/main" id="{6A5C95D5-013B-F242-AAD2-F678147751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3" y="3612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u</a:t>
                </a:r>
              </a:p>
            </p:txBody>
          </p:sp>
          <p:sp>
            <p:nvSpPr>
              <p:cNvPr id="16403" name="Text Box 44">
                <a:extLst>
                  <a:ext uri="{FF2B5EF4-FFF2-40B4-BE49-F238E27FC236}">
                    <a16:creationId xmlns:a16="http://schemas.microsoft.com/office/drawing/2014/main" id="{5712488F-4276-8D41-A0FD-5DCCA60D8B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9" y="3566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v</a:t>
                </a:r>
              </a:p>
            </p:txBody>
          </p:sp>
        </p:grpSp>
        <p:sp>
          <p:nvSpPr>
            <p:cNvPr id="16397" name="Text Box 45">
              <a:extLst>
                <a:ext uri="{FF2B5EF4-FFF2-40B4-BE49-F238E27FC236}">
                  <a16:creationId xmlns:a16="http://schemas.microsoft.com/office/drawing/2014/main" id="{CAFD3752-A87B-3A46-B870-9BED1198E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9" y="3566"/>
              <a:ext cx="2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w</a:t>
              </a:r>
            </a:p>
          </p:txBody>
        </p:sp>
      </p:grpSp>
      <p:sp>
        <p:nvSpPr>
          <p:cNvPr id="16392" name="Line 46">
            <a:extLst>
              <a:ext uri="{FF2B5EF4-FFF2-40B4-BE49-F238E27FC236}">
                <a16:creationId xmlns:a16="http://schemas.microsoft.com/office/drawing/2014/main" id="{3F69FB5C-4A5A-B744-B620-C3067808F8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4275" y="5229225"/>
            <a:ext cx="197961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47">
            <a:extLst>
              <a:ext uri="{FF2B5EF4-FFF2-40B4-BE49-F238E27FC236}">
                <a16:creationId xmlns:a16="http://schemas.microsoft.com/office/drawing/2014/main" id="{38BE4F83-5605-314F-875E-1CEEB366E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5229225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48">
            <a:extLst>
              <a:ext uri="{FF2B5EF4-FFF2-40B4-BE49-F238E27FC236}">
                <a16:creationId xmlns:a16="http://schemas.microsoft.com/office/drawing/2014/main" id="{ACD9C5DD-2364-E849-AE82-6DC7671B87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4750" y="5300663"/>
            <a:ext cx="8651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Freeform 49">
            <a:extLst>
              <a:ext uri="{FF2B5EF4-FFF2-40B4-BE49-F238E27FC236}">
                <a16:creationId xmlns:a16="http://schemas.microsoft.com/office/drawing/2014/main" id="{C8B23918-4B7B-F84C-811C-519E94D415E2}"/>
              </a:ext>
            </a:extLst>
          </p:cNvPr>
          <p:cNvSpPr>
            <a:spLocks/>
          </p:cNvSpPr>
          <p:nvPr/>
        </p:nvSpPr>
        <p:spPr bwMode="auto">
          <a:xfrm>
            <a:off x="4895850" y="4787900"/>
            <a:ext cx="1630363" cy="1809750"/>
          </a:xfrm>
          <a:custGeom>
            <a:avLst/>
            <a:gdLst>
              <a:gd name="T0" fmla="*/ 0 w 1027"/>
              <a:gd name="T1" fmla="*/ 1140 h 1140"/>
              <a:gd name="T2" fmla="*/ 839 w 1027"/>
              <a:gd name="T3" fmla="*/ 482 h 1140"/>
              <a:gd name="T4" fmla="*/ 1027 w 1027"/>
              <a:gd name="T5" fmla="*/ 0 h 1140"/>
              <a:gd name="T6" fmla="*/ 0 60000 65536"/>
              <a:gd name="T7" fmla="*/ 0 60000 65536"/>
              <a:gd name="T8" fmla="*/ 0 60000 65536"/>
              <a:gd name="T9" fmla="*/ 0 w 1027"/>
              <a:gd name="T10" fmla="*/ 0 h 1140"/>
              <a:gd name="T11" fmla="*/ 1027 w 1027"/>
              <a:gd name="T12" fmla="*/ 1140 h 1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7" h="1140">
                <a:moveTo>
                  <a:pt x="0" y="1140"/>
                </a:moveTo>
                <a:cubicBezTo>
                  <a:pt x="332" y="918"/>
                  <a:pt x="668" y="672"/>
                  <a:pt x="839" y="482"/>
                </a:cubicBezTo>
                <a:cubicBezTo>
                  <a:pt x="1010" y="292"/>
                  <a:pt x="988" y="100"/>
                  <a:pt x="1027" y="0"/>
                </a:cubicBezTo>
              </a:path>
            </a:pathLst>
          </a:custGeom>
          <a:noFill/>
          <a:ln w="444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5">
            <a:extLst>
              <a:ext uri="{FF2B5EF4-FFF2-40B4-BE49-F238E27FC236}">
                <a16:creationId xmlns:a16="http://schemas.microsoft.com/office/drawing/2014/main" id="{EBBB4EAC-B1F9-5E4A-80E1-CE37E8630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Solving Maximum Assignment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problem by integer programming</a:t>
            </a:r>
          </a:p>
        </p:txBody>
      </p:sp>
      <p:sp>
        <p:nvSpPr>
          <p:cNvPr id="113680" name="Rectangle 16">
            <a:extLst>
              <a:ext uri="{FF2B5EF4-FFF2-40B4-BE49-F238E27FC236}">
                <a16:creationId xmlns:a16="http://schemas.microsoft.com/office/drawing/2014/main" id="{EDD8ACDC-1C66-7C4D-9813-E6E93C501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set students;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set projects;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set arcs within students cross projects;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var assign{(i,j) in arcs} binary;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# is 1 if student i is assigned to project j, 0 otherwise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maximize total_assignments: sum{(i,j) in arcs} assign[i,j];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s.t. at_most_one_project_for_each_student{i in students}: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			sum{(i,j) in arcs} assign[i,j] &lt;= 1;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s.t. at_most_one_student_for_each_project{j in projects}: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			sum{(i,j) in arcs} assign[i,j] &lt;= 1;</a:t>
            </a:r>
          </a:p>
          <a:p>
            <a:pPr eaLnBrk="1" hangingPunct="1"/>
            <a:endParaRPr lang="en-US" altLang="en-US" sz="2400"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A6558C6-3F82-584B-8487-1A5B0604F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Integer program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for maximum assignment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problem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8F060DF-1A26-CD4F-8BC5-A62AC20139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Suppose the constraints of the integer program are written in matrix form Ax ≤ B.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Note that all the entries in A are 0 or 1.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It can be shown that A is </a:t>
            </a:r>
            <a:r>
              <a:rPr lang="en-US" altLang="en-US" sz="2400" i="1"/>
              <a:t>totally unimodular</a:t>
            </a:r>
            <a:r>
              <a:rPr lang="en-US" altLang="en-US" sz="2400"/>
              <a:t>, that is, every square nonsingular submatrix has determinant 1 or -1.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As a result of that property, the integer program for Maximum Assignment Problem has the following feature: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i="1"/>
              <a:t>All CPF solutions of LP-relaxation are integral.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Thus,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the optimal solution of LP-relaxation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		is also optimal solution for the original IP.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Note</a:t>
            </a:r>
            <a:r>
              <a:rPr lang="en-US" altLang="en-US" sz="2400"/>
              <a:t> that generally having entries 0, 1, -1 doesn’t guarantee that A is totally unimodular (see Coloring Problem).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8134247-6ACE-BF4B-80E3-E8B3449C9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286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Coloring maps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4C4C21D-0BA8-BE45-ACA9-EFF78346D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 eaLnBrk="1" hangingPunct="1"/>
            <a:r>
              <a:rPr lang="en-US" altLang="en-US" sz="2800"/>
              <a:t>Color a map such that two regions with a common border are assigned different colors.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sz="2800"/>
              <a:t>Each map can be represented by a graph: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Each region of the map is represented by a vertex;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Edges connect two vertices if the regions represented by these vertices have a common border.</a:t>
            </a:r>
          </a:p>
          <a:p>
            <a:pPr eaLnBrk="1" hangingPunct="1"/>
            <a:r>
              <a:rPr lang="en-US" altLang="en-US" sz="2800"/>
              <a:t>The resulting graph is called the </a:t>
            </a:r>
            <a:r>
              <a:rPr lang="en-US" altLang="en-US" sz="2800" i="1"/>
              <a:t>dual graph</a:t>
            </a:r>
            <a:r>
              <a:rPr lang="en-US" altLang="en-US" sz="2800"/>
              <a:t> of the map.</a:t>
            </a:r>
          </a:p>
        </p:txBody>
      </p:sp>
      <p:pic>
        <p:nvPicPr>
          <p:cNvPr id="19460" name="Picture 39" descr="usa-map">
            <a:hlinkClick r:id="rId2"/>
            <a:extLst>
              <a:ext uri="{FF2B5EF4-FFF2-40B4-BE49-F238E27FC236}">
                <a16:creationId xmlns:a16="http://schemas.microsoft.com/office/drawing/2014/main" id="{D7F32E4C-D9B3-A048-A59E-DE64090F7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844675"/>
            <a:ext cx="2592388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D49D60E-43C2-D043-AF02-E4DA66208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286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Coloring Graphs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25B60004-8E07-CD45-B829-02FB02E2C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Definition</a:t>
            </a:r>
            <a:r>
              <a:rPr lang="en-US" altLang="en-US" sz="2800"/>
              <a:t>: A graph </a:t>
            </a:r>
            <a:r>
              <a:rPr lang="en-US" altLang="en-US" sz="2800">
                <a:solidFill>
                  <a:schemeClr val="accent2"/>
                </a:solidFill>
              </a:rPr>
              <a:t>has been colored</a:t>
            </a:r>
            <a:r>
              <a:rPr lang="en-US" altLang="en-US" sz="2800"/>
              <a:t> if a color has been assigned to each vertex in such a way that adjacent vertices have different colors.</a:t>
            </a:r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sz="2800" b="1"/>
              <a:t>Definition:</a:t>
            </a:r>
            <a:r>
              <a:rPr lang="en-US" altLang="en-US" sz="2800"/>
              <a:t> The </a:t>
            </a:r>
            <a:r>
              <a:rPr lang="en-US" altLang="en-US" sz="2800">
                <a:solidFill>
                  <a:schemeClr val="accent2"/>
                </a:solidFill>
              </a:rPr>
              <a:t>chromatic number</a:t>
            </a:r>
            <a:r>
              <a:rPr lang="en-US" altLang="en-US" sz="2800"/>
              <a:t> of a graph is the smallest number of colors with which it can be colored.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In the example above, the chromatic number is </a:t>
            </a:r>
            <a:r>
              <a:rPr lang="en-US" altLang="en-US" sz="2400">
                <a:solidFill>
                  <a:schemeClr val="accent2"/>
                </a:solidFill>
              </a:rPr>
              <a:t>4</a:t>
            </a:r>
            <a:r>
              <a:rPr lang="en-US" altLang="en-US" sz="2400"/>
              <a:t>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Finding the chromatic number of a graph is a minimization problem.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000D63F1-3CE9-934C-8964-E3BB79D1300E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209800"/>
            <a:ext cx="3744913" cy="1765300"/>
            <a:chOff x="226" y="2908"/>
            <a:chExt cx="2359" cy="1112"/>
          </a:xfrm>
        </p:grpSpPr>
        <p:sp>
          <p:nvSpPr>
            <p:cNvPr id="20485" name="Line 5">
              <a:extLst>
                <a:ext uri="{FF2B5EF4-FFF2-40B4-BE49-F238E27FC236}">
                  <a16:creationId xmlns:a16="http://schemas.microsoft.com/office/drawing/2014/main" id="{E3A00C26-8A51-1948-9376-62C33D8F1C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Line 6">
              <a:extLst>
                <a:ext uri="{FF2B5EF4-FFF2-40B4-BE49-F238E27FC236}">
                  <a16:creationId xmlns:a16="http://schemas.microsoft.com/office/drawing/2014/main" id="{06794D7F-B108-ED4C-9C9B-494CEB75D0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Line 7">
              <a:extLst>
                <a:ext uri="{FF2B5EF4-FFF2-40B4-BE49-F238E27FC236}">
                  <a16:creationId xmlns:a16="http://schemas.microsoft.com/office/drawing/2014/main" id="{3B190DB9-B3E6-0E4A-A393-CEA8D3B24F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Line 8">
              <a:extLst>
                <a:ext uri="{FF2B5EF4-FFF2-40B4-BE49-F238E27FC236}">
                  <a16:creationId xmlns:a16="http://schemas.microsoft.com/office/drawing/2014/main" id="{31366975-ABD7-E647-95FE-01BDEA26B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9">
              <a:extLst>
                <a:ext uri="{FF2B5EF4-FFF2-40B4-BE49-F238E27FC236}">
                  <a16:creationId xmlns:a16="http://schemas.microsoft.com/office/drawing/2014/main" id="{C9F09526-A92E-2B4C-AE49-277000292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10">
              <a:extLst>
                <a:ext uri="{FF2B5EF4-FFF2-40B4-BE49-F238E27FC236}">
                  <a16:creationId xmlns:a16="http://schemas.microsoft.com/office/drawing/2014/main" id="{24C139F6-FAC3-9948-9709-4450126397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1">
              <a:extLst>
                <a:ext uri="{FF2B5EF4-FFF2-40B4-BE49-F238E27FC236}">
                  <a16:creationId xmlns:a16="http://schemas.microsoft.com/office/drawing/2014/main" id="{41D5E8E6-DBD8-0E46-B75F-93EE485C5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2">
              <a:extLst>
                <a:ext uri="{FF2B5EF4-FFF2-40B4-BE49-F238E27FC236}">
                  <a16:creationId xmlns:a16="http://schemas.microsoft.com/office/drawing/2014/main" id="{75C3AE4A-9D0B-EF4B-AA78-71611BBB65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3" name="Group 13">
              <a:extLst>
                <a:ext uri="{FF2B5EF4-FFF2-40B4-BE49-F238E27FC236}">
                  <a16:creationId xmlns:a16="http://schemas.microsoft.com/office/drawing/2014/main" id="{18B11252-3396-1C48-B92F-B4595E2C9C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20494" name="Oval 14">
                <a:extLst>
                  <a:ext uri="{FF2B5EF4-FFF2-40B4-BE49-F238E27FC236}">
                    <a16:creationId xmlns:a16="http://schemas.microsoft.com/office/drawing/2014/main" id="{05C85AB3-63F0-CD45-A461-AF8E6C2A0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5" name="Oval 15">
                <a:extLst>
                  <a:ext uri="{FF2B5EF4-FFF2-40B4-BE49-F238E27FC236}">
                    <a16:creationId xmlns:a16="http://schemas.microsoft.com/office/drawing/2014/main" id="{8CE4D5BD-DC00-1148-A4F4-E17B787DA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6" name="Oval 16">
                <a:extLst>
                  <a:ext uri="{FF2B5EF4-FFF2-40B4-BE49-F238E27FC236}">
                    <a16:creationId xmlns:a16="http://schemas.microsoft.com/office/drawing/2014/main" id="{3334D3E3-0CFF-6241-A0BF-FAD5F208D4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7" name="Oval 17">
                <a:extLst>
                  <a:ext uri="{FF2B5EF4-FFF2-40B4-BE49-F238E27FC236}">
                    <a16:creationId xmlns:a16="http://schemas.microsoft.com/office/drawing/2014/main" id="{E4C447EE-C89E-4545-9D14-897DC9897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8" name="Oval 18">
                <a:extLst>
                  <a:ext uri="{FF2B5EF4-FFF2-40B4-BE49-F238E27FC236}">
                    <a16:creationId xmlns:a16="http://schemas.microsoft.com/office/drawing/2014/main" id="{B42628DB-4F68-664F-BDE1-5E3EC1F055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9" name="Text Box 19">
                <a:extLst>
                  <a:ext uri="{FF2B5EF4-FFF2-40B4-BE49-F238E27FC236}">
                    <a16:creationId xmlns:a16="http://schemas.microsoft.com/office/drawing/2014/main" id="{F905E09D-A957-374B-BA7D-399E880BE3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">
            <a:extLst>
              <a:ext uri="{FF2B5EF4-FFF2-40B4-BE49-F238E27FC236}">
                <a16:creationId xmlns:a16="http://schemas.microsoft.com/office/drawing/2014/main" id="{2774767B-6905-1B48-B308-6296B34F4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Solving the Coloring problem by integer programming</a:t>
            </a:r>
          </a:p>
        </p:txBody>
      </p:sp>
      <p:sp>
        <p:nvSpPr>
          <p:cNvPr id="113680" name="Rectangle 16">
            <a:extLst>
              <a:ext uri="{FF2B5EF4-FFF2-40B4-BE49-F238E27FC236}">
                <a16:creationId xmlns:a16="http://schemas.microsoft.com/office/drawing/2014/main" id="{D62A9B73-F323-B74D-8B34-B6CDC89F1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set colors;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set nodes;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set arcs within nodes cross nodes;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var use{c in colors} binary;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# is 1 if color c is used, 0 otherwise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var assign{i in nodes, c in colors} binary;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# is 1 if node i has color c, 0 otherwise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minimize number_of_colors: sum{c in colors} use[c];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">
            <a:extLst>
              <a:ext uri="{FF2B5EF4-FFF2-40B4-BE49-F238E27FC236}">
                <a16:creationId xmlns:a16="http://schemas.microsoft.com/office/drawing/2014/main" id="{6FD3ABCF-0A08-3848-ABDF-4060CBF87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Solving the Coloring problem by integer programming (cont.)</a:t>
            </a:r>
          </a:p>
        </p:txBody>
      </p:sp>
      <p:sp>
        <p:nvSpPr>
          <p:cNvPr id="113680" name="Rectangle 16">
            <a:extLst>
              <a:ext uri="{FF2B5EF4-FFF2-40B4-BE49-F238E27FC236}">
                <a16:creationId xmlns:a16="http://schemas.microsoft.com/office/drawing/2014/main" id="{84878B1E-0793-D243-A88C-174137152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s.t. one_color_for_each_node{i in nodes}: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	sum{c in colors} assign[i,c] = 1;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s.t. different_colors_for_adjacent_nodes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{c in colors, i in nodes, j in nodes: (i,j) in arcs}:  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	assign[i,c] + assign[j,c] &lt;= 1;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s.t. assign_only_chosen_colors{i in nodes, c in colors}: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				assign[i,c] &lt;= use[c];</a:t>
            </a:r>
          </a:p>
          <a:p>
            <a:pPr eaLnBrk="1" hangingPunct="1"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Note that all the entries in matrix A of functional constraints are 0, 1, -1. But in this case A is not totally unimodular.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7934</TotalTime>
  <Words>1291</Words>
  <Application>Microsoft Macintosh PowerPoint</Application>
  <PresentationFormat>On-screen Show (4:3)</PresentationFormat>
  <Paragraphs>166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ＭＳ Ｐゴシック</vt:lpstr>
      <vt:lpstr>Arial</vt:lpstr>
      <vt:lpstr>Calibri</vt:lpstr>
      <vt:lpstr>Comic Sans MS</vt:lpstr>
      <vt:lpstr>Symbol</vt:lpstr>
      <vt:lpstr>Wingdings</vt:lpstr>
      <vt:lpstr>Default Design</vt:lpstr>
      <vt:lpstr>Integer programming solutions for graph problems</vt:lpstr>
      <vt:lpstr>Assignment Problem</vt:lpstr>
      <vt:lpstr>Maximum Assignment Problem</vt:lpstr>
      <vt:lpstr>Solving Maximum Assignment problem by integer programming</vt:lpstr>
      <vt:lpstr>Integer program  for maximum assignment problem </vt:lpstr>
      <vt:lpstr>Coloring maps</vt:lpstr>
      <vt:lpstr>Coloring Graphs</vt:lpstr>
      <vt:lpstr>Solving the Coloring problem by integer programming</vt:lpstr>
      <vt:lpstr>Solving the Coloring problem by integer programming (cont.)</vt:lpstr>
      <vt:lpstr>Solving the integer program for a data set</vt:lpstr>
      <vt:lpstr>The AMPL output for the data set</vt:lpstr>
      <vt:lpstr>An application of graph coloring in scheduling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799</cp:revision>
  <dcterms:created xsi:type="dcterms:W3CDTF">2013-03-14T23:47:57Z</dcterms:created>
  <dcterms:modified xsi:type="dcterms:W3CDTF">2021-01-14T22:37:53Z</dcterms:modified>
</cp:coreProperties>
</file>