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64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3" autoAdjust="0"/>
    <p:restoredTop sz="94655"/>
  </p:normalViewPr>
  <p:slideViewPr>
    <p:cSldViewPr>
      <p:cViewPr varScale="1">
        <p:scale>
          <a:sx n="99" d="100"/>
          <a:sy n="99" d="100"/>
        </p:scale>
        <p:origin x="14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9628608-9C66-A24A-820A-B67813C7F3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 443/543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7F8BBE6-2FF5-3C41-BA4C-B33AEA68AA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Feb. 9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A5E6C50-FF80-C44F-9404-7483C6BA8B4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0E34DECF-1475-0B4B-AC3E-1D6B6FD2E1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E53F858-AEE3-CD47-8DF4-E677C727D2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2C5A7-AA80-AD44-A77F-6F0D85CB2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9A24D-9DDC-CF41-A771-E876EBB67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47EF0-AA50-A145-A8EF-39E8C59F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DDB77-B143-054B-A579-C70E415D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D2C02-C743-5842-A164-F2E51AE6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FEC67-9DF6-8846-BF84-5A29AE1FA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E6B1-0271-744A-8D5A-F96876629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0F363-29AC-C548-8D40-9A063B3B7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6AC20-5F82-9244-9C58-8A72F14F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1FECA-A7F2-5049-A447-59B27E16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04ABC-A216-9C4A-AEBF-2D7CDBA3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A097-CF98-E34E-BDFC-04C00EEA8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39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D3BDDC-EDD0-AF46-B858-B0B391CDA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6224B-617B-AB45-885A-CC77599D9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4BF5E-E0D6-D342-828C-DA9ECAF9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3CBFE-4190-5545-A3D9-61995708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A10C1-301E-8348-8FAC-C15817C40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DAECD-85DB-6341-885D-DE6A416055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7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C16-8FE1-E142-A82C-0E7E5D65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D4DD3-DD25-E44E-9B63-440D4D62F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15738-D865-6041-B273-3AFA29D8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4717D-3CD6-2043-BCC7-8DC5D67C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F0E7E-DC03-EB44-A78A-643D71F4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661AB-AE92-3A46-BC94-79C5E2307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5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6DE8-B3CB-024A-B5E2-9396B6F4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4E2A7-1F37-164E-B523-58E66C6B9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453D8-7131-334E-877A-F69E7BEF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9C61C-1521-2F43-B5A7-473648D9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E638-7D09-B04C-B809-D34F665AF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D57F3-5901-F443-9CDF-BD0C5619D9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72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34456-F6EF-0247-8922-FFA1BA2C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F5F52-A95F-184F-95DE-31BDBEC74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D9978-9E7F-824C-8BA5-3039F1500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72F03-AAEA-7845-9B01-E25B2A492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DDEEA-5073-F847-AAE5-AEAE95B4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75349-9169-E34A-86DD-5067316F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37E65-7557-904E-8181-1412EF74C4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06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E5C43-17C5-8544-90DE-CDE0CA392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D0BE9-87B2-B845-8844-9A312C626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EC2F6-69F0-EF4D-9E35-68DC018A8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6A5E5D-E9AD-654F-97CD-FB4B70B33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C9594-76C3-E343-9817-22EC278FE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5D951E-0221-EC4A-9B3D-8E149310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F381D5-6675-8F41-888F-CAAD1A3D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F66A4-2869-594A-9DBB-F07A9864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0079F-DF3F-2E49-B877-967DC344B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65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16CF6-589B-EE4E-AAB7-74EDBCAF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1DE6E-3D42-D14A-9057-C33C7D1D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93D94-4AE5-6C41-9E7E-5067F1DE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000DD-917C-D24D-A86F-9929F795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B63D-72FD-064F-AC26-B7B7D636B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72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60ED5E-3EC1-BC46-BA51-7052692C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01055E-839A-6D4E-B73A-089049D3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6B7D3-D760-3644-8340-378CD5B06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FDD8D-B4F2-9E4F-9F88-A82DE0E3B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67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98D84-0C26-E842-91F5-8CD747E6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E9083-C22C-C34F-B8D8-B8FDBCD9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8FFC3-1D62-374C-8451-DC94DDD3F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6EB6C-25FD-F94D-A9A2-A9A0CA73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ABC73-854B-B744-944D-A55C199B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DC99-267F-1B47-87E0-FB73B35E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79E66-CECC-684C-B668-5A8A74B4C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71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8B98C-12E9-0041-B68E-8DE423E31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F726BF-E57D-6B49-AE19-602E3C105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E9FB7-0895-7B40-AB7B-AA2A4E069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BD732-BA6D-0840-BB5D-0CDCB6C8E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0B584-A363-D84B-9D9A-F14E0064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43873-9419-6946-94ED-F4B7C703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3EF66-F485-5D47-BE18-88831E260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22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B13AE8-253E-F94A-89D5-9E3DC1883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C48720-F241-0042-BCFD-78E00A82D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FACC37-55DC-7E4F-B288-F57062C064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FF62EB-C559-4D4A-95E4-60BB195A96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96D63D-E96A-5248-85AA-6017669A96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69495C-AF91-AF48-854E-54BC806A96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D354FE0-7365-9749-95DE-3784E09D9F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813435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rgbClr val="663300"/>
                </a:solidFill>
                <a:latin typeface="Comic Sans MS" panose="030F0902030302020204" pitchFamily="66" charset="0"/>
              </a:rPr>
              <a:t>Branch-and-Bound Technique for Solving Integer Programs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B003ACD-A38F-B649-8B1E-652905DD4A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960688"/>
            <a:ext cx="8316912" cy="1752600"/>
          </a:xfrm>
        </p:spPr>
        <p:txBody>
          <a:bodyPr/>
          <a:lstStyle/>
          <a:p>
            <a:pPr algn="l"/>
            <a:r>
              <a:rPr lang="en-US" altLang="en-US" sz="3200"/>
              <a:t>In this handout</a:t>
            </a:r>
          </a:p>
          <a:p>
            <a:pPr algn="l">
              <a:buFontTx/>
              <a:buChar char="•"/>
            </a:pPr>
            <a:r>
              <a:rPr lang="en-US" altLang="en-US" sz="3200"/>
              <a:t> Basic concepts</a:t>
            </a:r>
          </a:p>
          <a:p>
            <a:pPr algn="l">
              <a:buFontTx/>
              <a:buChar char="•"/>
            </a:pPr>
            <a:r>
              <a:rPr lang="en-US" altLang="en-US" sz="3200"/>
              <a:t> Introducing the technique based on an example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>
            <a:extLst>
              <a:ext uri="{FF2B5EF4-FFF2-40B4-BE49-F238E27FC236}">
                <a16:creationId xmlns:a16="http://schemas.microsoft.com/office/drawing/2014/main" id="{019193AF-2C31-2744-9456-077C47224770}"/>
              </a:ext>
            </a:extLst>
          </p:cNvPr>
          <p:cNvSpPr>
            <a:spLocks/>
          </p:cNvSpPr>
          <p:nvPr/>
        </p:nvSpPr>
        <p:spPr bwMode="auto">
          <a:xfrm>
            <a:off x="971550" y="1628775"/>
            <a:ext cx="5400675" cy="4500563"/>
          </a:xfrm>
          <a:custGeom>
            <a:avLst/>
            <a:gdLst>
              <a:gd name="T0" fmla="*/ 0 w 3402"/>
              <a:gd name="T1" fmla="*/ 2835 h 2835"/>
              <a:gd name="T2" fmla="*/ 0 w 3402"/>
              <a:gd name="T3" fmla="*/ 0 h 2835"/>
              <a:gd name="T4" fmla="*/ 1293 w 3402"/>
              <a:gd name="T5" fmla="*/ 726 h 2835"/>
              <a:gd name="T6" fmla="*/ 3402 w 3402"/>
              <a:gd name="T7" fmla="*/ 2835 h 2835"/>
              <a:gd name="T8" fmla="*/ 0 w 3402"/>
              <a:gd name="T9" fmla="*/ 2835 h 2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2" h="2835">
                <a:moveTo>
                  <a:pt x="0" y="2835"/>
                </a:moveTo>
                <a:lnTo>
                  <a:pt x="0" y="0"/>
                </a:lnTo>
                <a:lnTo>
                  <a:pt x="1293" y="726"/>
                </a:lnTo>
                <a:lnTo>
                  <a:pt x="3402" y="2835"/>
                </a:lnTo>
                <a:lnTo>
                  <a:pt x="0" y="2835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Freeform 3">
            <a:extLst>
              <a:ext uri="{FF2B5EF4-FFF2-40B4-BE49-F238E27FC236}">
                <a16:creationId xmlns:a16="http://schemas.microsoft.com/office/drawing/2014/main" id="{D3CE28D9-F902-1A4E-87C8-9083AE16E2EA}"/>
              </a:ext>
            </a:extLst>
          </p:cNvPr>
          <p:cNvSpPr>
            <a:spLocks/>
          </p:cNvSpPr>
          <p:nvPr/>
        </p:nvSpPr>
        <p:spPr bwMode="auto">
          <a:xfrm>
            <a:off x="955675" y="3413125"/>
            <a:ext cx="5424488" cy="2724150"/>
          </a:xfrm>
          <a:custGeom>
            <a:avLst/>
            <a:gdLst>
              <a:gd name="T0" fmla="*/ 10 w 3417"/>
              <a:gd name="T1" fmla="*/ 1711 h 1716"/>
              <a:gd name="T2" fmla="*/ 0 w 3417"/>
              <a:gd name="T3" fmla="*/ 0 h 1716"/>
              <a:gd name="T4" fmla="*/ 1728 w 3417"/>
              <a:gd name="T5" fmla="*/ 0 h 1716"/>
              <a:gd name="T6" fmla="*/ 3417 w 3417"/>
              <a:gd name="T7" fmla="*/ 1716 h 1716"/>
              <a:gd name="T8" fmla="*/ 10 w 3417"/>
              <a:gd name="T9" fmla="*/ 1711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7" h="1716">
                <a:moveTo>
                  <a:pt x="10" y="1711"/>
                </a:moveTo>
                <a:lnTo>
                  <a:pt x="0" y="0"/>
                </a:lnTo>
                <a:lnTo>
                  <a:pt x="1728" y="0"/>
                </a:lnTo>
                <a:lnTo>
                  <a:pt x="3417" y="1716"/>
                </a:lnTo>
                <a:lnTo>
                  <a:pt x="10" y="171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A63AAA1-F22D-4F43-8D2F-B86096B44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2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Next branching step (graphically)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5AA8927C-4E83-674B-B1BD-88C2936E0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3125"/>
            <a:ext cx="9144000" cy="59848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/>
              <a:t>						</a:t>
            </a:r>
            <a:r>
              <a:rPr lang="en-US" altLang="en-US" sz="2000"/>
              <a:t>Branch Subproblem 3 on x</a:t>
            </a:r>
            <a:r>
              <a:rPr lang="en-US" altLang="en-US" sz="2000" baseline="-25000"/>
              <a:t>2</a:t>
            </a:r>
            <a:r>
              <a:rPr lang="en-US" altLang="en-US" sz="2000"/>
              <a:t> :</a:t>
            </a:r>
          </a:p>
          <a:p>
            <a:pPr>
              <a:buFontTx/>
              <a:buNone/>
            </a:pPr>
            <a:r>
              <a:rPr lang="en-US" altLang="en-US" sz="2000"/>
              <a:t>						</a:t>
            </a:r>
            <a:r>
              <a:rPr lang="en-US" altLang="en-US" sz="2000">
                <a:solidFill>
                  <a:schemeClr val="accent2"/>
                </a:solidFill>
              </a:rPr>
              <a:t>Subproblem 5:</a:t>
            </a:r>
            <a:r>
              <a:rPr lang="en-US" altLang="en-US" sz="2000"/>
              <a:t> New restriction is x</a:t>
            </a:r>
            <a:r>
              <a:rPr lang="en-US" altLang="en-US" sz="2000" baseline="-25000"/>
              <a:t>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 4.</a:t>
            </a:r>
          </a:p>
          <a:p>
            <a:pPr>
              <a:buFontTx/>
              <a:buNone/>
            </a:pPr>
            <a:r>
              <a:rPr lang="en-US" altLang="en-US" sz="2000">
                <a:sym typeface="Symbol" pitchFamily="2" charset="2"/>
              </a:rPr>
              <a:t>						    Feasible region: </a:t>
            </a:r>
          </a:p>
          <a:p>
            <a:pPr>
              <a:buFontTx/>
              <a:buNone/>
            </a:pPr>
            <a:r>
              <a:rPr lang="en-US" altLang="en-US" sz="2000">
                <a:sym typeface="Symbol" pitchFamily="2" charset="2"/>
              </a:rPr>
              <a:t>						          the segment joining (0,4) and (1,4)</a:t>
            </a:r>
          </a:p>
          <a:p>
            <a:pPr>
              <a:buFontTx/>
              <a:buNone/>
            </a:pPr>
            <a:r>
              <a:rPr lang="en-US" altLang="en-US" sz="2000"/>
              <a:t>						     Opt. solution (1, 4) with value 37</a:t>
            </a:r>
          </a:p>
          <a:p>
            <a:pPr>
              <a:buFontTx/>
              <a:buNone/>
            </a:pPr>
            <a:r>
              <a:rPr lang="en-US" altLang="en-US" sz="2000"/>
              <a:t>						</a:t>
            </a:r>
            <a:r>
              <a:rPr lang="en-US" altLang="en-US" sz="2000">
                <a:solidFill>
                  <a:schemeClr val="accent2"/>
                </a:solidFill>
              </a:rPr>
              <a:t>Subproblem 6:</a:t>
            </a:r>
            <a:r>
              <a:rPr lang="en-US" altLang="en-US" sz="2000"/>
              <a:t> New restriction is x</a:t>
            </a:r>
            <a:r>
              <a:rPr lang="en-US" altLang="en-US" sz="2000" baseline="-25000"/>
              <a:t>2</a:t>
            </a:r>
            <a:r>
              <a:rPr lang="en-US" altLang="en-US" sz="2000"/>
              <a:t>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</a:t>
            </a:r>
            <a:r>
              <a:rPr lang="en-US" altLang="en-US" sz="2000">
                <a:sym typeface="Symbol" pitchFamily="2" charset="2"/>
              </a:rPr>
              <a:t> 5.</a:t>
            </a:r>
          </a:p>
          <a:p>
            <a:pPr>
              <a:buFontTx/>
              <a:buNone/>
            </a:pPr>
            <a:r>
              <a:rPr lang="en-US" altLang="en-US" sz="2000">
                <a:sym typeface="Symbol" pitchFamily="2" charset="2"/>
              </a:rPr>
              <a:t>						    Feasible region is  just one point: (0, 5) </a:t>
            </a: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						       Opt. solution (0, 5) with value 40 	</a:t>
            </a:r>
            <a:endParaRPr lang="en-US" altLang="en-US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000" baseline="-25000">
              <a:sym typeface="Symbol" pitchFamily="2" charset="2"/>
            </a:endParaRPr>
          </a:p>
          <a:p>
            <a:pPr>
              <a:buFontTx/>
              <a:buNone/>
            </a:pPr>
            <a:endParaRPr lang="en-US" altLang="en-US" sz="2000"/>
          </a:p>
        </p:txBody>
      </p:sp>
      <p:grpSp>
        <p:nvGrpSpPr>
          <p:cNvPr id="25606" name="Group 6">
            <a:extLst>
              <a:ext uri="{FF2B5EF4-FFF2-40B4-BE49-F238E27FC236}">
                <a16:creationId xmlns:a16="http://schemas.microsoft.com/office/drawing/2014/main" id="{28574304-F15D-8C4C-9378-E0E4F6B1FB13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76250"/>
            <a:ext cx="8172450" cy="5653088"/>
            <a:chOff x="612" y="300"/>
            <a:chExt cx="5148" cy="3561"/>
          </a:xfrm>
        </p:grpSpPr>
        <p:sp>
          <p:nvSpPr>
            <p:cNvPr id="25607" name="Line 7">
              <a:extLst>
                <a:ext uri="{FF2B5EF4-FFF2-40B4-BE49-F238E27FC236}">
                  <a16:creationId xmlns:a16="http://schemas.microsoft.com/office/drawing/2014/main" id="{86D26B9F-2436-0447-AC2D-06F5DC5367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" y="300"/>
              <a:ext cx="0" cy="3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8">
              <a:extLst>
                <a:ext uri="{FF2B5EF4-FFF2-40B4-BE49-F238E27FC236}">
                  <a16:creationId xmlns:a16="http://schemas.microsoft.com/office/drawing/2014/main" id="{228B27D3-F5D4-7F42-918B-48577F325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861"/>
              <a:ext cx="5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9" name="Oval 9">
            <a:extLst>
              <a:ext uri="{FF2B5EF4-FFF2-40B4-BE49-F238E27FC236}">
                <a16:creationId xmlns:a16="http://schemas.microsoft.com/office/drawing/2014/main" id="{9BA5FB1C-78F9-AE4B-9455-7DCAD47B6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713" y="6057900"/>
            <a:ext cx="107950" cy="10795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pSp>
        <p:nvGrpSpPr>
          <p:cNvPr id="25610" name="Group 10">
            <a:extLst>
              <a:ext uri="{FF2B5EF4-FFF2-40B4-BE49-F238E27FC236}">
                <a16:creationId xmlns:a16="http://schemas.microsoft.com/office/drawing/2014/main" id="{E8BA35EF-8EE0-D142-A646-CAF281E3F7AD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592263"/>
            <a:ext cx="4608512" cy="4608512"/>
            <a:chOff x="567" y="1003"/>
            <a:chExt cx="2903" cy="2903"/>
          </a:xfrm>
        </p:grpSpPr>
        <p:sp>
          <p:nvSpPr>
            <p:cNvPr id="25611" name="Oval 11">
              <a:extLst>
                <a:ext uri="{FF2B5EF4-FFF2-40B4-BE49-F238E27FC236}">
                  <a16:creationId xmlns:a16="http://schemas.microsoft.com/office/drawing/2014/main" id="{89DAE6D9-867B-0C41-BB67-861907F88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Oval 12">
              <a:extLst>
                <a:ext uri="{FF2B5EF4-FFF2-40B4-BE49-F238E27FC236}">
                  <a16:creationId xmlns:a16="http://schemas.microsoft.com/office/drawing/2014/main" id="{223E011F-D982-814F-98D1-004A5256E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271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Oval 13">
              <a:extLst>
                <a:ext uri="{FF2B5EF4-FFF2-40B4-BE49-F238E27FC236}">
                  <a16:creationId xmlns:a16="http://schemas.microsoft.com/office/drawing/2014/main" id="{69152A7A-FC10-314F-8805-86F11E261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704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Oval 14">
              <a:extLst>
                <a:ext uri="{FF2B5EF4-FFF2-40B4-BE49-F238E27FC236}">
                  <a16:creationId xmlns:a16="http://schemas.microsoft.com/office/drawing/2014/main" id="{CACB6692-F119-DC46-88BF-4639C4732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137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Oval 15">
              <a:extLst>
                <a:ext uri="{FF2B5EF4-FFF2-40B4-BE49-F238E27FC236}">
                  <a16:creationId xmlns:a16="http://schemas.microsoft.com/office/drawing/2014/main" id="{15BDB23C-18D3-1048-B920-1BA0D5234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570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Oval 16">
              <a:extLst>
                <a:ext uri="{FF2B5EF4-FFF2-40B4-BE49-F238E27FC236}">
                  <a16:creationId xmlns:a16="http://schemas.microsoft.com/office/drawing/2014/main" id="{5D1EB6F3-4704-0041-A4AC-B1A4F125B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548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Oval 17">
              <a:extLst>
                <a:ext uri="{FF2B5EF4-FFF2-40B4-BE49-F238E27FC236}">
                  <a16:creationId xmlns:a16="http://schemas.microsoft.com/office/drawing/2014/main" id="{90E5697E-B487-1F4E-A8DF-F1197B213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1003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Oval 18">
              <a:extLst>
                <a:ext uri="{FF2B5EF4-FFF2-40B4-BE49-F238E27FC236}">
                  <a16:creationId xmlns:a16="http://schemas.microsoft.com/office/drawing/2014/main" id="{E42AE5EF-4FAD-D04F-9F36-9D97012E8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137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Oval 19">
              <a:extLst>
                <a:ext uri="{FF2B5EF4-FFF2-40B4-BE49-F238E27FC236}">
                  <a16:creationId xmlns:a16="http://schemas.microsoft.com/office/drawing/2014/main" id="{B02B1698-AF0F-5B4C-8230-1D1A14213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Oval 20">
              <a:extLst>
                <a:ext uri="{FF2B5EF4-FFF2-40B4-BE49-F238E27FC236}">
                  <a16:creationId xmlns:a16="http://schemas.microsoft.com/office/drawing/2014/main" id="{1AF575F5-919D-0E46-991D-B1793BF13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Oval 21">
              <a:extLst>
                <a:ext uri="{FF2B5EF4-FFF2-40B4-BE49-F238E27FC236}">
                  <a16:creationId xmlns:a16="http://schemas.microsoft.com/office/drawing/2014/main" id="{AFEB01C7-EFC7-E64C-939B-BF0980AB6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3838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Oval 22">
              <a:extLst>
                <a:ext uri="{FF2B5EF4-FFF2-40B4-BE49-F238E27FC236}">
                  <a16:creationId xmlns:a16="http://schemas.microsoft.com/office/drawing/2014/main" id="{C12E8ADD-0E00-DB4E-98C0-C135D18DA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Oval 23">
              <a:extLst>
                <a:ext uri="{FF2B5EF4-FFF2-40B4-BE49-F238E27FC236}">
                  <a16:creationId xmlns:a16="http://schemas.microsoft.com/office/drawing/2014/main" id="{794100FC-FCBE-FA43-9B9D-F7C71C5C2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Oval 24">
              <a:extLst>
                <a:ext uri="{FF2B5EF4-FFF2-40B4-BE49-F238E27FC236}">
                  <a16:creationId xmlns:a16="http://schemas.microsoft.com/office/drawing/2014/main" id="{15FB0AD8-AE78-3B4D-B925-E1A32C2E9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704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25">
              <a:extLst>
                <a:ext uri="{FF2B5EF4-FFF2-40B4-BE49-F238E27FC236}">
                  <a16:creationId xmlns:a16="http://schemas.microsoft.com/office/drawing/2014/main" id="{D50CACE1-4097-E049-B45B-847294EE3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115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Oval 26">
              <a:extLst>
                <a:ext uri="{FF2B5EF4-FFF2-40B4-BE49-F238E27FC236}">
                  <a16:creationId xmlns:a16="http://schemas.microsoft.com/office/drawing/2014/main" id="{BF712CE1-7805-AB47-80E7-C6800181C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Oval 27">
              <a:extLst>
                <a:ext uri="{FF2B5EF4-FFF2-40B4-BE49-F238E27FC236}">
                  <a16:creationId xmlns:a16="http://schemas.microsoft.com/office/drawing/2014/main" id="{4D7EA43C-777B-CE49-8D5A-20A6A523E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Oval 28">
              <a:extLst>
                <a:ext uri="{FF2B5EF4-FFF2-40B4-BE49-F238E27FC236}">
                  <a16:creationId xmlns:a16="http://schemas.microsoft.com/office/drawing/2014/main" id="{440E0D17-3F85-434A-8086-C2E5CFFFE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Oval 29">
              <a:extLst>
                <a:ext uri="{FF2B5EF4-FFF2-40B4-BE49-F238E27FC236}">
                  <a16:creationId xmlns:a16="http://schemas.microsoft.com/office/drawing/2014/main" id="{F76C2ACB-8BA4-3342-A97E-98DE98AB9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115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Oval 30">
              <a:extLst>
                <a:ext uri="{FF2B5EF4-FFF2-40B4-BE49-F238E27FC236}">
                  <a16:creationId xmlns:a16="http://schemas.microsoft.com/office/drawing/2014/main" id="{BDD18C5F-4F64-0140-AB13-5ED196EF3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Oval 31">
              <a:extLst>
                <a:ext uri="{FF2B5EF4-FFF2-40B4-BE49-F238E27FC236}">
                  <a16:creationId xmlns:a16="http://schemas.microsoft.com/office/drawing/2014/main" id="{90E9C3EB-B2D2-3F4D-B002-5CF9AB1BC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Oval 32">
              <a:extLst>
                <a:ext uri="{FF2B5EF4-FFF2-40B4-BE49-F238E27FC236}">
                  <a16:creationId xmlns:a16="http://schemas.microsoft.com/office/drawing/2014/main" id="{B964F259-C320-004B-A429-0F9EC1F87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Oval 33">
              <a:extLst>
                <a:ext uri="{FF2B5EF4-FFF2-40B4-BE49-F238E27FC236}">
                  <a16:creationId xmlns:a16="http://schemas.microsoft.com/office/drawing/2014/main" id="{873E53D6-4614-BE40-9FD2-165F97551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Oval 34">
              <a:extLst>
                <a:ext uri="{FF2B5EF4-FFF2-40B4-BE49-F238E27FC236}">
                  <a16:creationId xmlns:a16="http://schemas.microsoft.com/office/drawing/2014/main" id="{3B6634D1-19A1-3443-9D8F-1A5CEAC5E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322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35" name="Text Box 35">
            <a:extLst>
              <a:ext uri="{FF2B5EF4-FFF2-40B4-BE49-F238E27FC236}">
                <a16:creationId xmlns:a16="http://schemas.microsoft.com/office/drawing/2014/main" id="{9386B5CD-BD42-FD4A-B615-9EFED66E8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60213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5636" name="Text Box 36">
            <a:extLst>
              <a:ext uri="{FF2B5EF4-FFF2-40B4-BE49-F238E27FC236}">
                <a16:creationId xmlns:a16="http://schemas.microsoft.com/office/drawing/2014/main" id="{CAF233C7-15E3-434A-9331-7CE215B2E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4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5637" name="Text Box 37">
            <a:extLst>
              <a:ext uri="{FF2B5EF4-FFF2-40B4-BE49-F238E27FC236}">
                <a16:creationId xmlns:a16="http://schemas.microsoft.com/office/drawing/2014/main" id="{D56B7707-4A2A-8F46-A578-858AA771D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4149725"/>
            <a:ext cx="25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5638" name="Text Box 38">
            <a:extLst>
              <a:ext uri="{FF2B5EF4-FFF2-40B4-BE49-F238E27FC236}">
                <a16:creationId xmlns:a16="http://schemas.microsoft.com/office/drawing/2014/main" id="{D3021A2B-17A9-8E4A-8635-98BE0B4E7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249613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5639" name="Text Box 39">
            <a:extLst>
              <a:ext uri="{FF2B5EF4-FFF2-40B4-BE49-F238E27FC236}">
                <a16:creationId xmlns:a16="http://schemas.microsoft.com/office/drawing/2014/main" id="{21188775-8E6B-694C-B3BB-95FD504F1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12988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5640" name="Text Box 40">
            <a:extLst>
              <a:ext uri="{FF2B5EF4-FFF2-40B4-BE49-F238E27FC236}">
                <a16:creationId xmlns:a16="http://schemas.microsoft.com/office/drawing/2014/main" id="{0FEC7C01-A328-144F-926D-B89DA5B4F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557338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5641" name="Text Box 41">
            <a:extLst>
              <a:ext uri="{FF2B5EF4-FFF2-40B4-BE49-F238E27FC236}">
                <a16:creationId xmlns:a16="http://schemas.microsoft.com/office/drawing/2014/main" id="{06C5204D-9856-3F48-BDDD-81C914169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61293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5642" name="Text Box 42">
            <a:extLst>
              <a:ext uri="{FF2B5EF4-FFF2-40B4-BE49-F238E27FC236}">
                <a16:creationId xmlns:a16="http://schemas.microsoft.com/office/drawing/2014/main" id="{1D1EC6B4-6FF2-4A4D-B14E-5DF233F63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6129338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5643" name="Text Box 43">
            <a:extLst>
              <a:ext uri="{FF2B5EF4-FFF2-40B4-BE49-F238E27FC236}">
                <a16:creationId xmlns:a16="http://schemas.microsoft.com/office/drawing/2014/main" id="{BAF28FD9-3226-634E-B4CC-56B9F2879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129338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5644" name="Text Box 44">
            <a:extLst>
              <a:ext uri="{FF2B5EF4-FFF2-40B4-BE49-F238E27FC236}">
                <a16:creationId xmlns:a16="http://schemas.microsoft.com/office/drawing/2014/main" id="{86038A89-49B9-D842-8AF9-FC5A33A84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6129338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5645" name="Text Box 45">
            <a:extLst>
              <a:ext uri="{FF2B5EF4-FFF2-40B4-BE49-F238E27FC236}">
                <a16:creationId xmlns:a16="http://schemas.microsoft.com/office/drawing/2014/main" id="{AE73CB31-B6AD-214B-B2C6-FAFE89898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61293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5646" name="Text Box 46">
            <a:extLst>
              <a:ext uri="{FF2B5EF4-FFF2-40B4-BE49-F238E27FC236}">
                <a16:creationId xmlns:a16="http://schemas.microsoft.com/office/drawing/2014/main" id="{CEBE9E15-40DC-2D4E-A92D-F8BA2FF73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5" y="6165850"/>
            <a:ext cx="28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25647" name="Text Box 47">
            <a:extLst>
              <a:ext uri="{FF2B5EF4-FFF2-40B4-BE49-F238E27FC236}">
                <a16:creationId xmlns:a16="http://schemas.microsoft.com/office/drawing/2014/main" id="{E563FC1F-670A-8A44-A424-E7D50BE79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60928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25648" name="Text Box 48">
            <a:extLst>
              <a:ext uri="{FF2B5EF4-FFF2-40B4-BE49-F238E27FC236}">
                <a16:creationId xmlns:a16="http://schemas.microsoft.com/office/drawing/2014/main" id="{2D531B33-EEEF-BC42-97C7-6FDBF97E4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3063" y="6092825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grpSp>
        <p:nvGrpSpPr>
          <p:cNvPr id="25649" name="Group 49">
            <a:extLst>
              <a:ext uri="{FF2B5EF4-FFF2-40B4-BE49-F238E27FC236}">
                <a16:creationId xmlns:a16="http://schemas.microsoft.com/office/drawing/2014/main" id="{8E30CC12-EC95-6642-952B-9B51922166C0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860800"/>
            <a:ext cx="3565525" cy="2268538"/>
            <a:chOff x="612" y="2432"/>
            <a:chExt cx="2246" cy="1429"/>
          </a:xfrm>
        </p:grpSpPr>
        <p:sp>
          <p:nvSpPr>
            <p:cNvPr id="25650" name="Line 50">
              <a:extLst>
                <a:ext uri="{FF2B5EF4-FFF2-40B4-BE49-F238E27FC236}">
                  <a16:creationId xmlns:a16="http://schemas.microsoft.com/office/drawing/2014/main" id="{BDA4E002-FD14-DA46-B291-9611EA0A5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" y="2432"/>
              <a:ext cx="2245" cy="142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Text Box 51">
              <a:extLst>
                <a:ext uri="{FF2B5EF4-FFF2-40B4-BE49-F238E27FC236}">
                  <a16:creationId xmlns:a16="http://schemas.microsoft.com/office/drawing/2014/main" id="{35BFE8BE-C489-6F47-8CC3-8711BC291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" y="3385"/>
              <a:ext cx="45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Z=20</a:t>
              </a:r>
            </a:p>
          </p:txBody>
        </p:sp>
      </p:grpSp>
      <p:sp>
        <p:nvSpPr>
          <p:cNvPr id="25652" name="Freeform 52">
            <a:extLst>
              <a:ext uri="{FF2B5EF4-FFF2-40B4-BE49-F238E27FC236}">
                <a16:creationId xmlns:a16="http://schemas.microsoft.com/office/drawing/2014/main" id="{F5C77CE0-A8FF-0B43-BCBB-B1523711FD07}"/>
              </a:ext>
            </a:extLst>
          </p:cNvPr>
          <p:cNvSpPr>
            <a:spLocks/>
          </p:cNvSpPr>
          <p:nvPr/>
        </p:nvSpPr>
        <p:spPr bwMode="auto">
          <a:xfrm>
            <a:off x="955675" y="2540000"/>
            <a:ext cx="2722563" cy="854075"/>
          </a:xfrm>
          <a:custGeom>
            <a:avLst/>
            <a:gdLst>
              <a:gd name="T0" fmla="*/ 0 w 1715"/>
              <a:gd name="T1" fmla="*/ 538 h 538"/>
              <a:gd name="T2" fmla="*/ 12 w 1715"/>
              <a:gd name="T3" fmla="*/ 0 h 538"/>
              <a:gd name="T4" fmla="*/ 1036 w 1715"/>
              <a:gd name="T5" fmla="*/ 0 h 538"/>
              <a:gd name="T6" fmla="*/ 1280 w 1715"/>
              <a:gd name="T7" fmla="*/ 128 h 538"/>
              <a:gd name="T8" fmla="*/ 1715 w 1715"/>
              <a:gd name="T9" fmla="*/ 538 h 538"/>
              <a:gd name="T10" fmla="*/ 0 w 1715"/>
              <a:gd name="T11" fmla="*/ 53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5" h="538">
                <a:moveTo>
                  <a:pt x="0" y="538"/>
                </a:moveTo>
                <a:lnTo>
                  <a:pt x="12" y="0"/>
                </a:lnTo>
                <a:lnTo>
                  <a:pt x="1036" y="0"/>
                </a:lnTo>
                <a:lnTo>
                  <a:pt x="1280" y="128"/>
                </a:lnTo>
                <a:lnTo>
                  <a:pt x="1715" y="538"/>
                </a:lnTo>
                <a:lnTo>
                  <a:pt x="0" y="53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55">
            <a:extLst>
              <a:ext uri="{FF2B5EF4-FFF2-40B4-BE49-F238E27FC236}">
                <a16:creationId xmlns:a16="http://schemas.microsoft.com/office/drawing/2014/main" id="{60B3CCF0-0860-AB4B-AF2B-D7133F761D15}"/>
              </a:ext>
            </a:extLst>
          </p:cNvPr>
          <p:cNvSpPr>
            <a:spLocks/>
          </p:cNvSpPr>
          <p:nvPr/>
        </p:nvSpPr>
        <p:spPr bwMode="auto">
          <a:xfrm>
            <a:off x="1870075" y="2133600"/>
            <a:ext cx="730250" cy="406400"/>
          </a:xfrm>
          <a:custGeom>
            <a:avLst/>
            <a:gdLst>
              <a:gd name="T0" fmla="*/ 1 w 460"/>
              <a:gd name="T1" fmla="*/ 249 h 256"/>
              <a:gd name="T2" fmla="*/ 0 w 460"/>
              <a:gd name="T3" fmla="*/ 0 h 256"/>
              <a:gd name="T4" fmla="*/ 460 w 460"/>
              <a:gd name="T5" fmla="*/ 256 h 256"/>
              <a:gd name="T6" fmla="*/ 1 w 460"/>
              <a:gd name="T7" fmla="*/ 249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0" h="256">
                <a:moveTo>
                  <a:pt x="1" y="249"/>
                </a:moveTo>
                <a:lnTo>
                  <a:pt x="0" y="0"/>
                </a:lnTo>
                <a:lnTo>
                  <a:pt x="460" y="256"/>
                </a:lnTo>
                <a:lnTo>
                  <a:pt x="1" y="24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2" name="Line 62">
            <a:extLst>
              <a:ext uri="{FF2B5EF4-FFF2-40B4-BE49-F238E27FC236}">
                <a16:creationId xmlns:a16="http://schemas.microsoft.com/office/drawing/2014/main" id="{46DADDBC-F069-084E-9D74-6D5B2DD7C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775" y="252888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3" name="Line 63">
            <a:extLst>
              <a:ext uri="{FF2B5EF4-FFF2-40B4-BE49-F238E27FC236}">
                <a16:creationId xmlns:a16="http://schemas.microsoft.com/office/drawing/2014/main" id="{94DE1C5B-643D-DD44-B579-001E1969D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62877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5" name="Freeform 65">
            <a:extLst>
              <a:ext uri="{FF2B5EF4-FFF2-40B4-BE49-F238E27FC236}">
                <a16:creationId xmlns:a16="http://schemas.microsoft.com/office/drawing/2014/main" id="{8578F886-BDA0-174B-BCAE-E79368FF6F6C}"/>
              </a:ext>
            </a:extLst>
          </p:cNvPr>
          <p:cNvSpPr>
            <a:spLocks/>
          </p:cNvSpPr>
          <p:nvPr/>
        </p:nvSpPr>
        <p:spPr bwMode="auto">
          <a:xfrm>
            <a:off x="971550" y="1628775"/>
            <a:ext cx="900113" cy="900113"/>
          </a:xfrm>
          <a:custGeom>
            <a:avLst/>
            <a:gdLst>
              <a:gd name="T0" fmla="*/ 0 w 567"/>
              <a:gd name="T1" fmla="*/ 567 h 567"/>
              <a:gd name="T2" fmla="*/ 0 w 567"/>
              <a:gd name="T3" fmla="*/ 0 h 567"/>
              <a:gd name="T4" fmla="*/ 567 w 567"/>
              <a:gd name="T5" fmla="*/ 318 h 567"/>
              <a:gd name="T6" fmla="*/ 567 w 567"/>
              <a:gd name="T7" fmla="*/ 567 h 567"/>
              <a:gd name="T8" fmla="*/ 0 w 567"/>
              <a:gd name="T9" fmla="*/ 567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7" h="567">
                <a:moveTo>
                  <a:pt x="0" y="567"/>
                </a:moveTo>
                <a:lnTo>
                  <a:pt x="0" y="0"/>
                </a:lnTo>
                <a:lnTo>
                  <a:pt x="567" y="318"/>
                </a:lnTo>
                <a:lnTo>
                  <a:pt x="567" y="567"/>
                </a:lnTo>
                <a:lnTo>
                  <a:pt x="0" y="56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6" name="Rectangle 66">
            <a:extLst>
              <a:ext uri="{FF2B5EF4-FFF2-40B4-BE49-F238E27FC236}">
                <a16:creationId xmlns:a16="http://schemas.microsoft.com/office/drawing/2014/main" id="{7F957F47-75CC-074B-8906-361BC241B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1592263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7" name="Rectangle 67">
            <a:extLst>
              <a:ext uri="{FF2B5EF4-FFF2-40B4-BE49-F238E27FC236}">
                <a16:creationId xmlns:a16="http://schemas.microsoft.com/office/drawing/2014/main" id="{50B6BB9A-F1A3-9443-9647-129136DB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457450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8" name="Text Box 68">
            <a:extLst>
              <a:ext uri="{FF2B5EF4-FFF2-40B4-BE49-F238E27FC236}">
                <a16:creationId xmlns:a16="http://schemas.microsoft.com/office/drawing/2014/main" id="{E9F18273-F8A7-5E46-A55E-B14D351AF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636838"/>
            <a:ext cx="111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(1, 4)</a:t>
            </a:r>
          </a:p>
        </p:txBody>
      </p:sp>
      <p:sp>
        <p:nvSpPr>
          <p:cNvPr id="25669" name="Text Box 69">
            <a:extLst>
              <a:ext uri="{FF2B5EF4-FFF2-40B4-BE49-F238E27FC236}">
                <a16:creationId xmlns:a16="http://schemas.microsoft.com/office/drawing/2014/main" id="{D234EEAB-5732-DD47-A269-57021D15C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196975"/>
            <a:ext cx="111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(0, 5)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8" grpId="0"/>
      <p:bldP spid="256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EAA4D21-B8DA-0443-84BF-EAC36C57F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57225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Solution tree (final)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4B2EB28-C514-7941-9A30-89522D97C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lvl="4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If the optimal value of a subproblem is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 Z*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, then it is fathomed.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case, Subproblem 5 is fathomed because 37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 39 = Z*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If a subproblem has integral optimal solution x*,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  and its value &gt; Z*, then x* replaces the current incumbent.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case, Subproblem 5 has integral optimal solution, and its value     	    40&gt;39=Z*. Thus, (0,5) is the new incumbent, and new Z*=40.  	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If there are no unfathomed subproblems left, then the current incumbent is an optimal solution for (IP).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case,  (0, 5) is an optimal solution with optimal value 40.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E4D8E707-C1A3-9443-8173-48B56B1F8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60463"/>
            <a:ext cx="1368425" cy="99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All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(2.25, 3.75)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Z=41.25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8BAFEAE7-0731-C44A-B439-B3AFACEF1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728663"/>
            <a:ext cx="1368425" cy="1065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S1: 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 3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(3, 3)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Z=39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974AF343-4621-6D41-9B2D-75BD06682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060575"/>
            <a:ext cx="1368425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S2: 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4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(1.8, 4)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Z=41</a:t>
            </a:r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2141B514-8D94-3E4F-9302-089408DBA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55763" y="1125538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787417F1-7EF4-0243-BB63-3EEEA647E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5763" y="1989138"/>
            <a:ext cx="6492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DC8C0032-F860-544B-897F-68FDA237C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7286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int.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9C3B7CB3-AB42-8D4C-9166-471ECD048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233488"/>
            <a:ext cx="1368425" cy="1065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S3: x</a:t>
            </a:r>
            <a:r>
              <a:rPr lang="en-US" altLang="en-US" sz="1800" baseline="-25000"/>
              <a:t>1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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1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(1, 4.44)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Z=40.55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A59BDE82-41D3-524B-B161-F3E844D8B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2744788"/>
            <a:ext cx="13684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S4: x</a:t>
            </a:r>
            <a:r>
              <a:rPr lang="en-US" altLang="en-US" sz="1800" baseline="-25000"/>
              <a:t>1</a:t>
            </a:r>
            <a:r>
              <a:rPr lang="en-US" altLang="en-US" sz="1800"/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2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>
                <a:sym typeface="Symbol" pitchFamily="2" charset="2"/>
              </a:rPr>
              <a:t>infeasible</a:t>
            </a:r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C10A3F90-5C95-DC40-925E-CB6A662BCC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1916113"/>
            <a:ext cx="612775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E6B15645-1D68-AC47-83ED-9B48D27E8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3325" y="2852738"/>
            <a:ext cx="684213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031C2DA0-59B4-BB48-A018-1F8BC93F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728663"/>
            <a:ext cx="1368425" cy="1065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S5: 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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4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(1, 4)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Z=37</a:t>
            </a: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8DF2C316-9934-DC4A-9A14-F69C52339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060575"/>
            <a:ext cx="1368425" cy="1087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S6: 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2000">
                <a:sym typeface="Symbol" pitchFamily="2" charset="2"/>
              </a:rPr>
              <a:t>≥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5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(0, 5)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Z=40</a:t>
            </a:r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6F144F34-8331-CA4A-880B-BE27A013A8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1500" y="1268413"/>
            <a:ext cx="504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78CE6C5E-4BF9-8D4D-AC8B-5C198D7FC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2024063"/>
            <a:ext cx="46831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2CE003B8-9E58-DE4A-8E00-110B2ECB1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9445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int.</a:t>
            </a: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FA9E0DA2-7083-914D-B5A3-B1C21C901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220503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 animBg="1"/>
      <p:bldP spid="26639" grpId="0" animBg="1"/>
      <p:bldP spid="26642" grpId="0"/>
      <p:bldP spid="266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7EDDD23-F80E-6E4B-A8A7-17E483252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89025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In the next handout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157B279-120B-4745-A710-98799A68B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4862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Summary of branch-and-bound for integer programs</a:t>
            </a:r>
          </a:p>
          <a:p>
            <a:pPr lvl="1">
              <a:buFontTx/>
              <a:buChar char="•"/>
            </a:pPr>
            <a:r>
              <a:rPr lang="en-US" altLang="en-US"/>
              <a:t>Which variable to branch on?</a:t>
            </a:r>
          </a:p>
          <a:p>
            <a:pPr lvl="1">
              <a:buFontTx/>
              <a:buChar char="•"/>
            </a:pPr>
            <a:r>
              <a:rPr lang="en-US" altLang="en-US"/>
              <a:t>Which open subproblem to solve first?</a:t>
            </a:r>
          </a:p>
          <a:p>
            <a:pPr lvl="1">
              <a:buFontTx/>
              <a:buChar char="•"/>
            </a:pPr>
            <a:r>
              <a:rPr lang="en-US" altLang="en-US"/>
              <a:t>Updating the bounds (lower and upper) on OPT(IP)</a:t>
            </a:r>
          </a:p>
          <a:p>
            <a:pPr lvl="1">
              <a:buFontTx/>
              <a:buChar char="•"/>
            </a:pPr>
            <a:r>
              <a:rPr lang="en-US" altLang="en-US"/>
              <a:t>Summary of fathoming criteria</a:t>
            </a:r>
          </a:p>
          <a:p>
            <a:pPr lvl="1">
              <a:buFontTx/>
              <a:buChar char="•"/>
            </a:pPr>
            <a:r>
              <a:rPr lang="en-US" altLang="en-US"/>
              <a:t>Optimality test</a:t>
            </a:r>
          </a:p>
          <a:p>
            <a:pPr>
              <a:buFont typeface="Wingdings" pitchFamily="2" charset="2"/>
              <a:buChar char="Ø"/>
            </a:pPr>
            <a:r>
              <a:rPr lang="en-US" altLang="en-US"/>
              <a:t>Branch-and-bound applied to </a:t>
            </a:r>
          </a:p>
          <a:p>
            <a:pPr lvl="1">
              <a:buFontTx/>
              <a:buChar char="•"/>
            </a:pPr>
            <a:r>
              <a:rPr lang="en-US" altLang="en-US"/>
              <a:t>binary integer programs </a:t>
            </a:r>
          </a:p>
          <a:p>
            <a:pPr lvl="1">
              <a:buFontTx/>
              <a:buChar char="•"/>
            </a:pPr>
            <a:r>
              <a:rPr lang="en-US" altLang="en-US"/>
              <a:t>mixed integer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AB255A7-5D82-BE4F-BADE-9CAD5F0B4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Basic Concepts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3C5FFC3-7682-3947-9E32-8C6692F6B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57225"/>
            <a:ext cx="9144000" cy="62007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The basic concept underlying the branch-and-bound technique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						is to </a:t>
            </a:r>
            <a:r>
              <a:rPr lang="en-US" altLang="en-US" sz="2400" i="1">
                <a:solidFill>
                  <a:schemeClr val="accent2"/>
                </a:solidFill>
              </a:rPr>
              <a:t>divide and conquer</a:t>
            </a:r>
            <a:r>
              <a:rPr lang="en-US" altLang="en-US" sz="2400"/>
              <a:t>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Since the original “large” problem is hard to solve directly,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it is </a:t>
            </a:r>
            <a:r>
              <a:rPr lang="en-US" altLang="en-US" sz="2400" i="1"/>
              <a:t>divided</a:t>
            </a:r>
            <a:r>
              <a:rPr lang="en-US" altLang="en-US" sz="2400"/>
              <a:t> into smaller and smaller subproblems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		until these subproblems can be </a:t>
            </a:r>
            <a:r>
              <a:rPr lang="en-US" altLang="en-US" sz="2400" i="1"/>
              <a:t>conquered</a:t>
            </a:r>
            <a:r>
              <a:rPr lang="en-US" altLang="en-US" sz="2400"/>
              <a:t>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The </a:t>
            </a:r>
            <a:r>
              <a:rPr lang="en-US" altLang="en-US" sz="2400" i="1"/>
              <a:t>dividing (branching)</a:t>
            </a:r>
            <a:r>
              <a:rPr lang="en-US" altLang="en-US" sz="2400"/>
              <a:t> is done by partitioning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the entire set of feasible solutions into smaller and smaller subsets.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The </a:t>
            </a:r>
            <a:r>
              <a:rPr lang="en-US" altLang="en-US" sz="2400" i="1"/>
              <a:t>conquering (fathoming)</a:t>
            </a:r>
            <a:r>
              <a:rPr lang="en-US" altLang="en-US" sz="2400"/>
              <a:t> is done partially by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(i) giving a </a:t>
            </a:r>
            <a:r>
              <a:rPr lang="en-US" altLang="en-US" sz="2400" i="1"/>
              <a:t>bound</a:t>
            </a:r>
            <a:r>
              <a:rPr lang="en-US" altLang="en-US" sz="2400"/>
              <a:t> for the best solution in the subset;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(ii) discarding the subset if the bound indicates that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				it can’t contain an optimal solution.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These three basic steps – branching, bounding, and fathoming –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				are illustrated on the following example.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0740911-DD4C-A647-9893-CDF84A6E0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842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Example of Branch-and-Bound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0AAF481-F9D5-BC40-B459-67128F469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3125"/>
            <a:ext cx="9144000" cy="59848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						</a:t>
            </a:r>
            <a:r>
              <a:rPr lang="en-US" altLang="en-US" sz="2400"/>
              <a:t>Max Z = 5x</a:t>
            </a:r>
            <a:r>
              <a:rPr lang="en-US" altLang="en-US" sz="2400" baseline="-25000"/>
              <a:t>1</a:t>
            </a:r>
            <a:r>
              <a:rPr lang="en-US" altLang="en-US" sz="2400"/>
              <a:t> + 8x</a:t>
            </a:r>
            <a:r>
              <a:rPr lang="en-US" altLang="en-US" sz="2400" baseline="-25000"/>
              <a:t>2</a:t>
            </a:r>
          </a:p>
          <a:p>
            <a:pPr>
              <a:buFontTx/>
              <a:buNone/>
            </a:pPr>
            <a:r>
              <a:rPr lang="en-US" altLang="en-US" sz="2400"/>
              <a:t>								    s.t. 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6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			         </a:t>
            </a:r>
            <a:r>
              <a:rPr lang="en-US" altLang="en-US" sz="2400"/>
              <a:t>5x</a:t>
            </a:r>
            <a:r>
              <a:rPr lang="en-US" altLang="en-US" sz="2400" baseline="-25000"/>
              <a:t>1</a:t>
            </a:r>
            <a:r>
              <a:rPr lang="en-US" altLang="en-US" sz="2400"/>
              <a:t> + 9x</a:t>
            </a:r>
            <a:r>
              <a:rPr lang="en-US" altLang="en-US" sz="2400" baseline="-25000"/>
              <a:t>2 </a:t>
            </a:r>
            <a:r>
              <a:rPr lang="en-US" altLang="en-US" sz="2400">
                <a:sym typeface="Symbol" pitchFamily="2" charset="2"/>
              </a:rPr>
              <a:t> 45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			  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 integer</a:t>
            </a:r>
            <a:endParaRPr lang="en-US" altLang="en-US" sz="24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 baseline="-25000">
              <a:sym typeface="Symbol" pitchFamily="2" charset="2"/>
            </a:endParaRPr>
          </a:p>
          <a:p>
            <a:pPr>
              <a:buFontTx/>
              <a:buNone/>
            </a:pPr>
            <a:endParaRPr lang="en-US" altLang="en-US" sz="2400"/>
          </a:p>
        </p:txBody>
      </p:sp>
      <p:grpSp>
        <p:nvGrpSpPr>
          <p:cNvPr id="16447" name="Group 63">
            <a:extLst>
              <a:ext uri="{FF2B5EF4-FFF2-40B4-BE49-F238E27FC236}">
                <a16:creationId xmlns:a16="http://schemas.microsoft.com/office/drawing/2014/main" id="{80F26A50-7DE0-F046-AECD-49039E80055F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76250"/>
            <a:ext cx="8172450" cy="5653088"/>
            <a:chOff x="612" y="300"/>
            <a:chExt cx="5148" cy="3561"/>
          </a:xfrm>
        </p:grpSpPr>
        <p:sp>
          <p:nvSpPr>
            <p:cNvPr id="16388" name="Line 4">
              <a:extLst>
                <a:ext uri="{FF2B5EF4-FFF2-40B4-BE49-F238E27FC236}">
                  <a16:creationId xmlns:a16="http://schemas.microsoft.com/office/drawing/2014/main" id="{310E5B94-F748-3345-A636-08A5469E4E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" y="300"/>
              <a:ext cx="0" cy="3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Line 5">
              <a:extLst>
                <a:ext uri="{FF2B5EF4-FFF2-40B4-BE49-F238E27FC236}">
                  <a16:creationId xmlns:a16="http://schemas.microsoft.com/office/drawing/2014/main" id="{B5797635-1717-9249-B71B-C361F70FD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861"/>
              <a:ext cx="5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1" name="Line 7">
            <a:extLst>
              <a:ext uri="{FF2B5EF4-FFF2-40B4-BE49-F238E27FC236}">
                <a16:creationId xmlns:a16="http://schemas.microsoft.com/office/drawing/2014/main" id="{E073DCB1-03DF-AF4F-9361-966264CCD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728663"/>
            <a:ext cx="5400675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7BA94731-3160-CD49-92F0-B7601E0FD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1628775"/>
            <a:ext cx="817245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Freeform 10">
            <a:extLst>
              <a:ext uri="{FF2B5EF4-FFF2-40B4-BE49-F238E27FC236}">
                <a16:creationId xmlns:a16="http://schemas.microsoft.com/office/drawing/2014/main" id="{B05EF88E-69CD-1540-B93A-E3EF44FED268}"/>
              </a:ext>
            </a:extLst>
          </p:cNvPr>
          <p:cNvSpPr>
            <a:spLocks/>
          </p:cNvSpPr>
          <p:nvPr/>
        </p:nvSpPr>
        <p:spPr bwMode="auto">
          <a:xfrm>
            <a:off x="971550" y="1628775"/>
            <a:ext cx="5400675" cy="4500563"/>
          </a:xfrm>
          <a:custGeom>
            <a:avLst/>
            <a:gdLst>
              <a:gd name="T0" fmla="*/ 0 w 3402"/>
              <a:gd name="T1" fmla="*/ 2835 h 2835"/>
              <a:gd name="T2" fmla="*/ 0 w 3402"/>
              <a:gd name="T3" fmla="*/ 0 h 2835"/>
              <a:gd name="T4" fmla="*/ 1293 w 3402"/>
              <a:gd name="T5" fmla="*/ 726 h 2835"/>
              <a:gd name="T6" fmla="*/ 3402 w 3402"/>
              <a:gd name="T7" fmla="*/ 2835 h 2835"/>
              <a:gd name="T8" fmla="*/ 0 w 3402"/>
              <a:gd name="T9" fmla="*/ 2835 h 2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2" h="2835">
                <a:moveTo>
                  <a:pt x="0" y="2835"/>
                </a:moveTo>
                <a:lnTo>
                  <a:pt x="0" y="0"/>
                </a:lnTo>
                <a:lnTo>
                  <a:pt x="1293" y="726"/>
                </a:lnTo>
                <a:lnTo>
                  <a:pt x="3402" y="2835"/>
                </a:lnTo>
                <a:lnTo>
                  <a:pt x="0" y="2835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F88F38AC-FEAF-B84F-A397-C5E297BA9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3860800"/>
            <a:ext cx="3563938" cy="22685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962FCB5F-FBFE-224D-AE45-830B49126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1808163"/>
            <a:ext cx="3563937" cy="22685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Rectangle 15">
            <a:extLst>
              <a:ext uri="{FF2B5EF4-FFF2-40B4-BE49-F238E27FC236}">
                <a16:creationId xmlns:a16="http://schemas.microsoft.com/office/drawing/2014/main" id="{F9123D46-334F-454F-AF5E-2E6D5C83F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708275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Oval 29">
            <a:extLst>
              <a:ext uri="{FF2B5EF4-FFF2-40B4-BE49-F238E27FC236}">
                <a16:creationId xmlns:a16="http://schemas.microsoft.com/office/drawing/2014/main" id="{B85C8F4E-9638-394A-A863-B11641C38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713" y="6057900"/>
            <a:ext cx="107950" cy="10795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pSp>
        <p:nvGrpSpPr>
          <p:cNvPr id="16425" name="Group 41">
            <a:extLst>
              <a:ext uri="{FF2B5EF4-FFF2-40B4-BE49-F238E27FC236}">
                <a16:creationId xmlns:a16="http://schemas.microsoft.com/office/drawing/2014/main" id="{3797BFB7-0025-2646-B006-D80D59CC834E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592263"/>
            <a:ext cx="4608512" cy="4608512"/>
            <a:chOff x="567" y="1003"/>
            <a:chExt cx="2903" cy="2903"/>
          </a:xfrm>
        </p:grpSpPr>
        <p:sp>
          <p:nvSpPr>
            <p:cNvPr id="16400" name="Oval 16">
              <a:extLst>
                <a:ext uri="{FF2B5EF4-FFF2-40B4-BE49-F238E27FC236}">
                  <a16:creationId xmlns:a16="http://schemas.microsoft.com/office/drawing/2014/main" id="{9EEE4E5F-9E1D-DE40-A5B0-176445D7B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Oval 17">
              <a:extLst>
                <a:ext uri="{FF2B5EF4-FFF2-40B4-BE49-F238E27FC236}">
                  <a16:creationId xmlns:a16="http://schemas.microsoft.com/office/drawing/2014/main" id="{36947409-93C9-5F4F-9604-BE7123D88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271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Oval 18">
              <a:extLst>
                <a:ext uri="{FF2B5EF4-FFF2-40B4-BE49-F238E27FC236}">
                  <a16:creationId xmlns:a16="http://schemas.microsoft.com/office/drawing/2014/main" id="{0CC7C87D-2D2B-644A-8810-45C3B75C3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704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Oval 19">
              <a:extLst>
                <a:ext uri="{FF2B5EF4-FFF2-40B4-BE49-F238E27FC236}">
                  <a16:creationId xmlns:a16="http://schemas.microsoft.com/office/drawing/2014/main" id="{0C882CB0-5FB2-634A-BBE9-6382D3907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137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Oval 20">
              <a:extLst>
                <a:ext uri="{FF2B5EF4-FFF2-40B4-BE49-F238E27FC236}">
                  <a16:creationId xmlns:a16="http://schemas.microsoft.com/office/drawing/2014/main" id="{5071B70F-C8F0-0948-8EFA-DC34D1A52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570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Oval 21">
              <a:extLst>
                <a:ext uri="{FF2B5EF4-FFF2-40B4-BE49-F238E27FC236}">
                  <a16:creationId xmlns:a16="http://schemas.microsoft.com/office/drawing/2014/main" id="{D41E7EC7-A1E8-134C-8E1E-3BD20EA00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548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Oval 22">
              <a:extLst>
                <a:ext uri="{FF2B5EF4-FFF2-40B4-BE49-F238E27FC236}">
                  <a16:creationId xmlns:a16="http://schemas.microsoft.com/office/drawing/2014/main" id="{0C682471-82CE-6743-ACF1-51FC6ED12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1003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23">
              <a:extLst>
                <a:ext uri="{FF2B5EF4-FFF2-40B4-BE49-F238E27FC236}">
                  <a16:creationId xmlns:a16="http://schemas.microsoft.com/office/drawing/2014/main" id="{F645718E-CD48-BF44-82D5-3799218BB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137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24">
              <a:extLst>
                <a:ext uri="{FF2B5EF4-FFF2-40B4-BE49-F238E27FC236}">
                  <a16:creationId xmlns:a16="http://schemas.microsoft.com/office/drawing/2014/main" id="{107CF02E-2A32-EE44-A860-8D30ED321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Oval 25">
              <a:extLst>
                <a:ext uri="{FF2B5EF4-FFF2-40B4-BE49-F238E27FC236}">
                  <a16:creationId xmlns:a16="http://schemas.microsoft.com/office/drawing/2014/main" id="{AE5A7228-96E0-E943-910B-B9555AAF3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26">
              <a:extLst>
                <a:ext uri="{FF2B5EF4-FFF2-40B4-BE49-F238E27FC236}">
                  <a16:creationId xmlns:a16="http://schemas.microsoft.com/office/drawing/2014/main" id="{735D3358-65B8-2547-8A0E-8D9C9ACFB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3838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Oval 27">
              <a:extLst>
                <a:ext uri="{FF2B5EF4-FFF2-40B4-BE49-F238E27FC236}">
                  <a16:creationId xmlns:a16="http://schemas.microsoft.com/office/drawing/2014/main" id="{2F2893B3-3FBA-694A-B5C3-71FDAB9C1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28">
              <a:extLst>
                <a:ext uri="{FF2B5EF4-FFF2-40B4-BE49-F238E27FC236}">
                  <a16:creationId xmlns:a16="http://schemas.microsoft.com/office/drawing/2014/main" id="{F3231C75-B6D6-3F48-AA8F-4B40A12FD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Oval 30">
              <a:extLst>
                <a:ext uri="{FF2B5EF4-FFF2-40B4-BE49-F238E27FC236}">
                  <a16:creationId xmlns:a16="http://schemas.microsoft.com/office/drawing/2014/main" id="{BF80CF23-B7FC-F442-8817-6B3B29DC8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704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Oval 31">
              <a:extLst>
                <a:ext uri="{FF2B5EF4-FFF2-40B4-BE49-F238E27FC236}">
                  <a16:creationId xmlns:a16="http://schemas.microsoft.com/office/drawing/2014/main" id="{23C0BDA5-E4D6-2541-8AC8-14C5EF752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115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Oval 32">
              <a:extLst>
                <a:ext uri="{FF2B5EF4-FFF2-40B4-BE49-F238E27FC236}">
                  <a16:creationId xmlns:a16="http://schemas.microsoft.com/office/drawing/2014/main" id="{A205352E-30AF-114A-974A-8A8E24992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Oval 33">
              <a:extLst>
                <a:ext uri="{FF2B5EF4-FFF2-40B4-BE49-F238E27FC236}">
                  <a16:creationId xmlns:a16="http://schemas.microsoft.com/office/drawing/2014/main" id="{33D2A944-45C2-E646-8E04-A4E6925EE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Oval 34">
              <a:extLst>
                <a:ext uri="{FF2B5EF4-FFF2-40B4-BE49-F238E27FC236}">
                  <a16:creationId xmlns:a16="http://schemas.microsoft.com/office/drawing/2014/main" id="{1D05A2AB-ABBF-5744-995C-3792C8C90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Oval 35">
              <a:extLst>
                <a:ext uri="{FF2B5EF4-FFF2-40B4-BE49-F238E27FC236}">
                  <a16:creationId xmlns:a16="http://schemas.microsoft.com/office/drawing/2014/main" id="{2A1EEF9E-D134-FD4C-95DD-63C64C734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115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Oval 36">
              <a:extLst>
                <a:ext uri="{FF2B5EF4-FFF2-40B4-BE49-F238E27FC236}">
                  <a16:creationId xmlns:a16="http://schemas.microsoft.com/office/drawing/2014/main" id="{52144194-DEC5-9044-B805-37D0DC77F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Oval 37">
              <a:extLst>
                <a:ext uri="{FF2B5EF4-FFF2-40B4-BE49-F238E27FC236}">
                  <a16:creationId xmlns:a16="http://schemas.microsoft.com/office/drawing/2014/main" id="{1805CCDE-A47C-4148-BFF9-86E270D43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Oval 38">
              <a:extLst>
                <a:ext uri="{FF2B5EF4-FFF2-40B4-BE49-F238E27FC236}">
                  <a16:creationId xmlns:a16="http://schemas.microsoft.com/office/drawing/2014/main" id="{8B29BED4-36CE-2646-898A-B1868229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Oval 39">
              <a:extLst>
                <a:ext uri="{FF2B5EF4-FFF2-40B4-BE49-F238E27FC236}">
                  <a16:creationId xmlns:a16="http://schemas.microsoft.com/office/drawing/2014/main" id="{5E101652-0797-AF47-8663-892332FFF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Oval 40">
              <a:extLst>
                <a:ext uri="{FF2B5EF4-FFF2-40B4-BE49-F238E27FC236}">
                  <a16:creationId xmlns:a16="http://schemas.microsoft.com/office/drawing/2014/main" id="{C8693DFA-3A3F-9641-A01E-AA7872DAB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322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26" name="Text Box 42">
            <a:extLst>
              <a:ext uri="{FF2B5EF4-FFF2-40B4-BE49-F238E27FC236}">
                <a16:creationId xmlns:a16="http://schemas.microsoft.com/office/drawing/2014/main" id="{0175E8B5-33B6-2641-B0A8-7AED61FF1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763" y="981075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x</a:t>
            </a:r>
            <a:r>
              <a:rPr lang="en-US" altLang="en-US" sz="2000" baseline="-25000"/>
              <a:t>1</a:t>
            </a:r>
            <a:r>
              <a:rPr lang="en-US" altLang="en-US" sz="2000"/>
              <a:t> + x</a:t>
            </a:r>
            <a:r>
              <a:rPr lang="en-US" altLang="en-US" sz="2000" baseline="-25000"/>
              <a:t>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= 6</a:t>
            </a:r>
          </a:p>
        </p:txBody>
      </p:sp>
      <p:sp>
        <p:nvSpPr>
          <p:cNvPr id="16427" name="Text Box 43">
            <a:extLst>
              <a:ext uri="{FF2B5EF4-FFF2-40B4-BE49-F238E27FC236}">
                <a16:creationId xmlns:a16="http://schemas.microsoft.com/office/drawing/2014/main" id="{5A033EED-2EEC-E242-A202-E79D417C2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221163"/>
            <a:ext cx="1908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5x</a:t>
            </a:r>
            <a:r>
              <a:rPr lang="en-US" altLang="en-US" sz="2000" baseline="-25000"/>
              <a:t>1</a:t>
            </a:r>
            <a:r>
              <a:rPr lang="en-US" altLang="en-US" sz="2000"/>
              <a:t> + 9x</a:t>
            </a:r>
            <a:r>
              <a:rPr lang="en-US" altLang="en-US" sz="2000" baseline="-25000"/>
              <a:t>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= 45</a:t>
            </a:r>
          </a:p>
        </p:txBody>
      </p:sp>
      <p:sp>
        <p:nvSpPr>
          <p:cNvPr id="16428" name="Text Box 44">
            <a:extLst>
              <a:ext uri="{FF2B5EF4-FFF2-40B4-BE49-F238E27FC236}">
                <a16:creationId xmlns:a16="http://schemas.microsoft.com/office/drawing/2014/main" id="{49F887E7-DAA3-434F-8458-0A0BD8039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60213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6430" name="Text Box 46">
            <a:extLst>
              <a:ext uri="{FF2B5EF4-FFF2-40B4-BE49-F238E27FC236}">
                <a16:creationId xmlns:a16="http://schemas.microsoft.com/office/drawing/2014/main" id="{F57A6EF0-38BD-2C48-A9C3-9E34B80D9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4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6431" name="Text Box 47">
            <a:extLst>
              <a:ext uri="{FF2B5EF4-FFF2-40B4-BE49-F238E27FC236}">
                <a16:creationId xmlns:a16="http://schemas.microsoft.com/office/drawing/2014/main" id="{CAE75483-0516-494C-A548-AF27B9FC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4149725"/>
            <a:ext cx="25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6432" name="Text Box 48">
            <a:extLst>
              <a:ext uri="{FF2B5EF4-FFF2-40B4-BE49-F238E27FC236}">
                <a16:creationId xmlns:a16="http://schemas.microsoft.com/office/drawing/2014/main" id="{C5C0CC6C-0765-4C44-B5A0-FDD098D4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249613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16433" name="Text Box 49">
            <a:extLst>
              <a:ext uri="{FF2B5EF4-FFF2-40B4-BE49-F238E27FC236}">
                <a16:creationId xmlns:a16="http://schemas.microsoft.com/office/drawing/2014/main" id="{0F2D3C15-B582-EA44-AC8D-365325AD1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12988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16434" name="Text Box 50">
            <a:extLst>
              <a:ext uri="{FF2B5EF4-FFF2-40B4-BE49-F238E27FC236}">
                <a16:creationId xmlns:a16="http://schemas.microsoft.com/office/drawing/2014/main" id="{2551872B-8129-FC4B-9AAA-B507D6DFC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49388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16435" name="Text Box 51">
            <a:extLst>
              <a:ext uri="{FF2B5EF4-FFF2-40B4-BE49-F238E27FC236}">
                <a16:creationId xmlns:a16="http://schemas.microsoft.com/office/drawing/2014/main" id="{BED26CA4-FB8C-4443-8B6D-66FF2DC62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84200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16436" name="Text Box 52">
            <a:extLst>
              <a:ext uri="{FF2B5EF4-FFF2-40B4-BE49-F238E27FC236}">
                <a16:creationId xmlns:a16="http://schemas.microsoft.com/office/drawing/2014/main" id="{91261734-D632-7B4C-A080-F0B479064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61293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6437" name="Text Box 53">
            <a:extLst>
              <a:ext uri="{FF2B5EF4-FFF2-40B4-BE49-F238E27FC236}">
                <a16:creationId xmlns:a16="http://schemas.microsoft.com/office/drawing/2014/main" id="{AFB960FD-C79A-E948-A643-7B0822519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6129338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6438" name="Text Box 54">
            <a:extLst>
              <a:ext uri="{FF2B5EF4-FFF2-40B4-BE49-F238E27FC236}">
                <a16:creationId xmlns:a16="http://schemas.microsoft.com/office/drawing/2014/main" id="{FC85CBC4-6836-4043-AD8C-14EDA520D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129338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16439" name="Text Box 55">
            <a:extLst>
              <a:ext uri="{FF2B5EF4-FFF2-40B4-BE49-F238E27FC236}">
                <a16:creationId xmlns:a16="http://schemas.microsoft.com/office/drawing/2014/main" id="{20DCD3C8-7C10-2941-9EF9-139CBFF15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6129338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16440" name="Text Box 56">
            <a:extLst>
              <a:ext uri="{FF2B5EF4-FFF2-40B4-BE49-F238E27FC236}">
                <a16:creationId xmlns:a16="http://schemas.microsoft.com/office/drawing/2014/main" id="{50339F58-73CF-2642-9F2C-3F4A5EB62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61293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16441" name="Text Box 57">
            <a:extLst>
              <a:ext uri="{FF2B5EF4-FFF2-40B4-BE49-F238E27FC236}">
                <a16:creationId xmlns:a16="http://schemas.microsoft.com/office/drawing/2014/main" id="{B321C9E1-8212-C242-B709-F52075DA1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5" y="6165850"/>
            <a:ext cx="28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16442" name="Text Box 58">
            <a:extLst>
              <a:ext uri="{FF2B5EF4-FFF2-40B4-BE49-F238E27FC236}">
                <a16:creationId xmlns:a16="http://schemas.microsoft.com/office/drawing/2014/main" id="{DA87F600-5C22-7E48-8FDD-1BDB6AD32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60928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16443" name="Text Box 59">
            <a:extLst>
              <a:ext uri="{FF2B5EF4-FFF2-40B4-BE49-F238E27FC236}">
                <a16:creationId xmlns:a16="http://schemas.microsoft.com/office/drawing/2014/main" id="{FB69BCB0-CB2A-E640-A8F8-74FFA6A1E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3063" y="6092825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16445" name="Text Box 61">
            <a:extLst>
              <a:ext uri="{FF2B5EF4-FFF2-40B4-BE49-F238E27FC236}">
                <a16:creationId xmlns:a16="http://schemas.microsoft.com/office/drawing/2014/main" id="{80B47E17-402F-704B-A54E-2AAF8E38B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1163" y="2384425"/>
            <a:ext cx="1655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(2.25, 3.75)</a:t>
            </a:r>
          </a:p>
        </p:txBody>
      </p:sp>
      <p:sp>
        <p:nvSpPr>
          <p:cNvPr id="16446" name="Text Box 62">
            <a:extLst>
              <a:ext uri="{FF2B5EF4-FFF2-40B4-BE49-F238E27FC236}">
                <a16:creationId xmlns:a16="http://schemas.microsoft.com/office/drawing/2014/main" id="{42B51571-0EA1-114E-B194-7C269AEF3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513" y="4005263"/>
            <a:ext cx="900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Z=41.25</a:t>
            </a:r>
          </a:p>
        </p:txBody>
      </p:sp>
      <p:sp>
        <p:nvSpPr>
          <p:cNvPr id="16448" name="Text Box 64">
            <a:extLst>
              <a:ext uri="{FF2B5EF4-FFF2-40B4-BE49-F238E27FC236}">
                <a16:creationId xmlns:a16="http://schemas.microsoft.com/office/drawing/2014/main" id="{55AABAD9-A3E0-DF4B-9C17-E8D5365BA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5373688"/>
            <a:ext cx="720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Z=20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6" grpId="0"/>
      <p:bldP spid="16427" grpId="0"/>
      <p:bldP spid="16445" grpId="0"/>
      <p:bldP spid="16446" grpId="0"/>
      <p:bldP spid="164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A0C77C1-0FF1-E643-860E-DA65F6806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0492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Utilizing the information about the optimal solution of the LP-relaxation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42A84C3-3B14-2D44-9F4C-C5D67464A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624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i="1">
                <a:solidFill>
                  <a:schemeClr val="accent2"/>
                </a:solidFill>
                <a:latin typeface="Arial" panose="020B0604020202020204" pitchFamily="34" charset="0"/>
              </a:rPr>
              <a:t>Fact</a:t>
            </a:r>
            <a:r>
              <a:rPr lang="en-US" altLang="en-US" sz="2800">
                <a:solidFill>
                  <a:schemeClr val="accent2"/>
                </a:solidFill>
                <a:latin typeface="Arial" panose="020B0604020202020204" pitchFamily="34" charset="0"/>
              </a:rPr>
              <a:t>: If LP-relaxation has integral optimal solution x*, 				then x* is optimal for IP too.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In our case,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(x</a:t>
            </a:r>
            <a:r>
              <a:rPr lang="en-US" altLang="en-US" sz="2400" baseline="-25000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, x</a:t>
            </a:r>
            <a:r>
              <a:rPr lang="en-US" altLang="en-US" sz="2400" baseline="-2500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) = (2.25, 3.75)</a:t>
            </a:r>
            <a:r>
              <a:rPr lang="en-US" altLang="en-US" sz="2400">
                <a:latin typeface="Arial" panose="020B0604020202020204" pitchFamily="34" charset="0"/>
              </a:rPr>
              <a:t> is the optimal solution of the LP-relaxation. But, unfortunately,  it is </a:t>
            </a:r>
            <a:r>
              <a:rPr lang="en-US" altLang="en-US" sz="2400" i="1">
                <a:latin typeface="Arial" panose="020B0604020202020204" pitchFamily="34" charset="0"/>
              </a:rPr>
              <a:t>not</a:t>
            </a:r>
            <a:r>
              <a:rPr lang="en-US" altLang="en-US" sz="2400">
                <a:latin typeface="Arial" panose="020B0604020202020204" pitchFamily="34" charset="0"/>
              </a:rPr>
              <a:t> integral.</a:t>
            </a:r>
          </a:p>
          <a:p>
            <a:pPr lvl="1"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400">
                <a:latin typeface="Arial" panose="020B0604020202020204" pitchFamily="34" charset="0"/>
              </a:rPr>
              <a:t>The optimal value is 41.25 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i="1">
                <a:solidFill>
                  <a:schemeClr val="accent2"/>
                </a:solidFill>
                <a:latin typeface="Arial" panose="020B0604020202020204" pitchFamily="34" charset="0"/>
              </a:rPr>
              <a:t>Fact</a:t>
            </a:r>
            <a:r>
              <a:rPr lang="en-US" altLang="en-US" sz="2800">
                <a:solidFill>
                  <a:schemeClr val="accent2"/>
                </a:solidFill>
                <a:latin typeface="Arial" panose="020B0604020202020204" pitchFamily="34" charset="0"/>
              </a:rPr>
              <a:t>: OPT(LP-relaxation) </a:t>
            </a:r>
            <a:r>
              <a:rPr lang="en-US" altLang="en-US" sz="2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OPT(IP) </a:t>
            </a:r>
          </a:p>
          <a:p>
            <a:pPr>
              <a:buFont typeface="Wingdings" pitchFamily="2" charset="2"/>
              <a:buNone/>
            </a:pPr>
            <a:r>
              <a:rPr lang="en-US" altLang="en-US" sz="2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(for maximization problems)</a:t>
            </a:r>
          </a:p>
          <a:p>
            <a:pPr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That is, the optimal value of the LP-relaxation </a:t>
            </a:r>
          </a:p>
          <a:p>
            <a:pPr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		is an </a:t>
            </a:r>
            <a:r>
              <a:rPr lang="en-US" altLang="en-US" sz="28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bound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			for the optimal value of the integer program.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 our case, 41.25 is an upper bound for OPT(IP).</a:t>
            </a:r>
          </a:p>
          <a:p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C5EDDA7-59EB-DD44-BC3D-765250D42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5175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Branching step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D27EC91-7CB7-EB42-A10B-E1969F624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 an attempt to find out more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about the location of the IP’s optimal solution,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partition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the feasible region of the LP-relaxation.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Choose a variable that is fractional in the optimal solution to the LP-relaxation – say,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. Observe that every feasible IP point must have either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 3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or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4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With this in mind,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branch on the variable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to create the following two subproblems: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  		Subproblem 1			Subproblem 2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Max Z = 5x</a:t>
            </a:r>
            <a:r>
              <a:rPr lang="en-US" altLang="en-US" sz="2400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+ 8x</a:t>
            </a:r>
            <a:r>
              <a:rPr lang="en-US" altLang="en-US" sz="2400" baseline="-25000">
                <a:latin typeface="Arial" panose="020B0604020202020204" pitchFamily="34" charset="0"/>
              </a:rPr>
              <a:t>2			 </a:t>
            </a:r>
            <a:r>
              <a:rPr lang="en-US" altLang="en-US" sz="2400">
                <a:latin typeface="Arial" panose="020B0604020202020204" pitchFamily="34" charset="0"/>
              </a:rPr>
              <a:t>Max Z = 5x</a:t>
            </a:r>
            <a:r>
              <a:rPr lang="en-US" altLang="en-US" sz="2400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+ 8x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s.t. x</a:t>
            </a:r>
            <a:r>
              <a:rPr lang="en-US" altLang="en-US" sz="2400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+ x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 6			</a:t>
            </a:r>
            <a:r>
              <a:rPr lang="en-US" altLang="en-US" sz="2400">
                <a:latin typeface="Arial" panose="020B0604020202020204" pitchFamily="34" charset="0"/>
              </a:rPr>
              <a:t>s.t. x</a:t>
            </a:r>
            <a:r>
              <a:rPr lang="en-US" altLang="en-US" sz="2400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+ x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 6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     	      </a:t>
            </a:r>
            <a:r>
              <a:rPr lang="en-US" altLang="en-US" sz="2400">
                <a:latin typeface="Arial" panose="020B0604020202020204" pitchFamily="34" charset="0"/>
              </a:rPr>
              <a:t>5x</a:t>
            </a:r>
            <a:r>
              <a:rPr lang="en-US" altLang="en-US" sz="2400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+ 9x</a:t>
            </a:r>
            <a:r>
              <a:rPr lang="en-US" altLang="en-US" sz="2400" baseline="-25000">
                <a:latin typeface="Arial" panose="020B0604020202020204" pitchFamily="34" charset="0"/>
              </a:rPr>
              <a:t>2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 45			      </a:t>
            </a:r>
            <a:r>
              <a:rPr lang="en-US" altLang="en-US" sz="2400">
                <a:latin typeface="Arial" panose="020B0604020202020204" pitchFamily="34" charset="0"/>
              </a:rPr>
              <a:t>5x</a:t>
            </a:r>
            <a:r>
              <a:rPr lang="en-US" altLang="en-US" sz="2400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+ 9x</a:t>
            </a:r>
            <a:r>
              <a:rPr lang="en-US" altLang="en-US" sz="2400" baseline="-25000">
                <a:latin typeface="Arial" panose="020B0604020202020204" pitchFamily="34" charset="0"/>
              </a:rPr>
              <a:t>2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 45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     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 3 				     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4 </a:t>
            </a: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      </a:t>
            </a:r>
            <a:r>
              <a:rPr lang="en-US" altLang="en-US" sz="2400">
                <a:latin typeface="Arial" panose="020B0604020202020204" pitchFamily="34" charset="0"/>
              </a:rPr>
              <a:t>x</a:t>
            </a:r>
            <a:r>
              <a:rPr lang="en-US" altLang="en-US" sz="2400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, x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				      </a:t>
            </a:r>
            <a:r>
              <a:rPr lang="en-US" altLang="en-US" sz="2400">
                <a:latin typeface="Arial" panose="020B0604020202020204" pitchFamily="34" charset="0"/>
              </a:rPr>
              <a:t>x</a:t>
            </a:r>
            <a:r>
              <a:rPr lang="en-US" altLang="en-US" sz="2400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, x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Solve both subproblems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(note that the original optimal solution (2.25, 3.75) can’t recur)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222EE8D-C59E-2C46-AF5D-6BA11A611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842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Branching step (graphically)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74D720A-9C89-9042-AA74-D92B6FF5A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3125"/>
            <a:ext cx="9144000" cy="59848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		</a:t>
            </a:r>
            <a:r>
              <a:rPr lang="en-US" altLang="en-US" sz="2400">
                <a:solidFill>
                  <a:schemeClr val="accent2"/>
                </a:solidFill>
              </a:rPr>
              <a:t>Subproblem 1:</a:t>
            </a:r>
            <a:r>
              <a:rPr lang="en-US" altLang="en-US" sz="2400"/>
              <a:t> Opt. solution (3,3) with value 39</a:t>
            </a:r>
          </a:p>
          <a:p>
            <a:pPr>
              <a:buFontTx/>
              <a:buNone/>
            </a:pPr>
            <a:r>
              <a:rPr lang="en-US" altLang="en-US" sz="2400"/>
              <a:t>				</a:t>
            </a:r>
            <a:r>
              <a:rPr lang="en-US" altLang="en-US" sz="2400">
                <a:solidFill>
                  <a:schemeClr val="accent2"/>
                </a:solidFill>
              </a:rPr>
              <a:t>Subproblem 2:</a:t>
            </a:r>
            <a:r>
              <a:rPr lang="en-US" altLang="en-US" sz="2400"/>
              <a:t> Opt. solution (1.8,4) with value 41 	</a:t>
            </a:r>
            <a:endParaRPr lang="en-US" altLang="en-US" sz="24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 baseline="-25000">
              <a:sym typeface="Symbol" pitchFamily="2" charset="2"/>
            </a:endParaRPr>
          </a:p>
          <a:p>
            <a:pPr>
              <a:buFontTx/>
              <a:buNone/>
            </a:pPr>
            <a:endParaRPr lang="en-US" altLang="en-US" sz="2400"/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E80A7FD9-E162-5C43-B869-05637F574804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76250"/>
            <a:ext cx="8172450" cy="5653088"/>
            <a:chOff x="612" y="300"/>
            <a:chExt cx="5148" cy="3561"/>
          </a:xfrm>
        </p:grpSpPr>
        <p:sp>
          <p:nvSpPr>
            <p:cNvPr id="21509" name="Line 5">
              <a:extLst>
                <a:ext uri="{FF2B5EF4-FFF2-40B4-BE49-F238E27FC236}">
                  <a16:creationId xmlns:a16="http://schemas.microsoft.com/office/drawing/2014/main" id="{DFB1F5C0-5D54-7440-A72A-6B54508DD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" y="300"/>
              <a:ext cx="0" cy="3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Line 6">
              <a:extLst>
                <a:ext uri="{FF2B5EF4-FFF2-40B4-BE49-F238E27FC236}">
                  <a16:creationId xmlns:a16="http://schemas.microsoft.com/office/drawing/2014/main" id="{78D0E5E2-F952-CF41-9925-3219E30915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861"/>
              <a:ext cx="5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3" name="Freeform 9">
            <a:extLst>
              <a:ext uri="{FF2B5EF4-FFF2-40B4-BE49-F238E27FC236}">
                <a16:creationId xmlns:a16="http://schemas.microsoft.com/office/drawing/2014/main" id="{75F0B056-D5C7-814A-8B46-F9A864BE43EE}"/>
              </a:ext>
            </a:extLst>
          </p:cNvPr>
          <p:cNvSpPr>
            <a:spLocks/>
          </p:cNvSpPr>
          <p:nvPr/>
        </p:nvSpPr>
        <p:spPr bwMode="auto">
          <a:xfrm>
            <a:off x="971550" y="1628775"/>
            <a:ext cx="5400675" cy="4500563"/>
          </a:xfrm>
          <a:custGeom>
            <a:avLst/>
            <a:gdLst>
              <a:gd name="T0" fmla="*/ 0 w 3402"/>
              <a:gd name="T1" fmla="*/ 2835 h 2835"/>
              <a:gd name="T2" fmla="*/ 0 w 3402"/>
              <a:gd name="T3" fmla="*/ 0 h 2835"/>
              <a:gd name="T4" fmla="*/ 1293 w 3402"/>
              <a:gd name="T5" fmla="*/ 726 h 2835"/>
              <a:gd name="T6" fmla="*/ 3402 w 3402"/>
              <a:gd name="T7" fmla="*/ 2835 h 2835"/>
              <a:gd name="T8" fmla="*/ 0 w 3402"/>
              <a:gd name="T9" fmla="*/ 2835 h 2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2" h="2835">
                <a:moveTo>
                  <a:pt x="0" y="2835"/>
                </a:moveTo>
                <a:lnTo>
                  <a:pt x="0" y="0"/>
                </a:lnTo>
                <a:lnTo>
                  <a:pt x="1293" y="726"/>
                </a:lnTo>
                <a:lnTo>
                  <a:pt x="3402" y="2835"/>
                </a:lnTo>
                <a:lnTo>
                  <a:pt x="0" y="2835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F208BE30-79BA-474B-88E8-49D840501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3860800"/>
            <a:ext cx="3563938" cy="22685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Oval 13">
            <a:extLst>
              <a:ext uri="{FF2B5EF4-FFF2-40B4-BE49-F238E27FC236}">
                <a16:creationId xmlns:a16="http://schemas.microsoft.com/office/drawing/2014/main" id="{FBC29E3D-A391-A645-919D-88FD6A245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713" y="6057900"/>
            <a:ext cx="107950" cy="10795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pSp>
        <p:nvGrpSpPr>
          <p:cNvPr id="21518" name="Group 14">
            <a:extLst>
              <a:ext uri="{FF2B5EF4-FFF2-40B4-BE49-F238E27FC236}">
                <a16:creationId xmlns:a16="http://schemas.microsoft.com/office/drawing/2014/main" id="{8E538C6D-1D9C-DB49-89EF-00A62B7F779A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592263"/>
            <a:ext cx="4608512" cy="4608512"/>
            <a:chOff x="567" y="1003"/>
            <a:chExt cx="2903" cy="2903"/>
          </a:xfrm>
        </p:grpSpPr>
        <p:sp>
          <p:nvSpPr>
            <p:cNvPr id="21519" name="Oval 15">
              <a:extLst>
                <a:ext uri="{FF2B5EF4-FFF2-40B4-BE49-F238E27FC236}">
                  <a16:creationId xmlns:a16="http://schemas.microsoft.com/office/drawing/2014/main" id="{35CDD4B5-B29A-4243-B686-EC59E1172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Oval 16">
              <a:extLst>
                <a:ext uri="{FF2B5EF4-FFF2-40B4-BE49-F238E27FC236}">
                  <a16:creationId xmlns:a16="http://schemas.microsoft.com/office/drawing/2014/main" id="{49CCBC8F-6847-D846-BFFD-E1DAD3043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271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Oval 17">
              <a:extLst>
                <a:ext uri="{FF2B5EF4-FFF2-40B4-BE49-F238E27FC236}">
                  <a16:creationId xmlns:a16="http://schemas.microsoft.com/office/drawing/2014/main" id="{6344C05C-4FEF-A64E-BDB8-C44CA2654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704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Oval 18">
              <a:extLst>
                <a:ext uri="{FF2B5EF4-FFF2-40B4-BE49-F238E27FC236}">
                  <a16:creationId xmlns:a16="http://schemas.microsoft.com/office/drawing/2014/main" id="{CCC66466-D6FB-5942-AE88-6D85E09B8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137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Oval 19">
              <a:extLst>
                <a:ext uri="{FF2B5EF4-FFF2-40B4-BE49-F238E27FC236}">
                  <a16:creationId xmlns:a16="http://schemas.microsoft.com/office/drawing/2014/main" id="{64E3C916-C5C0-2044-AEAB-BD1646C9B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570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Oval 20">
              <a:extLst>
                <a:ext uri="{FF2B5EF4-FFF2-40B4-BE49-F238E27FC236}">
                  <a16:creationId xmlns:a16="http://schemas.microsoft.com/office/drawing/2014/main" id="{7D26DCDA-B033-7B43-B884-C50B889C5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548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Oval 21">
              <a:extLst>
                <a:ext uri="{FF2B5EF4-FFF2-40B4-BE49-F238E27FC236}">
                  <a16:creationId xmlns:a16="http://schemas.microsoft.com/office/drawing/2014/main" id="{ACB5F728-F6BD-A744-B9C5-D34C471D9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1003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Oval 22">
              <a:extLst>
                <a:ext uri="{FF2B5EF4-FFF2-40B4-BE49-F238E27FC236}">
                  <a16:creationId xmlns:a16="http://schemas.microsoft.com/office/drawing/2014/main" id="{D81D0F46-3A21-194B-9565-489490E3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137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Oval 23">
              <a:extLst>
                <a:ext uri="{FF2B5EF4-FFF2-40B4-BE49-F238E27FC236}">
                  <a16:creationId xmlns:a16="http://schemas.microsoft.com/office/drawing/2014/main" id="{698BCDB2-88CD-824D-BE1F-0349DDC16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Oval 24">
              <a:extLst>
                <a:ext uri="{FF2B5EF4-FFF2-40B4-BE49-F238E27FC236}">
                  <a16:creationId xmlns:a16="http://schemas.microsoft.com/office/drawing/2014/main" id="{137A0EAE-85C9-E84D-8E25-E5D3F8EF4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Oval 25">
              <a:extLst>
                <a:ext uri="{FF2B5EF4-FFF2-40B4-BE49-F238E27FC236}">
                  <a16:creationId xmlns:a16="http://schemas.microsoft.com/office/drawing/2014/main" id="{8314F4DD-0BBE-0647-94AF-0786C127E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3838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Oval 26">
              <a:extLst>
                <a:ext uri="{FF2B5EF4-FFF2-40B4-BE49-F238E27FC236}">
                  <a16:creationId xmlns:a16="http://schemas.microsoft.com/office/drawing/2014/main" id="{3891541C-6356-BC4B-9F06-FBC7326F1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Oval 27">
              <a:extLst>
                <a:ext uri="{FF2B5EF4-FFF2-40B4-BE49-F238E27FC236}">
                  <a16:creationId xmlns:a16="http://schemas.microsoft.com/office/drawing/2014/main" id="{FCCBFBDF-9E6E-CD44-A6C3-EBB24563D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Oval 28">
              <a:extLst>
                <a:ext uri="{FF2B5EF4-FFF2-40B4-BE49-F238E27FC236}">
                  <a16:creationId xmlns:a16="http://schemas.microsoft.com/office/drawing/2014/main" id="{7E0DEAF9-72E2-7C4D-B574-E584DABCC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704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Oval 29">
              <a:extLst>
                <a:ext uri="{FF2B5EF4-FFF2-40B4-BE49-F238E27FC236}">
                  <a16:creationId xmlns:a16="http://schemas.microsoft.com/office/drawing/2014/main" id="{132CC7DB-D94C-DF41-A97C-A946EA9F6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115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Oval 30">
              <a:extLst>
                <a:ext uri="{FF2B5EF4-FFF2-40B4-BE49-F238E27FC236}">
                  <a16:creationId xmlns:a16="http://schemas.microsoft.com/office/drawing/2014/main" id="{5587A6CF-845F-384A-BDE8-0015FD548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Oval 31">
              <a:extLst>
                <a:ext uri="{FF2B5EF4-FFF2-40B4-BE49-F238E27FC236}">
                  <a16:creationId xmlns:a16="http://schemas.microsoft.com/office/drawing/2014/main" id="{53395537-CAA7-1C48-AA4E-7F2E8932D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Oval 32">
              <a:extLst>
                <a:ext uri="{FF2B5EF4-FFF2-40B4-BE49-F238E27FC236}">
                  <a16:creationId xmlns:a16="http://schemas.microsoft.com/office/drawing/2014/main" id="{46DB746D-21AD-3D46-AAE3-BD2530B7C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Oval 33">
              <a:extLst>
                <a:ext uri="{FF2B5EF4-FFF2-40B4-BE49-F238E27FC236}">
                  <a16:creationId xmlns:a16="http://schemas.microsoft.com/office/drawing/2014/main" id="{146E39A9-F70B-C548-87ED-55660AC0A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115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Oval 34">
              <a:extLst>
                <a:ext uri="{FF2B5EF4-FFF2-40B4-BE49-F238E27FC236}">
                  <a16:creationId xmlns:a16="http://schemas.microsoft.com/office/drawing/2014/main" id="{72426D3E-5717-F741-AF8E-B05D9B6DF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Oval 35">
              <a:extLst>
                <a:ext uri="{FF2B5EF4-FFF2-40B4-BE49-F238E27FC236}">
                  <a16:creationId xmlns:a16="http://schemas.microsoft.com/office/drawing/2014/main" id="{3F63E4D7-B74A-A943-A197-CB3B81625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Oval 36">
              <a:extLst>
                <a:ext uri="{FF2B5EF4-FFF2-40B4-BE49-F238E27FC236}">
                  <a16:creationId xmlns:a16="http://schemas.microsoft.com/office/drawing/2014/main" id="{549B6892-6614-1740-8B14-4EF8B7BCC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Oval 37">
              <a:extLst>
                <a:ext uri="{FF2B5EF4-FFF2-40B4-BE49-F238E27FC236}">
                  <a16:creationId xmlns:a16="http://schemas.microsoft.com/office/drawing/2014/main" id="{892DBBBF-2E56-FF4B-83E2-856AC24A3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Oval 38">
              <a:extLst>
                <a:ext uri="{FF2B5EF4-FFF2-40B4-BE49-F238E27FC236}">
                  <a16:creationId xmlns:a16="http://schemas.microsoft.com/office/drawing/2014/main" id="{FF136C24-2C01-084C-88EE-55FE92595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322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" name="Text Box 41">
            <a:extLst>
              <a:ext uri="{FF2B5EF4-FFF2-40B4-BE49-F238E27FC236}">
                <a16:creationId xmlns:a16="http://schemas.microsoft.com/office/drawing/2014/main" id="{FC7BFA6A-8E9C-F848-AA4D-D5591837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60213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1546" name="Text Box 42">
            <a:extLst>
              <a:ext uri="{FF2B5EF4-FFF2-40B4-BE49-F238E27FC236}">
                <a16:creationId xmlns:a16="http://schemas.microsoft.com/office/drawing/2014/main" id="{97289DAE-2496-8341-913E-AC7B95556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4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1547" name="Text Box 43">
            <a:extLst>
              <a:ext uri="{FF2B5EF4-FFF2-40B4-BE49-F238E27FC236}">
                <a16:creationId xmlns:a16="http://schemas.microsoft.com/office/drawing/2014/main" id="{700D4C5E-C528-A44A-850E-709C19F56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4149725"/>
            <a:ext cx="25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1548" name="Text Box 44">
            <a:extLst>
              <a:ext uri="{FF2B5EF4-FFF2-40B4-BE49-F238E27FC236}">
                <a16:creationId xmlns:a16="http://schemas.microsoft.com/office/drawing/2014/main" id="{70DE6667-138A-4C48-905E-C08242084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249613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1549" name="Text Box 45">
            <a:extLst>
              <a:ext uri="{FF2B5EF4-FFF2-40B4-BE49-F238E27FC236}">
                <a16:creationId xmlns:a16="http://schemas.microsoft.com/office/drawing/2014/main" id="{0B65BE46-8962-A844-93E4-FF1F5C6DF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12988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1550" name="Text Box 46">
            <a:extLst>
              <a:ext uri="{FF2B5EF4-FFF2-40B4-BE49-F238E27FC236}">
                <a16:creationId xmlns:a16="http://schemas.microsoft.com/office/drawing/2014/main" id="{C08D369D-9276-4C49-B3B4-5AF288309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49388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1552" name="Text Box 48">
            <a:extLst>
              <a:ext uri="{FF2B5EF4-FFF2-40B4-BE49-F238E27FC236}">
                <a16:creationId xmlns:a16="http://schemas.microsoft.com/office/drawing/2014/main" id="{3D8F3BEA-5522-5A4E-AAAC-B017E787A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61293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1553" name="Text Box 49">
            <a:extLst>
              <a:ext uri="{FF2B5EF4-FFF2-40B4-BE49-F238E27FC236}">
                <a16:creationId xmlns:a16="http://schemas.microsoft.com/office/drawing/2014/main" id="{E10F5C7B-9540-5E47-BD23-487A96D6C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6129338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1554" name="Text Box 50">
            <a:extLst>
              <a:ext uri="{FF2B5EF4-FFF2-40B4-BE49-F238E27FC236}">
                <a16:creationId xmlns:a16="http://schemas.microsoft.com/office/drawing/2014/main" id="{F6A2881B-424E-6840-9D9F-E73EF785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129338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1555" name="Text Box 51">
            <a:extLst>
              <a:ext uri="{FF2B5EF4-FFF2-40B4-BE49-F238E27FC236}">
                <a16:creationId xmlns:a16="http://schemas.microsoft.com/office/drawing/2014/main" id="{CFB612C5-445D-1F46-9F9B-063262D51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6129338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1556" name="Text Box 52">
            <a:extLst>
              <a:ext uri="{FF2B5EF4-FFF2-40B4-BE49-F238E27FC236}">
                <a16:creationId xmlns:a16="http://schemas.microsoft.com/office/drawing/2014/main" id="{57F5546E-4F6A-D34D-A688-F3C730BDE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61293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1557" name="Text Box 53">
            <a:extLst>
              <a:ext uri="{FF2B5EF4-FFF2-40B4-BE49-F238E27FC236}">
                <a16:creationId xmlns:a16="http://schemas.microsoft.com/office/drawing/2014/main" id="{37734BA0-C52D-1240-BA6F-1A46328B7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5" y="6165850"/>
            <a:ext cx="28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21558" name="Text Box 54">
            <a:extLst>
              <a:ext uri="{FF2B5EF4-FFF2-40B4-BE49-F238E27FC236}">
                <a16:creationId xmlns:a16="http://schemas.microsoft.com/office/drawing/2014/main" id="{23F2DDF7-9A0B-5F44-AFDB-45D3EA5BB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60928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21559" name="Text Box 55">
            <a:extLst>
              <a:ext uri="{FF2B5EF4-FFF2-40B4-BE49-F238E27FC236}">
                <a16:creationId xmlns:a16="http://schemas.microsoft.com/office/drawing/2014/main" id="{F9BC6760-E86F-054C-BFCC-C793BBBA7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3063" y="6092825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1562" name="Text Box 58">
            <a:extLst>
              <a:ext uri="{FF2B5EF4-FFF2-40B4-BE49-F238E27FC236}">
                <a16:creationId xmlns:a16="http://schemas.microsoft.com/office/drawing/2014/main" id="{251F17A7-336F-E746-A269-B37356DFE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5373688"/>
            <a:ext cx="720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Z=20</a:t>
            </a:r>
          </a:p>
        </p:txBody>
      </p:sp>
      <p:sp>
        <p:nvSpPr>
          <p:cNvPr id="21563" name="Freeform 59">
            <a:extLst>
              <a:ext uri="{FF2B5EF4-FFF2-40B4-BE49-F238E27FC236}">
                <a16:creationId xmlns:a16="http://schemas.microsoft.com/office/drawing/2014/main" id="{42BA0DEF-35EE-1C49-848F-12BCCDF57564}"/>
              </a:ext>
            </a:extLst>
          </p:cNvPr>
          <p:cNvSpPr>
            <a:spLocks/>
          </p:cNvSpPr>
          <p:nvPr/>
        </p:nvSpPr>
        <p:spPr bwMode="auto">
          <a:xfrm>
            <a:off x="955675" y="2540000"/>
            <a:ext cx="2722563" cy="854075"/>
          </a:xfrm>
          <a:custGeom>
            <a:avLst/>
            <a:gdLst>
              <a:gd name="T0" fmla="*/ 0 w 1715"/>
              <a:gd name="T1" fmla="*/ 538 h 538"/>
              <a:gd name="T2" fmla="*/ 12 w 1715"/>
              <a:gd name="T3" fmla="*/ 0 h 538"/>
              <a:gd name="T4" fmla="*/ 1036 w 1715"/>
              <a:gd name="T5" fmla="*/ 0 h 538"/>
              <a:gd name="T6" fmla="*/ 1280 w 1715"/>
              <a:gd name="T7" fmla="*/ 128 h 538"/>
              <a:gd name="T8" fmla="*/ 1715 w 1715"/>
              <a:gd name="T9" fmla="*/ 538 h 538"/>
              <a:gd name="T10" fmla="*/ 0 w 1715"/>
              <a:gd name="T11" fmla="*/ 53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5" h="538">
                <a:moveTo>
                  <a:pt x="0" y="538"/>
                </a:moveTo>
                <a:lnTo>
                  <a:pt x="12" y="0"/>
                </a:lnTo>
                <a:lnTo>
                  <a:pt x="1036" y="0"/>
                </a:lnTo>
                <a:lnTo>
                  <a:pt x="1280" y="128"/>
                </a:lnTo>
                <a:lnTo>
                  <a:pt x="1715" y="538"/>
                </a:lnTo>
                <a:lnTo>
                  <a:pt x="0" y="53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4" name="Text Box 60">
            <a:extLst>
              <a:ext uri="{FF2B5EF4-FFF2-40B4-BE49-F238E27FC236}">
                <a16:creationId xmlns:a16="http://schemas.microsoft.com/office/drawing/2014/main" id="{65C4FDB3-6066-6F40-AD03-7B0332181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4616450"/>
            <a:ext cx="1763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Subproblem 1</a:t>
            </a:r>
          </a:p>
        </p:txBody>
      </p:sp>
      <p:sp>
        <p:nvSpPr>
          <p:cNvPr id="21565" name="Text Box 61">
            <a:extLst>
              <a:ext uri="{FF2B5EF4-FFF2-40B4-BE49-F238E27FC236}">
                <a16:creationId xmlns:a16="http://schemas.microsoft.com/office/drawing/2014/main" id="{BB95CB83-D3AB-944E-B24F-09CBFB75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097088"/>
            <a:ext cx="1763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Subproblem 2</a:t>
            </a:r>
          </a:p>
        </p:txBody>
      </p:sp>
      <p:sp>
        <p:nvSpPr>
          <p:cNvPr id="21566" name="Rectangle 62">
            <a:extLst>
              <a:ext uri="{FF2B5EF4-FFF2-40B4-BE49-F238E27FC236}">
                <a16:creationId xmlns:a16="http://schemas.microsoft.com/office/drawing/2014/main" id="{2FE17972-A1C4-5142-9486-3EC03D64B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492375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7" name="Rectangle 63">
            <a:extLst>
              <a:ext uri="{FF2B5EF4-FFF2-40B4-BE49-F238E27FC236}">
                <a16:creationId xmlns:a16="http://schemas.microsoft.com/office/drawing/2014/main" id="{D92766B2-26ED-3A43-9828-8ACBDB263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357563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Text Box 64">
            <a:extLst>
              <a:ext uri="{FF2B5EF4-FFF2-40B4-BE49-F238E27FC236}">
                <a16:creationId xmlns:a16="http://schemas.microsoft.com/office/drawing/2014/main" id="{183B6FED-8031-C84A-B236-0F8EA10B1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565400"/>
            <a:ext cx="1116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(1.8, 4)</a:t>
            </a:r>
          </a:p>
        </p:txBody>
      </p:sp>
      <p:sp>
        <p:nvSpPr>
          <p:cNvPr id="21569" name="Text Box 65">
            <a:extLst>
              <a:ext uri="{FF2B5EF4-FFF2-40B4-BE49-F238E27FC236}">
                <a16:creationId xmlns:a16="http://schemas.microsoft.com/office/drawing/2014/main" id="{9BDF8F47-90AE-8D4B-A15E-08A89C8F6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3392488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(3, 3)</a:t>
            </a:r>
          </a:p>
        </p:txBody>
      </p:sp>
      <p:sp>
        <p:nvSpPr>
          <p:cNvPr id="21570" name="Line 66">
            <a:extLst>
              <a:ext uri="{FF2B5EF4-FFF2-40B4-BE49-F238E27FC236}">
                <a16:creationId xmlns:a16="http://schemas.microsoft.com/office/drawing/2014/main" id="{F2A30770-9D70-8042-9A41-04CB94302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188" y="2997200"/>
            <a:ext cx="3563937" cy="22685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7">
            <a:extLst>
              <a:ext uri="{FF2B5EF4-FFF2-40B4-BE49-F238E27FC236}">
                <a16:creationId xmlns:a16="http://schemas.microsoft.com/office/drawing/2014/main" id="{91C66165-13B5-1E40-BB4F-21FE56374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089025"/>
            <a:ext cx="3563938" cy="22685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Text Box 68">
            <a:extLst>
              <a:ext uri="{FF2B5EF4-FFF2-40B4-BE49-F238E27FC236}">
                <a16:creationId xmlns:a16="http://schemas.microsoft.com/office/drawing/2014/main" id="{AC3AB73B-2292-5E49-9A5B-AEC4F7571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3" y="5300663"/>
            <a:ext cx="720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Z=39</a:t>
            </a:r>
          </a:p>
        </p:txBody>
      </p:sp>
      <p:sp>
        <p:nvSpPr>
          <p:cNvPr id="21573" name="Text Box 69">
            <a:extLst>
              <a:ext uri="{FF2B5EF4-FFF2-40B4-BE49-F238E27FC236}">
                <a16:creationId xmlns:a16="http://schemas.microsoft.com/office/drawing/2014/main" id="{80A118E8-5957-444E-B239-86442526E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728663"/>
            <a:ext cx="720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Z=41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2" grpId="0"/>
      <p:bldP spid="21564" grpId="0"/>
      <p:bldP spid="21565" grpId="0"/>
      <p:bldP spid="21568" grpId="0"/>
      <p:bldP spid="21569" grpId="0"/>
      <p:bldP spid="21572" grpId="0"/>
      <p:bldP spid="215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8782AF8-03C1-254C-B1DD-2BA52132F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57225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Solution tree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3A1BA27-8C9E-2F4B-B743-2CC5A7550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lvl="4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For each subproblem, we record	</a:t>
            </a: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the restriction that creates the subproblem</a:t>
            </a: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the optimal LP solution</a:t>
            </a:r>
          </a:p>
          <a:p>
            <a:pPr>
              <a:lnSpc>
                <a:spcPct val="90000"/>
              </a:lnSpc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the LP optimum value</a:t>
            </a:r>
          </a:p>
          <a:p>
            <a:pPr>
              <a:lnSpc>
                <a:spcPct val="90000"/>
              </a:lnSpc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The optimal solution for Subproblem 1 is integral: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(3, 3)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If further branching on a subproblem will yield no useful information, then we can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fathom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(dismiss) the subproblem.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case, we can fathom Subproblem 1 because its solution is integral.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The best integer solution found so far is stored as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incumbent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 The value of the incumbent is denoted by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Z*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case, the first incumbent is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(3, 3)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Z*=39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Z* is a lower bound for OPT(IP):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OPT(IP) ≥ Z* 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 our case, OPT(IP) ≥ 39. The upper bound is 41: OPT(IP)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 41.</a:t>
            </a:r>
          </a:p>
          <a:p>
            <a:pPr>
              <a:lnSpc>
                <a:spcPct val="90000"/>
              </a:lnSpc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4BD29F1D-92BB-A140-ABCC-1836A0B36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304925"/>
            <a:ext cx="1368425" cy="99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All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(2.25, 3.75)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Z=41.25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7F7BCD25-CD49-3F49-ABFA-6B6B087D7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728663"/>
            <a:ext cx="1368425" cy="1065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S1: 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 3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(3, 3)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Z=39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9E541E39-5223-D84D-9D0A-8C955A286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1916113"/>
            <a:ext cx="1368425" cy="1065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S2: 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4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(1.8, 4)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582890FF-75D5-A840-A9D4-DF5066F5A4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5713" y="1376363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3606807D-1FD7-5443-B0B7-AE91F82FB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5713" y="2060575"/>
            <a:ext cx="6492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A79D09C0-A26E-E04E-AAFE-47E238085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10160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22532" grpId="0" animBg="1"/>
      <p:bldP spid="22536" grpId="0" animBg="1"/>
      <p:bldP spid="22537" grpId="0" animBg="1"/>
      <p:bldP spid="225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Freeform 9">
            <a:extLst>
              <a:ext uri="{FF2B5EF4-FFF2-40B4-BE49-F238E27FC236}">
                <a16:creationId xmlns:a16="http://schemas.microsoft.com/office/drawing/2014/main" id="{BC1EF742-7673-024F-B783-A917F10D31BB}"/>
              </a:ext>
            </a:extLst>
          </p:cNvPr>
          <p:cNvSpPr>
            <a:spLocks/>
          </p:cNvSpPr>
          <p:nvPr/>
        </p:nvSpPr>
        <p:spPr bwMode="auto">
          <a:xfrm>
            <a:off x="971550" y="1628775"/>
            <a:ext cx="5400675" cy="4500563"/>
          </a:xfrm>
          <a:custGeom>
            <a:avLst/>
            <a:gdLst>
              <a:gd name="T0" fmla="*/ 0 w 3402"/>
              <a:gd name="T1" fmla="*/ 2835 h 2835"/>
              <a:gd name="T2" fmla="*/ 0 w 3402"/>
              <a:gd name="T3" fmla="*/ 0 h 2835"/>
              <a:gd name="T4" fmla="*/ 1293 w 3402"/>
              <a:gd name="T5" fmla="*/ 726 h 2835"/>
              <a:gd name="T6" fmla="*/ 3402 w 3402"/>
              <a:gd name="T7" fmla="*/ 2835 h 2835"/>
              <a:gd name="T8" fmla="*/ 0 w 3402"/>
              <a:gd name="T9" fmla="*/ 2835 h 2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2" h="2835">
                <a:moveTo>
                  <a:pt x="0" y="2835"/>
                </a:moveTo>
                <a:lnTo>
                  <a:pt x="0" y="0"/>
                </a:lnTo>
                <a:lnTo>
                  <a:pt x="1293" y="726"/>
                </a:lnTo>
                <a:lnTo>
                  <a:pt x="3402" y="2835"/>
                </a:lnTo>
                <a:lnTo>
                  <a:pt x="0" y="2835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5" name="Freeform 63">
            <a:extLst>
              <a:ext uri="{FF2B5EF4-FFF2-40B4-BE49-F238E27FC236}">
                <a16:creationId xmlns:a16="http://schemas.microsoft.com/office/drawing/2014/main" id="{56039240-D177-564C-83F9-7DD0DA1005B2}"/>
              </a:ext>
            </a:extLst>
          </p:cNvPr>
          <p:cNvSpPr>
            <a:spLocks/>
          </p:cNvSpPr>
          <p:nvPr/>
        </p:nvSpPr>
        <p:spPr bwMode="auto">
          <a:xfrm>
            <a:off x="955675" y="3413125"/>
            <a:ext cx="5424488" cy="2724150"/>
          </a:xfrm>
          <a:custGeom>
            <a:avLst/>
            <a:gdLst>
              <a:gd name="T0" fmla="*/ 10 w 3417"/>
              <a:gd name="T1" fmla="*/ 1711 h 1716"/>
              <a:gd name="T2" fmla="*/ 0 w 3417"/>
              <a:gd name="T3" fmla="*/ 0 h 1716"/>
              <a:gd name="T4" fmla="*/ 1728 w 3417"/>
              <a:gd name="T5" fmla="*/ 0 h 1716"/>
              <a:gd name="T6" fmla="*/ 3417 w 3417"/>
              <a:gd name="T7" fmla="*/ 1716 h 1716"/>
              <a:gd name="T8" fmla="*/ 10 w 3417"/>
              <a:gd name="T9" fmla="*/ 1711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7" h="1716">
                <a:moveTo>
                  <a:pt x="10" y="1711"/>
                </a:moveTo>
                <a:lnTo>
                  <a:pt x="0" y="0"/>
                </a:lnTo>
                <a:lnTo>
                  <a:pt x="1728" y="0"/>
                </a:lnTo>
                <a:lnTo>
                  <a:pt x="3417" y="1716"/>
                </a:lnTo>
                <a:lnTo>
                  <a:pt x="10" y="171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076E291-5A44-4046-815A-575A2EABB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2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Next branching step (graphically)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8C66AB1-1829-1947-AF45-02FFA0C5C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3125"/>
            <a:ext cx="9144000" cy="59848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			      - </a:t>
            </a:r>
            <a:r>
              <a:rPr lang="en-US" altLang="en-US" sz="2000"/>
              <a:t>Fathom Subproblem 1.</a:t>
            </a:r>
            <a:endParaRPr lang="en-US" altLang="en-US"/>
          </a:p>
          <a:p>
            <a:pPr>
              <a:buFontTx/>
              <a:buNone/>
            </a:pPr>
            <a:r>
              <a:rPr lang="en-US" altLang="en-US" sz="2000"/>
              <a:t>					         </a:t>
            </a:r>
            <a:r>
              <a:rPr lang="en-US" altLang="en-US"/>
              <a:t>-</a:t>
            </a:r>
            <a:r>
              <a:rPr lang="en-US" altLang="en-US" sz="2000"/>
              <a:t> Branch Subproblem 2 on x</a:t>
            </a:r>
            <a:r>
              <a:rPr lang="en-US" altLang="en-US" sz="2000" baseline="-25000"/>
              <a:t>1</a:t>
            </a:r>
            <a:r>
              <a:rPr lang="en-US" altLang="en-US" sz="2000"/>
              <a:t> :</a:t>
            </a:r>
          </a:p>
          <a:p>
            <a:pPr>
              <a:buFontTx/>
              <a:buNone/>
            </a:pPr>
            <a:r>
              <a:rPr lang="en-US" altLang="en-US" sz="2000"/>
              <a:t>						</a:t>
            </a:r>
            <a:r>
              <a:rPr lang="en-US" altLang="en-US" sz="2000">
                <a:solidFill>
                  <a:schemeClr val="accent2"/>
                </a:solidFill>
              </a:rPr>
              <a:t>Subproblem 3:</a:t>
            </a:r>
            <a:r>
              <a:rPr lang="en-US" altLang="en-US" sz="2000"/>
              <a:t> New restriction is x</a:t>
            </a:r>
            <a:r>
              <a:rPr lang="en-US" altLang="en-US" sz="2000" baseline="-25000"/>
              <a:t>1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 1.</a:t>
            </a:r>
          </a:p>
          <a:p>
            <a:pPr>
              <a:buFontTx/>
              <a:buNone/>
            </a:pPr>
            <a:r>
              <a:rPr lang="en-US" altLang="en-US" sz="2000"/>
              <a:t>						     Opt. solution (1, 4.44) with value 40.55</a:t>
            </a:r>
          </a:p>
          <a:p>
            <a:pPr>
              <a:buFontTx/>
              <a:buNone/>
            </a:pPr>
            <a:r>
              <a:rPr lang="en-US" altLang="en-US" sz="2000"/>
              <a:t>						</a:t>
            </a:r>
            <a:r>
              <a:rPr lang="en-US" altLang="en-US" sz="2000">
                <a:solidFill>
                  <a:schemeClr val="accent2"/>
                </a:solidFill>
              </a:rPr>
              <a:t>Subproblem 4:</a:t>
            </a:r>
            <a:r>
              <a:rPr lang="en-US" altLang="en-US" sz="2000"/>
              <a:t> New restriction is x</a:t>
            </a:r>
            <a:r>
              <a:rPr lang="en-US" altLang="en-US" sz="2000" baseline="-25000"/>
              <a:t>1</a:t>
            </a:r>
            <a:r>
              <a:rPr lang="en-US" altLang="en-US" sz="2000"/>
              <a:t>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</a:t>
            </a:r>
            <a:r>
              <a:rPr lang="en-US" altLang="en-US" sz="2000">
                <a:sym typeface="Symbol" pitchFamily="2" charset="2"/>
              </a:rPr>
              <a:t> 2.</a:t>
            </a: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							The subproblem is infeasible</a:t>
            </a:r>
            <a:r>
              <a:rPr lang="en-US" altLang="en-US" sz="2400"/>
              <a:t>	</a:t>
            </a:r>
            <a:endParaRPr lang="en-US" altLang="en-US" sz="24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 baseline="-25000">
              <a:sym typeface="Symbol" pitchFamily="2" charset="2"/>
            </a:endParaRPr>
          </a:p>
          <a:p>
            <a:pPr>
              <a:buFontTx/>
              <a:buNone/>
            </a:pPr>
            <a:endParaRPr lang="en-US" altLang="en-US" sz="2400"/>
          </a:p>
        </p:txBody>
      </p:sp>
      <p:grpSp>
        <p:nvGrpSpPr>
          <p:cNvPr id="23556" name="Group 4">
            <a:extLst>
              <a:ext uri="{FF2B5EF4-FFF2-40B4-BE49-F238E27FC236}">
                <a16:creationId xmlns:a16="http://schemas.microsoft.com/office/drawing/2014/main" id="{36EA6535-4DB0-7D42-81CF-6213F43F3768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76250"/>
            <a:ext cx="8172450" cy="5653088"/>
            <a:chOff x="612" y="300"/>
            <a:chExt cx="5148" cy="3561"/>
          </a:xfrm>
        </p:grpSpPr>
        <p:sp>
          <p:nvSpPr>
            <p:cNvPr id="23557" name="Line 5">
              <a:extLst>
                <a:ext uri="{FF2B5EF4-FFF2-40B4-BE49-F238E27FC236}">
                  <a16:creationId xmlns:a16="http://schemas.microsoft.com/office/drawing/2014/main" id="{6A7B4218-A196-CB4C-8E79-263132DD1F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" y="300"/>
              <a:ext cx="0" cy="3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Line 6">
              <a:extLst>
                <a:ext uri="{FF2B5EF4-FFF2-40B4-BE49-F238E27FC236}">
                  <a16:creationId xmlns:a16="http://schemas.microsoft.com/office/drawing/2014/main" id="{EC4E2CC4-C14F-1A40-990B-42C20C81D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861"/>
              <a:ext cx="5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3" name="Oval 11">
            <a:extLst>
              <a:ext uri="{FF2B5EF4-FFF2-40B4-BE49-F238E27FC236}">
                <a16:creationId xmlns:a16="http://schemas.microsoft.com/office/drawing/2014/main" id="{1DE984A4-A406-E14A-BEB6-E89B0DC99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713" y="6057900"/>
            <a:ext cx="107950" cy="10795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pSp>
        <p:nvGrpSpPr>
          <p:cNvPr id="23564" name="Group 12">
            <a:extLst>
              <a:ext uri="{FF2B5EF4-FFF2-40B4-BE49-F238E27FC236}">
                <a16:creationId xmlns:a16="http://schemas.microsoft.com/office/drawing/2014/main" id="{83BEFAA7-CA08-B94E-8591-5505DA493C25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592263"/>
            <a:ext cx="4608512" cy="4608512"/>
            <a:chOff x="567" y="1003"/>
            <a:chExt cx="2903" cy="2903"/>
          </a:xfrm>
        </p:grpSpPr>
        <p:sp>
          <p:nvSpPr>
            <p:cNvPr id="23565" name="Oval 13">
              <a:extLst>
                <a:ext uri="{FF2B5EF4-FFF2-40B4-BE49-F238E27FC236}">
                  <a16:creationId xmlns:a16="http://schemas.microsoft.com/office/drawing/2014/main" id="{7C5F4788-4F0B-0D48-A494-A520DA6FD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Oval 14">
              <a:extLst>
                <a:ext uri="{FF2B5EF4-FFF2-40B4-BE49-F238E27FC236}">
                  <a16:creationId xmlns:a16="http://schemas.microsoft.com/office/drawing/2014/main" id="{DF0E77B1-09C8-FA44-9383-BCBB0A49C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271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Oval 15">
              <a:extLst>
                <a:ext uri="{FF2B5EF4-FFF2-40B4-BE49-F238E27FC236}">
                  <a16:creationId xmlns:a16="http://schemas.microsoft.com/office/drawing/2014/main" id="{A68F5317-CDB5-3C4C-B871-918581B6A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704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Oval 16">
              <a:extLst>
                <a:ext uri="{FF2B5EF4-FFF2-40B4-BE49-F238E27FC236}">
                  <a16:creationId xmlns:a16="http://schemas.microsoft.com/office/drawing/2014/main" id="{62F9417F-33E8-0946-83B3-AD43C5318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137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17">
              <a:extLst>
                <a:ext uri="{FF2B5EF4-FFF2-40B4-BE49-F238E27FC236}">
                  <a16:creationId xmlns:a16="http://schemas.microsoft.com/office/drawing/2014/main" id="{18B7A8B8-5330-FB43-8F76-462F3B411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570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18">
              <a:extLst>
                <a:ext uri="{FF2B5EF4-FFF2-40B4-BE49-F238E27FC236}">
                  <a16:creationId xmlns:a16="http://schemas.microsoft.com/office/drawing/2014/main" id="{55D97281-DD9C-064A-B6F3-629D77979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548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Oval 19">
              <a:extLst>
                <a:ext uri="{FF2B5EF4-FFF2-40B4-BE49-F238E27FC236}">
                  <a16:creationId xmlns:a16="http://schemas.microsoft.com/office/drawing/2014/main" id="{18853362-DFE4-5942-A5EB-0811C7F5A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1003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Oval 20">
              <a:extLst>
                <a:ext uri="{FF2B5EF4-FFF2-40B4-BE49-F238E27FC236}">
                  <a16:creationId xmlns:a16="http://schemas.microsoft.com/office/drawing/2014/main" id="{B3575362-F398-A14A-BB31-CF5396D04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137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Oval 21">
              <a:extLst>
                <a:ext uri="{FF2B5EF4-FFF2-40B4-BE49-F238E27FC236}">
                  <a16:creationId xmlns:a16="http://schemas.microsoft.com/office/drawing/2014/main" id="{3FCCD0BE-7751-7447-9D72-6F17712E4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Oval 22">
              <a:extLst>
                <a:ext uri="{FF2B5EF4-FFF2-40B4-BE49-F238E27FC236}">
                  <a16:creationId xmlns:a16="http://schemas.microsoft.com/office/drawing/2014/main" id="{A6B5867C-DE2C-0A4F-B1AF-337BCEA16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Oval 23">
              <a:extLst>
                <a:ext uri="{FF2B5EF4-FFF2-40B4-BE49-F238E27FC236}">
                  <a16:creationId xmlns:a16="http://schemas.microsoft.com/office/drawing/2014/main" id="{D3C579BA-7E84-E947-80EE-E2B50D8F5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3838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Oval 24">
              <a:extLst>
                <a:ext uri="{FF2B5EF4-FFF2-40B4-BE49-F238E27FC236}">
                  <a16:creationId xmlns:a16="http://schemas.microsoft.com/office/drawing/2014/main" id="{91FC23C6-D9E5-BC46-A6F5-272D17701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Oval 25">
              <a:extLst>
                <a:ext uri="{FF2B5EF4-FFF2-40B4-BE49-F238E27FC236}">
                  <a16:creationId xmlns:a16="http://schemas.microsoft.com/office/drawing/2014/main" id="{AEE745AE-4FA4-0442-8964-A9B45A500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Oval 26">
              <a:extLst>
                <a:ext uri="{FF2B5EF4-FFF2-40B4-BE49-F238E27FC236}">
                  <a16:creationId xmlns:a16="http://schemas.microsoft.com/office/drawing/2014/main" id="{7AE66C75-CD04-C247-B02A-C0F084A8D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704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Oval 27">
              <a:extLst>
                <a:ext uri="{FF2B5EF4-FFF2-40B4-BE49-F238E27FC236}">
                  <a16:creationId xmlns:a16="http://schemas.microsoft.com/office/drawing/2014/main" id="{D1FEDA21-AC1A-6D45-ABF0-81D77787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115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Oval 28">
              <a:extLst>
                <a:ext uri="{FF2B5EF4-FFF2-40B4-BE49-F238E27FC236}">
                  <a16:creationId xmlns:a16="http://schemas.microsoft.com/office/drawing/2014/main" id="{0AA5856C-7778-794D-8655-4DC26B0C2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Oval 29">
              <a:extLst>
                <a:ext uri="{FF2B5EF4-FFF2-40B4-BE49-F238E27FC236}">
                  <a16:creationId xmlns:a16="http://schemas.microsoft.com/office/drawing/2014/main" id="{52134CEF-64FE-5249-A462-590067CF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Oval 30">
              <a:extLst>
                <a:ext uri="{FF2B5EF4-FFF2-40B4-BE49-F238E27FC236}">
                  <a16:creationId xmlns:a16="http://schemas.microsoft.com/office/drawing/2014/main" id="{CA33F36C-48A3-CE47-8FC8-C5D8EF8A3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Oval 31">
              <a:extLst>
                <a:ext uri="{FF2B5EF4-FFF2-40B4-BE49-F238E27FC236}">
                  <a16:creationId xmlns:a16="http://schemas.microsoft.com/office/drawing/2014/main" id="{6AAD1267-B7CD-BE45-9A8A-1510843A8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115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Oval 32">
              <a:extLst>
                <a:ext uri="{FF2B5EF4-FFF2-40B4-BE49-F238E27FC236}">
                  <a16:creationId xmlns:a16="http://schemas.microsoft.com/office/drawing/2014/main" id="{382DE0DA-B5B9-3E46-A48F-8A0082E94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Oval 33">
              <a:extLst>
                <a:ext uri="{FF2B5EF4-FFF2-40B4-BE49-F238E27FC236}">
                  <a16:creationId xmlns:a16="http://schemas.microsoft.com/office/drawing/2014/main" id="{CF313E4D-3CA2-0541-9F08-C2FB115A8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3249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Oval 34">
              <a:extLst>
                <a:ext uri="{FF2B5EF4-FFF2-40B4-BE49-F238E27FC236}">
                  <a16:creationId xmlns:a16="http://schemas.microsoft.com/office/drawing/2014/main" id="{6ADDBC25-39C1-C44C-B741-8734B06DA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682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Oval 35">
              <a:extLst>
                <a:ext uri="{FF2B5EF4-FFF2-40B4-BE49-F238E27FC236}">
                  <a16:creationId xmlns:a16="http://schemas.microsoft.com/office/drawing/2014/main" id="{7048ADBF-1431-7647-92F0-FC3A06A48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81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Oval 36">
              <a:extLst>
                <a:ext uri="{FF2B5EF4-FFF2-40B4-BE49-F238E27FC236}">
                  <a16:creationId xmlns:a16="http://schemas.microsoft.com/office/drawing/2014/main" id="{DDCEE90D-A53D-9744-B245-BA4C11C9E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3226"/>
              <a:ext cx="68" cy="68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9" name="Text Box 37">
            <a:extLst>
              <a:ext uri="{FF2B5EF4-FFF2-40B4-BE49-F238E27FC236}">
                <a16:creationId xmlns:a16="http://schemas.microsoft.com/office/drawing/2014/main" id="{0D307E1B-F233-434C-BDCE-5D0B5156A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60213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3590" name="Text Box 38">
            <a:extLst>
              <a:ext uri="{FF2B5EF4-FFF2-40B4-BE49-F238E27FC236}">
                <a16:creationId xmlns:a16="http://schemas.microsoft.com/office/drawing/2014/main" id="{4C833B51-E481-964C-9017-CC1E9F941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4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3591" name="Text Box 39">
            <a:extLst>
              <a:ext uri="{FF2B5EF4-FFF2-40B4-BE49-F238E27FC236}">
                <a16:creationId xmlns:a16="http://schemas.microsoft.com/office/drawing/2014/main" id="{092D2759-AB62-3547-81E9-0D5ACA6D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4149725"/>
            <a:ext cx="25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3592" name="Text Box 40">
            <a:extLst>
              <a:ext uri="{FF2B5EF4-FFF2-40B4-BE49-F238E27FC236}">
                <a16:creationId xmlns:a16="http://schemas.microsoft.com/office/drawing/2014/main" id="{0517B0E6-E3D7-5540-B4F7-A4AB0F13C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249613"/>
            <a:ext cx="21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3593" name="Text Box 41">
            <a:extLst>
              <a:ext uri="{FF2B5EF4-FFF2-40B4-BE49-F238E27FC236}">
                <a16:creationId xmlns:a16="http://schemas.microsoft.com/office/drawing/2014/main" id="{26DAEC7E-33ED-6541-8DA3-D225165C7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12988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3594" name="Text Box 42">
            <a:extLst>
              <a:ext uri="{FF2B5EF4-FFF2-40B4-BE49-F238E27FC236}">
                <a16:creationId xmlns:a16="http://schemas.microsoft.com/office/drawing/2014/main" id="{B29BF266-8AEF-F348-8CBB-D33057E39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49388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3595" name="Text Box 43">
            <a:extLst>
              <a:ext uri="{FF2B5EF4-FFF2-40B4-BE49-F238E27FC236}">
                <a16:creationId xmlns:a16="http://schemas.microsoft.com/office/drawing/2014/main" id="{CC796E8E-A8EE-744C-8429-3DF6006AC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61293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3596" name="Text Box 44">
            <a:extLst>
              <a:ext uri="{FF2B5EF4-FFF2-40B4-BE49-F238E27FC236}">
                <a16:creationId xmlns:a16="http://schemas.microsoft.com/office/drawing/2014/main" id="{517D65BB-D29D-2540-8480-9D0287134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6129338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3597" name="Text Box 45">
            <a:extLst>
              <a:ext uri="{FF2B5EF4-FFF2-40B4-BE49-F238E27FC236}">
                <a16:creationId xmlns:a16="http://schemas.microsoft.com/office/drawing/2014/main" id="{1F4EC39F-CA41-EE49-8ED3-FD92ACF19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129338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3598" name="Text Box 46">
            <a:extLst>
              <a:ext uri="{FF2B5EF4-FFF2-40B4-BE49-F238E27FC236}">
                <a16:creationId xmlns:a16="http://schemas.microsoft.com/office/drawing/2014/main" id="{005E88C9-4BD5-104B-BE3F-A0074354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6129338"/>
            <a:ext cx="25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3599" name="Text Box 47">
            <a:extLst>
              <a:ext uri="{FF2B5EF4-FFF2-40B4-BE49-F238E27FC236}">
                <a16:creationId xmlns:a16="http://schemas.microsoft.com/office/drawing/2014/main" id="{ACA80343-EB3B-C94C-B90F-68EC91356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213" y="6129338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3600" name="Text Box 48">
            <a:extLst>
              <a:ext uri="{FF2B5EF4-FFF2-40B4-BE49-F238E27FC236}">
                <a16:creationId xmlns:a16="http://schemas.microsoft.com/office/drawing/2014/main" id="{F8430680-4E96-E74A-8D59-8EEAA6268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5" y="6165850"/>
            <a:ext cx="28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23601" name="Text Box 49">
            <a:extLst>
              <a:ext uri="{FF2B5EF4-FFF2-40B4-BE49-F238E27FC236}">
                <a16:creationId xmlns:a16="http://schemas.microsoft.com/office/drawing/2014/main" id="{591F9541-B486-3B4A-BB4F-D8A2E9A6A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60928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23602" name="Text Box 50">
            <a:extLst>
              <a:ext uri="{FF2B5EF4-FFF2-40B4-BE49-F238E27FC236}">
                <a16:creationId xmlns:a16="http://schemas.microsoft.com/office/drawing/2014/main" id="{580F591D-E4E4-E34E-A98E-5F5A08835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3063" y="6092825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grpSp>
        <p:nvGrpSpPr>
          <p:cNvPr id="23616" name="Group 64">
            <a:extLst>
              <a:ext uri="{FF2B5EF4-FFF2-40B4-BE49-F238E27FC236}">
                <a16:creationId xmlns:a16="http://schemas.microsoft.com/office/drawing/2014/main" id="{FF930F8D-DF58-BA43-B5F6-F1E1B4F51932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860800"/>
            <a:ext cx="3565525" cy="2268538"/>
            <a:chOff x="612" y="2432"/>
            <a:chExt cx="2246" cy="1429"/>
          </a:xfrm>
        </p:grpSpPr>
        <p:sp>
          <p:nvSpPr>
            <p:cNvPr id="23562" name="Line 10">
              <a:extLst>
                <a:ext uri="{FF2B5EF4-FFF2-40B4-BE49-F238E27FC236}">
                  <a16:creationId xmlns:a16="http://schemas.microsoft.com/office/drawing/2014/main" id="{9427B5B3-C00A-994B-B843-903878356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" y="2432"/>
              <a:ext cx="2245" cy="142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Text Box 51">
              <a:extLst>
                <a:ext uri="{FF2B5EF4-FFF2-40B4-BE49-F238E27FC236}">
                  <a16:creationId xmlns:a16="http://schemas.microsoft.com/office/drawing/2014/main" id="{1EB1C940-60BA-FC47-83E1-81706FD738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" y="3385"/>
              <a:ext cx="45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Z=20</a:t>
              </a:r>
            </a:p>
          </p:txBody>
        </p:sp>
      </p:grpSp>
      <p:sp>
        <p:nvSpPr>
          <p:cNvPr id="23604" name="Freeform 52">
            <a:extLst>
              <a:ext uri="{FF2B5EF4-FFF2-40B4-BE49-F238E27FC236}">
                <a16:creationId xmlns:a16="http://schemas.microsoft.com/office/drawing/2014/main" id="{97A85D1D-4330-EE4C-A227-50D95BA43051}"/>
              </a:ext>
            </a:extLst>
          </p:cNvPr>
          <p:cNvSpPr>
            <a:spLocks/>
          </p:cNvSpPr>
          <p:nvPr/>
        </p:nvSpPr>
        <p:spPr bwMode="auto">
          <a:xfrm>
            <a:off x="955675" y="2540000"/>
            <a:ext cx="2722563" cy="854075"/>
          </a:xfrm>
          <a:custGeom>
            <a:avLst/>
            <a:gdLst>
              <a:gd name="T0" fmla="*/ 0 w 1715"/>
              <a:gd name="T1" fmla="*/ 538 h 538"/>
              <a:gd name="T2" fmla="*/ 12 w 1715"/>
              <a:gd name="T3" fmla="*/ 0 h 538"/>
              <a:gd name="T4" fmla="*/ 1036 w 1715"/>
              <a:gd name="T5" fmla="*/ 0 h 538"/>
              <a:gd name="T6" fmla="*/ 1280 w 1715"/>
              <a:gd name="T7" fmla="*/ 128 h 538"/>
              <a:gd name="T8" fmla="*/ 1715 w 1715"/>
              <a:gd name="T9" fmla="*/ 538 h 538"/>
              <a:gd name="T10" fmla="*/ 0 w 1715"/>
              <a:gd name="T11" fmla="*/ 53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5" h="538">
                <a:moveTo>
                  <a:pt x="0" y="538"/>
                </a:moveTo>
                <a:lnTo>
                  <a:pt x="12" y="0"/>
                </a:lnTo>
                <a:lnTo>
                  <a:pt x="1036" y="0"/>
                </a:lnTo>
                <a:lnTo>
                  <a:pt x="1280" y="128"/>
                </a:lnTo>
                <a:lnTo>
                  <a:pt x="1715" y="538"/>
                </a:lnTo>
                <a:lnTo>
                  <a:pt x="0" y="53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7" name="Line 65">
            <a:extLst>
              <a:ext uri="{FF2B5EF4-FFF2-40B4-BE49-F238E27FC236}">
                <a16:creationId xmlns:a16="http://schemas.microsoft.com/office/drawing/2014/main" id="{9F22C62C-8BF9-B64B-BADC-70DF5FD33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1663" y="10160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8" name="Line 66">
            <a:extLst>
              <a:ext uri="{FF2B5EF4-FFF2-40B4-BE49-F238E27FC236}">
                <a16:creationId xmlns:a16="http://schemas.microsoft.com/office/drawing/2014/main" id="{19C2F086-5964-C644-93BD-C615CA84A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10525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9" name="Freeform 67">
            <a:extLst>
              <a:ext uri="{FF2B5EF4-FFF2-40B4-BE49-F238E27FC236}">
                <a16:creationId xmlns:a16="http://schemas.microsoft.com/office/drawing/2014/main" id="{E5F64130-4ED5-7245-8D08-DA7F8CC2A6B9}"/>
              </a:ext>
            </a:extLst>
          </p:cNvPr>
          <p:cNvSpPr>
            <a:spLocks/>
          </p:cNvSpPr>
          <p:nvPr/>
        </p:nvSpPr>
        <p:spPr bwMode="auto">
          <a:xfrm>
            <a:off x="1870075" y="2133600"/>
            <a:ext cx="730250" cy="406400"/>
          </a:xfrm>
          <a:custGeom>
            <a:avLst/>
            <a:gdLst>
              <a:gd name="T0" fmla="*/ 1 w 460"/>
              <a:gd name="T1" fmla="*/ 249 h 256"/>
              <a:gd name="T2" fmla="*/ 0 w 460"/>
              <a:gd name="T3" fmla="*/ 0 h 256"/>
              <a:gd name="T4" fmla="*/ 460 w 460"/>
              <a:gd name="T5" fmla="*/ 256 h 256"/>
              <a:gd name="T6" fmla="*/ 1 w 460"/>
              <a:gd name="T7" fmla="*/ 249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0" h="256">
                <a:moveTo>
                  <a:pt x="1" y="249"/>
                </a:moveTo>
                <a:lnTo>
                  <a:pt x="0" y="0"/>
                </a:lnTo>
                <a:lnTo>
                  <a:pt x="460" y="256"/>
                </a:lnTo>
                <a:lnTo>
                  <a:pt x="1" y="24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0" name="Text Box 68">
            <a:extLst>
              <a:ext uri="{FF2B5EF4-FFF2-40B4-BE49-F238E27FC236}">
                <a16:creationId xmlns:a16="http://schemas.microsoft.com/office/drawing/2014/main" id="{25A13337-8268-AE4D-8358-679B9BB86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Subpr. 3</a:t>
            </a:r>
          </a:p>
        </p:txBody>
      </p:sp>
      <p:sp>
        <p:nvSpPr>
          <p:cNvPr id="23621" name="Text Box 69">
            <a:extLst>
              <a:ext uri="{FF2B5EF4-FFF2-40B4-BE49-F238E27FC236}">
                <a16:creationId xmlns:a16="http://schemas.microsoft.com/office/drawing/2014/main" id="{CC17B268-F1FF-A840-9BA2-8AB953B7B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88118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Subpr. 4</a:t>
            </a:r>
          </a:p>
        </p:txBody>
      </p:sp>
      <p:sp>
        <p:nvSpPr>
          <p:cNvPr id="23622" name="Line 70">
            <a:extLst>
              <a:ext uri="{FF2B5EF4-FFF2-40B4-BE49-F238E27FC236}">
                <a16:creationId xmlns:a16="http://schemas.microsoft.com/office/drawing/2014/main" id="{DC9EBFB8-033F-F54F-9F59-91DF58B9E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163" y="1449388"/>
            <a:ext cx="3563937" cy="22685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3" name="Rectangle 71">
            <a:extLst>
              <a:ext uri="{FF2B5EF4-FFF2-40B4-BE49-F238E27FC236}">
                <a16:creationId xmlns:a16="http://schemas.microsoft.com/office/drawing/2014/main" id="{48772549-1685-C140-A6D6-EAB6D0F95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060575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Text Box 72">
            <a:extLst>
              <a:ext uri="{FF2B5EF4-FFF2-40B4-BE49-F238E27FC236}">
                <a16:creationId xmlns:a16="http://schemas.microsoft.com/office/drawing/2014/main" id="{6DB30536-B84B-894D-AF68-F374FA116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608388"/>
            <a:ext cx="1044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Z=40.55</a:t>
            </a:r>
          </a:p>
        </p:txBody>
      </p:sp>
      <p:sp>
        <p:nvSpPr>
          <p:cNvPr id="23625" name="Text Box 73">
            <a:extLst>
              <a:ext uri="{FF2B5EF4-FFF2-40B4-BE49-F238E27FC236}">
                <a16:creationId xmlns:a16="http://schemas.microsoft.com/office/drawing/2014/main" id="{C0B0D3B6-081B-F342-854A-FD993BBB8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736725"/>
            <a:ext cx="111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(1, 4.44)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20" grpId="0"/>
      <p:bldP spid="23621" grpId="0"/>
      <p:bldP spid="23624" grpId="0"/>
      <p:bldP spid="236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260F3C3-2E81-B547-A290-C13669BC8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57225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Solution tree (cont.)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B1A0560-CC6F-5B43-9ED2-11A2880BF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lvl="4">
              <a:buFontTx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If a subproblem is infeasible, then it is fathomed.</a:t>
            </a:r>
          </a:p>
          <a:p>
            <a:pPr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	In our case, Subproblem 4 is infeasible; fathom it.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The upper bound for OPT(IP) is updated: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OPT(IP)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 40.55 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Next branch Subproblem 3 on x</a:t>
            </a:r>
            <a:r>
              <a:rPr lang="en-US" alt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	(Note that the branching variable might recur).</a:t>
            </a: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876F4283-6FF0-6944-82D2-557FD90DA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60463"/>
            <a:ext cx="1368425" cy="99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All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(2.25, 3.75)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Z=41.25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4A7B5829-0BA7-0F4F-B29B-F916235CF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728663"/>
            <a:ext cx="1368425" cy="1065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S1: 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 3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(3, 3)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Z=39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D3571FBC-15A3-B444-A3CD-202FEB7DB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060575"/>
            <a:ext cx="1368425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S2: 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4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(1.8, 4)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Z=41</a:t>
            </a:r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C392B5EC-BFCA-534C-BBCE-D2E0EE934B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55763" y="1125538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84816CD7-CD0A-FC4A-8C8F-C0020E945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5763" y="1989138"/>
            <a:ext cx="6492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D58BA26E-3B64-814F-BFF8-A675A3496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7286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int.</a:t>
            </a: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018396E2-62F8-1548-A23D-0B257A009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233488"/>
            <a:ext cx="1368425" cy="1065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S3: x</a:t>
            </a:r>
            <a:r>
              <a:rPr lang="en-US" altLang="en-US" sz="1800" baseline="-25000"/>
              <a:t>1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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1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/>
              <a:t>(1, 4.44)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1800"/>
              <a:t>Z=40.55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B4A5ECBE-89F0-2E46-86EC-DAD256DDF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2744788"/>
            <a:ext cx="13684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altLang="en-US" sz="1800"/>
              <a:t>S4: x</a:t>
            </a:r>
            <a:r>
              <a:rPr lang="en-US" altLang="en-US" sz="1800" baseline="-25000"/>
              <a:t>1</a:t>
            </a:r>
            <a:r>
              <a:rPr lang="en-US" altLang="en-US" sz="1800"/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2</a:t>
            </a:r>
          </a:p>
          <a:p>
            <a:pPr algn="ctr">
              <a:lnSpc>
                <a:spcPct val="75000"/>
              </a:lnSpc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algn="ctr">
              <a:lnSpc>
                <a:spcPct val="75000"/>
              </a:lnSpc>
            </a:pPr>
            <a:r>
              <a:rPr lang="en-US" altLang="en-US" sz="1800">
                <a:sym typeface="Symbol" pitchFamily="2" charset="2"/>
              </a:rPr>
              <a:t>infeasible</a:t>
            </a:r>
          </a:p>
        </p:txBody>
      </p:sp>
      <p:sp>
        <p:nvSpPr>
          <p:cNvPr id="24588" name="Line 12">
            <a:extLst>
              <a:ext uri="{FF2B5EF4-FFF2-40B4-BE49-F238E27FC236}">
                <a16:creationId xmlns:a16="http://schemas.microsoft.com/office/drawing/2014/main" id="{9745C6A2-2605-6642-8C5D-DC25477069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1916113"/>
            <a:ext cx="612775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907BABED-8845-2648-8E03-7C38C24A0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3325" y="2852738"/>
            <a:ext cx="684213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  <p:bldP spid="24586" grpId="0" animBg="1"/>
      <p:bldP spid="2458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</TotalTime>
  <Words>1563</Words>
  <Application>Microsoft Macintosh PowerPoint</Application>
  <PresentationFormat>On-screen Show (4:3)</PresentationFormat>
  <Paragraphs>261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Comic Sans MS</vt:lpstr>
      <vt:lpstr>Wingdings</vt:lpstr>
      <vt:lpstr>Symbol</vt:lpstr>
      <vt:lpstr>Arial</vt:lpstr>
      <vt:lpstr>Default Design</vt:lpstr>
      <vt:lpstr>Branch-and-Bound Technique for Solving Integer Programs</vt:lpstr>
      <vt:lpstr>Basic Concepts</vt:lpstr>
      <vt:lpstr>Example of Branch-and-Bound</vt:lpstr>
      <vt:lpstr>Utilizing the information about the optimal solution of the LP-relaxation</vt:lpstr>
      <vt:lpstr>Branching step</vt:lpstr>
      <vt:lpstr>Branching step (graphically)</vt:lpstr>
      <vt:lpstr>Solution tree</vt:lpstr>
      <vt:lpstr>Next branching step (graphically)</vt:lpstr>
      <vt:lpstr>Solution tree (cont.)</vt:lpstr>
      <vt:lpstr>Next branching step (graphically)</vt:lpstr>
      <vt:lpstr>Solution tree (final)</vt:lpstr>
      <vt:lpstr>In the next handout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187</cp:revision>
  <dcterms:created xsi:type="dcterms:W3CDTF">1601-01-01T00:00:00Z</dcterms:created>
  <dcterms:modified xsi:type="dcterms:W3CDTF">2021-01-14T22:38:17Z</dcterms:modified>
</cp:coreProperties>
</file>