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1"/>
  </p:handoutMasterIdLst>
  <p:sldIdLst>
    <p:sldId id="276" r:id="rId2"/>
    <p:sldId id="277" r:id="rId3"/>
    <p:sldId id="281" r:id="rId4"/>
    <p:sldId id="264" r:id="rId5"/>
    <p:sldId id="278" r:id="rId6"/>
    <p:sldId id="267" r:id="rId7"/>
    <p:sldId id="279" r:id="rId8"/>
    <p:sldId id="282" r:id="rId9"/>
    <p:sldId id="280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7CE0531-521A-B044-A243-29D995C0452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Math443/543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53BD805-C9CA-3A41-B72F-91FABF7FFC9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Feb. 11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D135F95E-DF92-DF4E-88BC-4CF16E84B63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4DE5D940-67BD-D049-9B99-85A02382D66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BF348ED-419F-0E4C-8DA9-1561459CB1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015494-2B0C-F94C-98BF-5DF2F6AF8A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5AF9B3-D321-9649-A66D-ECD8C9C12F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9E2FBD-804A-6248-ADC1-9D12D5BADC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2FB9F-B79A-5A46-B1F8-F8DDF9C84B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3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66DE02-5B49-F646-9B78-C553BD6A16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0F2FE4-0A1B-9644-90B9-8C265A7450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C0D1C5-FEAC-0842-80F0-AB8AA8A0A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B7B72-F4DA-0C44-9D40-3D480B1263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4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0FE9E6-B893-CE4C-935C-B4770C5F1D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9D95C7-AE23-0E41-941B-4C423EC334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B60392-6CCD-FF47-84F1-67ACDC242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14F8B-BF22-E84B-9ED8-F8E9E0BF11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73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CCAAD4-0D76-BD44-83C3-334E05AE0B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35D5B0-819D-CB41-AB58-18847F44EE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F64006-8A8E-2D48-A59B-540839ED7C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4210E-33DF-5647-BA0F-974B19FBF0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93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229390-D5B5-0940-BC1A-686C2C8E69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2BCB27-0603-3C42-B3FD-D33718E69A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919227-FEC6-F64F-AD58-A843E6430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4568F-1403-B444-B3AA-A3F3F2BD99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30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6DED0C-E3FC-4D4D-B7A0-10A0ED86CD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005BD-D4D7-634C-A24B-6AA4848862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434EAA-A16B-4841-A895-F0EE6ADDC0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908CE-9ACE-6945-888A-32E299630C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30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AA180D8-CC6E-6E45-9F35-5FC6FAACD9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F801DEE-3C6B-D946-9541-77FB08DACC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1BFBF2F-8167-294A-82F9-F1368C4DE7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8B2A7-7631-F747-B1AF-A421B6AAE6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43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F8EC413-8461-F54E-A58B-5C380F3764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BABB1BD-0D77-464A-817F-937DB6AE7C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C3CE5F-D766-124F-805E-9DEA3B3FE6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5DABA-1CCA-974A-B0D7-7D2A2AC1BD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2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CB9E3A5-75C9-D545-87AE-5F13D8DEF5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8D8C0F-2382-9548-BF8D-11192EC7C4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D8B4170-8EDB-3647-95E0-CCA65D7D6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AE713C-F439-7D4E-9DA4-218DD062D3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70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5AA6BD-764E-1441-A4A7-DC7B0F03F9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EE3FE2-0E1F-A842-A37E-269BE468BE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D7424A-A4E1-D146-B4DB-FF37E85754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378F3-0014-CA4D-86E7-14A9A5FC94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7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F84C98-55B5-8B46-AB52-1083F864D0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42F551-D5F7-2248-9EAD-D1C237DA06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3332E7-44A2-0B43-A2A6-3E11584399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04F8B-1862-FE45-B8E2-9027BE4D61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90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1F5D4FE-E030-D647-85F8-64A1338D6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D196DA-9FB1-BA40-A9D8-C10D0A839C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FAE99D-8132-D148-9773-431C3145BA0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EAB736D-00B8-A842-9D9B-BA365EA6F0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CBADACC-CD54-2A4C-A639-EA368200A4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CE1506-0EAD-A34D-AE7C-86EEB44357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EF9C562-0107-8046-A13D-BADA4B9E1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6613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Branch-and-Bound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09C1262-4677-404F-8639-FF97FA7A1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33488"/>
            <a:ext cx="9144000" cy="5291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	In this handout,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/>
              <a:t>Summary of branch-and-bound for integer programs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Updating the lower and upper bounds for OPT(IP)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Summary of fathoming criteria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Which variable to branch on?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Which open subproblem to solve first?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Optimality test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/>
              <a:t>Branch-and-bound applied to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binary integer programs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mixed integer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DEE3A4D-4E5A-8C42-8A39-892ED317F0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Examples of the main steps of the algorithm will be given based on the following solution tree</a:t>
            </a: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545A05D-AB3F-2C44-9303-D661ED8F8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Ø"/>
            </a:pPr>
            <a:endParaRPr lang="en-US" altLang="en-US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AFDAEAE7-2DB1-ED45-8329-C27C5A84F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92488"/>
            <a:ext cx="900113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All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Z=75.4</a:t>
            </a: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C707248F-42A9-A140-A341-BB49D9E96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2097088"/>
            <a:ext cx="900113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Z=68.7</a:t>
            </a:r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B3118897-0E1A-B841-AB2D-B1866954C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0" y="4365625"/>
            <a:ext cx="900113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Z=70.1</a:t>
            </a:r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7207D4DD-5729-7544-91A4-955E27DCD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1557338"/>
            <a:ext cx="900112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Z=60.5</a:t>
            </a:r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B5A03FE5-FFCA-1E42-B404-4FC2D3DB8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2600325"/>
            <a:ext cx="900112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Infeas.</a:t>
            </a:r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395CB174-6A07-5A4F-8A1F-8807ED42A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3681413"/>
            <a:ext cx="900113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S5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Z=68.3</a:t>
            </a:r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9D4FDA6C-257A-FF4F-B529-1D0118183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5229225"/>
            <a:ext cx="900113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S6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Z=64.5</a:t>
            </a:r>
          </a:p>
        </p:txBody>
      </p:sp>
      <p:sp>
        <p:nvSpPr>
          <p:cNvPr id="32781" name="Text Box 13">
            <a:extLst>
              <a:ext uri="{FF2B5EF4-FFF2-40B4-BE49-F238E27FC236}">
                <a16:creationId xmlns:a16="http://schemas.microsoft.com/office/drawing/2014/main" id="{5CF7CFEC-10EF-6C4F-A443-7AE49468C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233488"/>
            <a:ext cx="900112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S7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Z=52</a:t>
            </a:r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26FFDAA4-3C1B-2A45-83E1-EF70450DF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2205038"/>
            <a:ext cx="900113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S8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Z=54.4</a:t>
            </a:r>
          </a:p>
        </p:txBody>
      </p:sp>
      <p:sp>
        <p:nvSpPr>
          <p:cNvPr id="32783" name="Text Box 15">
            <a:extLst>
              <a:ext uri="{FF2B5EF4-FFF2-40B4-BE49-F238E27FC236}">
                <a16:creationId xmlns:a16="http://schemas.microsoft.com/office/drawing/2014/main" id="{C69AD4F2-3AD4-A04F-BD37-B78DFF8E6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3176588"/>
            <a:ext cx="900113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S9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Z=66.7</a:t>
            </a:r>
          </a:p>
        </p:txBody>
      </p:sp>
      <p:sp>
        <p:nvSpPr>
          <p:cNvPr id="32784" name="Text Box 16">
            <a:extLst>
              <a:ext uri="{FF2B5EF4-FFF2-40B4-BE49-F238E27FC236}">
                <a16:creationId xmlns:a16="http://schemas.microsoft.com/office/drawing/2014/main" id="{68725A56-4531-1F44-8EF9-22ACF880C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4149725"/>
            <a:ext cx="900113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S10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Z=59</a:t>
            </a:r>
          </a:p>
        </p:txBody>
      </p:sp>
      <p:sp>
        <p:nvSpPr>
          <p:cNvPr id="32785" name="Text Box 17">
            <a:extLst>
              <a:ext uri="{FF2B5EF4-FFF2-40B4-BE49-F238E27FC236}">
                <a16:creationId xmlns:a16="http://schemas.microsoft.com/office/drawing/2014/main" id="{A33FFAD8-368F-FA4E-9582-9EB1DC8F9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5121275"/>
            <a:ext cx="900112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S11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Z=62.9</a:t>
            </a:r>
          </a:p>
        </p:txBody>
      </p:sp>
      <p:sp>
        <p:nvSpPr>
          <p:cNvPr id="32786" name="Line 18">
            <a:extLst>
              <a:ext uri="{FF2B5EF4-FFF2-40B4-BE49-F238E27FC236}">
                <a16:creationId xmlns:a16="http://schemas.microsoft.com/office/drawing/2014/main" id="{B15C397C-C4B0-6A45-B3EC-D2F2854D47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3963" y="2492375"/>
            <a:ext cx="900112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>
            <a:extLst>
              <a:ext uri="{FF2B5EF4-FFF2-40B4-BE49-F238E27FC236}">
                <a16:creationId xmlns:a16="http://schemas.microsoft.com/office/drawing/2014/main" id="{6D25ABDE-AC15-E14D-98B9-6917D43BCB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3963" y="3897313"/>
            <a:ext cx="90011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>
            <a:extLst>
              <a:ext uri="{FF2B5EF4-FFF2-40B4-BE49-F238E27FC236}">
                <a16:creationId xmlns:a16="http://schemas.microsoft.com/office/drawing/2014/main" id="{E5CB5C04-9976-604A-BB0D-C3585A9C36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24188" y="1736725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>
            <a:extLst>
              <a:ext uri="{FF2B5EF4-FFF2-40B4-BE49-F238E27FC236}">
                <a16:creationId xmlns:a16="http://schemas.microsoft.com/office/drawing/2014/main" id="{F50797E2-B96E-E148-B81F-3E31C6936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4188" y="2600325"/>
            <a:ext cx="863600" cy="541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2">
            <a:extLst>
              <a:ext uri="{FF2B5EF4-FFF2-40B4-BE49-F238E27FC236}">
                <a16:creationId xmlns:a16="http://schemas.microsoft.com/office/drawing/2014/main" id="{7E0DE7F7-AF1A-2046-B4D3-885C9371F3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59113" y="4005263"/>
            <a:ext cx="865187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3">
            <a:extLst>
              <a:ext uri="{FF2B5EF4-FFF2-40B4-BE49-F238E27FC236}">
                <a16:creationId xmlns:a16="http://schemas.microsoft.com/office/drawing/2014/main" id="{101DF143-5134-4B49-A6D9-98537397C7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4868863"/>
            <a:ext cx="865187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4">
            <a:extLst>
              <a:ext uri="{FF2B5EF4-FFF2-40B4-BE49-F238E27FC236}">
                <a16:creationId xmlns:a16="http://schemas.microsoft.com/office/drawing/2014/main" id="{CA562580-FF0F-3A42-BA7F-5443BF55A7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7900" y="1557338"/>
            <a:ext cx="126047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25">
            <a:extLst>
              <a:ext uri="{FF2B5EF4-FFF2-40B4-BE49-F238E27FC236}">
                <a16:creationId xmlns:a16="http://schemas.microsoft.com/office/drawing/2014/main" id="{759DB798-8F8F-004E-9B87-53A5803A01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2133600"/>
            <a:ext cx="126047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26">
            <a:extLst>
              <a:ext uri="{FF2B5EF4-FFF2-40B4-BE49-F238E27FC236}">
                <a16:creationId xmlns:a16="http://schemas.microsoft.com/office/drawing/2014/main" id="{BB59A9ED-0E1B-C54C-9D3A-664FF23821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24413" y="3429000"/>
            <a:ext cx="12239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27">
            <a:extLst>
              <a:ext uri="{FF2B5EF4-FFF2-40B4-BE49-F238E27FC236}">
                <a16:creationId xmlns:a16="http://schemas.microsoft.com/office/drawing/2014/main" id="{4082B679-D587-1B4B-9F27-A36CCE9F8E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4413" y="4113213"/>
            <a:ext cx="1187450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Line 28">
            <a:extLst>
              <a:ext uri="{FF2B5EF4-FFF2-40B4-BE49-F238E27FC236}">
                <a16:creationId xmlns:a16="http://schemas.microsoft.com/office/drawing/2014/main" id="{C4F546CC-F505-2D41-A882-BE5F21CDA8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24413" y="5408613"/>
            <a:ext cx="12239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Text Box 29">
            <a:extLst>
              <a:ext uri="{FF2B5EF4-FFF2-40B4-BE49-F238E27FC236}">
                <a16:creationId xmlns:a16="http://schemas.microsoft.com/office/drawing/2014/main" id="{08432547-7F76-5249-B93B-117ECD2FF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7813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accent2"/>
                </a:solidFill>
              </a:rPr>
              <a:t>F2</a:t>
            </a:r>
          </a:p>
        </p:txBody>
      </p:sp>
      <p:sp>
        <p:nvSpPr>
          <p:cNvPr id="32799" name="Text Box 31">
            <a:extLst>
              <a:ext uri="{FF2B5EF4-FFF2-40B4-BE49-F238E27FC236}">
                <a16:creationId xmlns:a16="http://schemas.microsoft.com/office/drawing/2014/main" id="{6FA2AAF8-7887-1448-BFD3-DF772F29E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1975" y="1304925"/>
            <a:ext cx="504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accent2"/>
                </a:solidFill>
              </a:rPr>
              <a:t>intF3</a:t>
            </a:r>
          </a:p>
        </p:txBody>
      </p:sp>
      <p:sp>
        <p:nvSpPr>
          <p:cNvPr id="32800" name="Text Box 32">
            <a:extLst>
              <a:ext uri="{FF2B5EF4-FFF2-40B4-BE49-F238E27FC236}">
                <a16:creationId xmlns:a16="http://schemas.microsoft.com/office/drawing/2014/main" id="{EAF1526B-98EA-0947-8E5A-85CE3DB32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238442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accent2"/>
                </a:solidFill>
              </a:rPr>
              <a:t>F1</a:t>
            </a:r>
          </a:p>
        </p:txBody>
      </p:sp>
      <p:sp>
        <p:nvSpPr>
          <p:cNvPr id="32802" name="Text Box 34">
            <a:extLst>
              <a:ext uri="{FF2B5EF4-FFF2-40B4-BE49-F238E27FC236}">
                <a16:creationId xmlns:a16="http://schemas.microsoft.com/office/drawing/2014/main" id="{2DDEB94E-DEAD-1543-9495-259B1D373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0" y="4221163"/>
            <a:ext cx="504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accent2"/>
                </a:solidFill>
              </a:rPr>
              <a:t>intF3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3" grpId="0" animBg="1"/>
      <p:bldP spid="32774" grpId="0" animBg="1"/>
      <p:bldP spid="32775" grpId="0" animBg="1"/>
      <p:bldP spid="32777" grpId="0" animBg="1"/>
      <p:bldP spid="32778" grpId="0" animBg="1"/>
      <p:bldP spid="32779" grpId="0" animBg="1"/>
      <p:bldP spid="32780" grpId="0" animBg="1"/>
      <p:bldP spid="32781" grpId="0" animBg="1"/>
      <p:bldP spid="32782" grpId="0" animBg="1"/>
      <p:bldP spid="32783" grpId="0" animBg="1"/>
      <p:bldP spid="32784" grpId="0" animBg="1"/>
      <p:bldP spid="32785" grpId="0" animBg="1"/>
      <p:bldP spid="32797" grpId="0"/>
      <p:bldP spid="32799" grpId="0"/>
      <p:bldP spid="32800" grpId="0"/>
      <p:bldP spid="328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4C7273E-C421-2F43-8FEB-7FAC05C5EC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44563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Updating the lower and upper bounds </a:t>
            </a:r>
            <a:b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for OPT(IP)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65DFF00-86C6-8D4A-8F0E-9BB6FF256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The best integer solution found so far is stored as </a:t>
            </a: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incumbent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. The optimal value of the incumbent is denoted by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Z*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Z* is the tightest lower bound we have for OPT(IP) in the 				current iteration: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OPT(IP) ≥ Z* .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In our example,  Z* = 59 (optimal value of S10).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Consider all those subproblems such that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	(i) the subproblem is unfathomed;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	(ii) at least one of its child-subproblems is not solved yet.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In our example, those subproblems are S6, S9, S11.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Let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Z’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be the largest LP optimal value for this kind of subproblems. Then Z’ is the tightest upper bound for OPT(IP) in the current iteration: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OPT(IP)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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Z’ 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In our example, Z’ = 66.7 (LP optimal value of S9).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3CE9C6F-694B-F344-B2A5-94277FF5E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Summary of fathoming criteria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9213298-32B0-974A-BF87-5AF4A4619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8663"/>
            <a:ext cx="9144000" cy="612933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</a:rPr>
              <a:t>  </a:t>
            </a:r>
            <a:r>
              <a:rPr lang="en-US" altLang="en-US" sz="2800"/>
              <a:t>Fathom a subproblem if at least one of the following is true: 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</a:rPr>
              <a:t>Criterion F1:</a:t>
            </a:r>
            <a:r>
              <a:rPr lang="en-US" altLang="en-US" sz="2800"/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800"/>
              <a:t>  The </a:t>
            </a:r>
            <a:r>
              <a:rPr lang="en-US" altLang="en-US" sz="2800">
                <a:cs typeface="Arial" panose="020B0604020202020204" pitchFamily="34" charset="0"/>
              </a:rPr>
              <a:t>LP optimal value of the subproblem is </a:t>
            </a: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 Z*</a:t>
            </a:r>
            <a:r>
              <a:rPr lang="en-US" altLang="en-US" sz="2800">
                <a:cs typeface="Arial" panose="020B0604020202020204" pitchFamily="34" charset="0"/>
              </a:rPr>
              <a:t>,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800">
                <a:cs typeface="Arial" panose="020B0604020202020204" pitchFamily="34" charset="0"/>
              </a:rPr>
              <a:t>		where Z* is the optimal value of the current incumbent.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800">
                <a:cs typeface="Arial" panose="020B0604020202020204" pitchFamily="34" charset="0"/>
              </a:rPr>
              <a:t>	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In our example, S8 is fathomed based on F1 (54.4 &lt; Z*=59).</a:t>
            </a:r>
            <a:endParaRPr lang="en-US" altLang="en-US" sz="2800">
              <a:cs typeface="Arial" panose="020B0604020202020204" pitchFamily="34" charset="0"/>
            </a:endParaRPr>
          </a:p>
          <a:p>
            <a:pPr marL="609600" indent="-609600" eaLnBrk="1" hangingPunct="1">
              <a:buFont typeface="Wingdings" pitchFamily="2" charset="2"/>
              <a:buChar char="Ø"/>
            </a:pPr>
            <a:endParaRPr lang="en-US" altLang="en-US" sz="2800">
              <a:cs typeface="Arial" panose="020B0604020202020204" pitchFamily="34" charset="0"/>
            </a:endParaRP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Criterion F2:</a:t>
            </a:r>
            <a:r>
              <a:rPr lang="en-US" altLang="en-US" sz="2800">
                <a:cs typeface="Arial" panose="020B0604020202020204" pitchFamily="34" charset="0"/>
              </a:rPr>
              <a:t> The subproblem is infeasible.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	In our example, S4 is fathomed based on F2.</a:t>
            </a:r>
            <a:endParaRPr lang="en-US" altLang="en-US" sz="2800">
              <a:cs typeface="Arial" panose="020B0604020202020204" pitchFamily="34" charset="0"/>
            </a:endParaRPr>
          </a:p>
          <a:p>
            <a:pPr marL="609600" indent="-609600" eaLnBrk="1" hangingPunct="1">
              <a:buFont typeface="Wingdings" pitchFamily="2" charset="2"/>
              <a:buChar char="Ø"/>
            </a:pPr>
            <a:endParaRPr lang="en-US" altLang="en-US" sz="2800">
              <a:cs typeface="Arial" panose="020B0604020202020204" pitchFamily="34" charset="0"/>
            </a:endParaRP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Criterion F3: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800">
                <a:cs typeface="Arial" panose="020B0604020202020204" pitchFamily="34" charset="0"/>
              </a:rPr>
              <a:t>	The optimal solution of the subproblem is integral.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	In our example, S7 and S10 are fathomed based on F3.</a:t>
            </a:r>
            <a:endParaRPr lang="en-US" altLang="en-US" sz="2800">
              <a:cs typeface="Arial" panose="020B0604020202020204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sz="28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F75752D-7BE3-C743-A0E9-3E38900E2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89025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Which open (unfathomed) subproblem to solve first?</a:t>
            </a:r>
            <a:endParaRPr lang="en-US" altLang="en-US" sz="400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538D6CA-76BD-014A-B606-9F6A7FBBF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Possible natural choices: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i="1">
                <a:solidFill>
                  <a:schemeClr val="accent2"/>
                </a:solidFill>
              </a:rPr>
              <a:t>Option 1</a:t>
            </a:r>
            <a:r>
              <a:rPr lang="en-US" altLang="en-US">
                <a:solidFill>
                  <a:schemeClr val="accent2"/>
                </a:solidFill>
              </a:rPr>
              <a:t>: The subproblem with the best LP value.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/>
              <a:t>	This subproblem is the most promising one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to create an incumbent with higher Z* value; 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ea typeface="ＭＳ Ｐゴシック" panose="020B0600070205080204" pitchFamily="34" charset="-128"/>
              </a:rPr>
              <a:t>to contain an optimal  </a:t>
            </a:r>
            <a:r>
              <a:rPr lang="en-US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IP solution.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i="1">
                <a:solidFill>
                  <a:schemeClr val="accent2"/>
                </a:solidFill>
                <a:cs typeface="Arial" panose="020B0604020202020204" pitchFamily="34" charset="0"/>
              </a:rPr>
              <a:t>Option 2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: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The most recently created subproblem.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	</a:t>
            </a:r>
            <a:r>
              <a:rPr lang="en-US" altLang="en-US" sz="2800">
                <a:cs typeface="Arial" panose="020B0604020202020204" pitchFamily="34" charset="0"/>
              </a:rPr>
              <a:t>We don’t need to start the simplex method from scratch to solve this subproblem; it is solved by reoptimizing the solution of its parent-subproblem.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cs typeface="Arial" panose="020B0604020202020204" pitchFamily="34" charset="0"/>
              </a:rPr>
              <a:t>The second option is normally the preferred choice because it makes the algorithm more time-efficient.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0AAAD16-4BBA-6A40-8AF4-34269BC3A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57225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Summary of branch-and-bound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0BD44A4-409F-EA4F-BE70-B080FC7D4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8663"/>
            <a:ext cx="9144000" cy="612933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Steps for each iteration: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Branching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Among the unfathomed subproblems, select the one that was created most recently. (Break ties according to which has larger LP value.)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Choose a variable x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which has a noninteger value x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* in the LP solution of the subproblem. Create two new subproblems by adding the respective constraints x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 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  and x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i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≥ 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 .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2"/>
            </a:pP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Bounding: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Solve the new subproblems, record their LP solutions. Based on the LP values, update the incumbent, and the lower and upper bounds for OPT(IP) if necessary.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2"/>
            </a:pP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Fathoming: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For each new subproblem, apply the three fathoming tests. Discard the subproblems that are fathomed.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2"/>
            </a:pP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Optimality test: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there are no unfathomed subproblems left 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return the current incumbent as optimal solution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		(if there is no incumbent then IP is infeasible.)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Otherwise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, perform another iteration.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50259FE-1ED2-2F4C-BD34-070BEB8EE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57225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Finding a first incumbent quickly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D13C70C-3954-3145-871B-31E56DB83E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8663"/>
            <a:ext cx="9144000" cy="6129337"/>
          </a:xfrm>
        </p:spPr>
        <p:txBody>
          <a:bodyPr/>
          <a:lstStyle/>
          <a:p>
            <a:pPr marL="609600" indent="-609600"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Recall that having an incumbent allows us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				to fathom subproblems (Criterion F1). </a:t>
            </a:r>
          </a:p>
          <a:p>
            <a:pPr marL="609600" indent="-609600"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But it might take many iterations until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	  branch-and-bound finds a first incumbent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		(a subproblem which has an integer LP solution). </a:t>
            </a:r>
          </a:p>
          <a:p>
            <a:pPr marL="609600" indent="-609600"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To accelerate the process,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first incumbent is often found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by applying a fast heuristic algorithm to the problem.</a:t>
            </a:r>
          </a:p>
          <a:p>
            <a:pPr marL="609600" indent="-609600"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For example, to solve the Traveling Salesman 					Problem by Branch-and-Bound,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	we can start by applying the Nearest Neighbor 				     algorithm to find a first incumbent.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C9865CD5-9FD5-464F-8314-C1CF0594A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57225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How the upper bound on OPT(IP) can be used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FB91764-FAC3-264F-BEE1-C971660C9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8663"/>
            <a:ext cx="9144000" cy="612933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In practice, branch-and-bound is pretty fast most of the time.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But sometimes it might get really slow.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   		(In the worst-case scenario it is still exponential-time.)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What can we do if the branch-and-bound couldn’t find an optimal solution after struggling several hours on the problem?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Recall the tightest lower and upper bounds on OPT(IP) in the current iteration: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Z*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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OPT(IP)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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Z’ 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What can we say about the current incumbent based on these bounds?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Let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 = Z’ / Z*.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That is, the current incumbent is at most k times worse than the optimal solution. If k is close to 1, then the current incumbent will be a pretty good solution.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E.g., if Z*=100, Z’=102, then the current incumbent is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		at most 1.02 times worse than the optimal solution.</a:t>
            </a:r>
          </a:p>
        </p:txBody>
      </p:sp>
      <p:graphicFrame>
        <p:nvGraphicFramePr>
          <p:cNvPr id="37892" name="Object 2">
            <a:extLst>
              <a:ext uri="{FF2B5EF4-FFF2-40B4-BE49-F238E27FC236}">
                <a16:creationId xmlns:a16="http://schemas.microsoft.com/office/drawing/2014/main" id="{90B0B67A-9BB6-B046-ACBD-4565493A61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43550" y="4468813"/>
          <a:ext cx="28416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3" imgW="18313400" imgH="2311400" progId="Equation.3">
                  <p:embed/>
                </p:oleObj>
              </mc:Choice>
              <mc:Fallback>
                <p:oleObj name="Equation" r:id="rId3" imgW="18313400" imgH="2311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4468813"/>
                        <a:ext cx="28416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7B39BB3-78F9-0940-A928-28D44DF89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57225"/>
          </a:xfrm>
        </p:spPr>
        <p:txBody>
          <a:bodyPr/>
          <a:lstStyle/>
          <a:p>
            <a:pPr eaLnBrk="1" hangingPunct="1"/>
            <a:endParaRPr lang="en-US" altLang="en-US" sz="400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3E7ACFD-3B3C-B248-9FAE-6D8F0FBFF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Branch-and-bound applied 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to binary integer programs</a:t>
            </a:r>
            <a:r>
              <a:rPr lang="en-US" altLang="en-US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/>
              <a:t>	</a:t>
            </a:r>
            <a:r>
              <a:rPr lang="en-US" altLang="en-US" sz="2800" i="1"/>
              <a:t>The only modification:</a:t>
            </a:r>
            <a:r>
              <a:rPr lang="en-US" altLang="en-US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/>
              <a:t>When branching on a binary variable x</a:t>
            </a:r>
            <a:r>
              <a:rPr lang="en-US" altLang="en-US" sz="2800" baseline="-25000"/>
              <a:t>i</a:t>
            </a:r>
            <a:r>
              <a:rPr lang="en-US" altLang="en-US" sz="2800"/>
              <a:t>,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/>
              <a:t>	which has a fractional value x</a:t>
            </a:r>
            <a:r>
              <a:rPr lang="en-US" altLang="en-US" sz="2800" baseline="-25000"/>
              <a:t>i</a:t>
            </a:r>
            <a:r>
              <a:rPr lang="en-US" altLang="en-US" sz="2800"/>
              <a:t>* in the current LP solution,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/>
              <a:t>the two new subproblems are created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/>
              <a:t>						by setting  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i </a:t>
            </a:r>
            <a:r>
              <a:rPr lang="en-US" altLang="en-US" sz="2800">
                <a:solidFill>
                  <a:schemeClr val="accent2"/>
                </a:solidFill>
              </a:rPr>
              <a:t>= 0</a:t>
            </a:r>
            <a:r>
              <a:rPr lang="en-US" altLang="en-US" sz="2800"/>
              <a:t>  and </a:t>
            </a:r>
            <a:r>
              <a:rPr lang="en-US" altLang="en-US" sz="2800" baseline="-25000"/>
              <a:t> 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i </a:t>
            </a:r>
            <a:r>
              <a:rPr lang="en-US" altLang="en-US" sz="2800">
                <a:solidFill>
                  <a:schemeClr val="accent2"/>
                </a:solidFill>
              </a:rPr>
              <a:t>= 1</a:t>
            </a:r>
            <a:r>
              <a:rPr lang="en-US" altLang="en-US" sz="2800"/>
              <a:t> .</a:t>
            </a:r>
          </a:p>
          <a:p>
            <a:pPr marL="609600" indent="-609600" eaLnBrk="1" hangingPunct="1"/>
            <a:endParaRPr lang="en-US" altLang="en-US"/>
          </a:p>
          <a:p>
            <a:pPr marL="609600" indent="-609600" algn="ctr" eaLnBrk="1" hangingPunct="1">
              <a:buFontTx/>
              <a:buNone/>
            </a:pPr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Branch-and-bound applied 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to mixed integer programs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/>
              <a:t>	</a:t>
            </a:r>
            <a:r>
              <a:rPr lang="en-US" altLang="en-US" sz="2800" i="1"/>
              <a:t>The only modification:</a:t>
            </a:r>
            <a:r>
              <a:rPr lang="en-US" altLang="en-US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/>
              <a:t>		</a:t>
            </a:r>
            <a:r>
              <a:rPr lang="en-US" altLang="en-US" sz="2800"/>
              <a:t>Branch only on integer-restricted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3092</TotalTime>
  <Words>1068</Words>
  <Application>Microsoft Macintosh PowerPoint</Application>
  <PresentationFormat>On-screen Show (4:3)</PresentationFormat>
  <Paragraphs>117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Times New Roman</vt:lpstr>
      <vt:lpstr>ＭＳ Ｐゴシック</vt:lpstr>
      <vt:lpstr>Arial</vt:lpstr>
      <vt:lpstr>Calibri</vt:lpstr>
      <vt:lpstr>Comic Sans MS</vt:lpstr>
      <vt:lpstr>Wingdings</vt:lpstr>
      <vt:lpstr>Symbol</vt:lpstr>
      <vt:lpstr>Default Design</vt:lpstr>
      <vt:lpstr>Microsoft Equation</vt:lpstr>
      <vt:lpstr>Branch-and-Bound</vt:lpstr>
      <vt:lpstr>Examples of the main steps of the algorithm will be given based on the following solution tree </vt:lpstr>
      <vt:lpstr>Updating the lower and upper bounds  for OPT(IP)</vt:lpstr>
      <vt:lpstr>Summary of fathoming criteria </vt:lpstr>
      <vt:lpstr>Which open (unfathomed) subproblem to solve first?</vt:lpstr>
      <vt:lpstr>Summary of branch-and-bound</vt:lpstr>
      <vt:lpstr>Finding a first incumbent quickly</vt:lpstr>
      <vt:lpstr>How the upper bound on OPT(IP) can be used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261</cp:revision>
  <dcterms:created xsi:type="dcterms:W3CDTF">1601-01-01T00:00:00Z</dcterms:created>
  <dcterms:modified xsi:type="dcterms:W3CDTF">2021-01-14T22:38:31Z</dcterms:modified>
</cp:coreProperties>
</file>