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4"/>
  </p:handoutMasterIdLst>
  <p:sldIdLst>
    <p:sldId id="277" r:id="rId2"/>
    <p:sldId id="278" r:id="rId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74D1C36-CDD1-4845-A052-00ACBFEDD4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Math443/543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C31B0FA-4E03-3347-B30B-9B0A0F921A7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Feb. 11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9A6EC7BC-3011-3B48-98A0-59CE5A7BC77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0316583B-9047-6047-8E1A-D39F0C62980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05D9BB8-DA86-9342-905F-45CACA5A1B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7A2FED-CD52-444D-98DD-7FF6BC0BDC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AACB22-C57F-FF4B-B33D-79ECF946DD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50F700-624E-6145-879C-368B0B95B5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09628A-FE9D-D24D-BABB-ADFB05533C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30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689242-7453-0A41-8626-1346046BB8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49222B-6BA1-0D45-AB15-890B52FC1F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DD50BA-8BD2-8240-A945-E5F13A344E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EBB587-34CB-D048-B563-84302589B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50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335412-0BF1-504A-B5A8-A23225E1E3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D5DA85-FF01-BB4A-9BC1-A557BED9EB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64FC00-3D34-074E-96F1-703877368D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AD639-A7E9-D64D-90FA-C6DDE91B8E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73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16D6BD-475C-7840-85E6-AF5B7EC9B0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843377-1185-A54F-988D-74819DFFD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E43994-D049-0143-837B-1DFDF76B1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B35D54-3E92-2B45-823B-341F5934B4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63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D32E4B-2358-7844-AD9C-AE48A4E894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D95C6D-A6AD-D444-AEEC-64D2B24136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C15421-9E70-8940-82B6-CFA6C2D5FE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D3E86D-5590-4542-993D-CF270EB456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486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2F307C-79D7-7343-916C-4CB543AE1F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C26418-C640-574D-9312-3D7428705F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A092C7-6DC9-D941-AE25-F18A0CC00A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F8A006-2E6F-B141-A49E-E8D52C63D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65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6BAB577-2C06-D743-8069-335805BEE9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6DB1AE-3CF9-0345-8585-9139E96D07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FD829B7-40B0-E143-906B-2A42AAF7BC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5B188-CBAC-DA45-8C76-BADD4D208D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43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86CA2E1-A717-3342-BDBA-148E526A12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11E7584-D439-9249-9C21-6535109835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5D1C23-CD7E-CB43-8FE0-DBC8D4D710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23255-206D-DD4F-845E-A7BE64C5FB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96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0F17C98-6F49-8143-9928-6A9C52AA81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29ED689-AC15-0446-B908-546FEAEBA7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641B6F9-2A64-BC4F-A658-1BEA1CFECB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29080-8575-E94A-A04E-2B9D5F6F1F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680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63D238-F810-8E4C-A482-9F57EDDC69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58B4E4-6D4E-2144-8BFE-A508FFF636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47E52B-76AB-8245-9619-33A099A5CA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7DE535-581C-1C4C-B961-3742E1B9EC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90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BEBA14-A7B7-6544-8FA8-10CEC80001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07342D-20DB-D64A-A31E-009E758BB3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7E8F69-3F53-B24B-AECC-E00759F0CF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CA710-4051-5742-9331-D87B96AB0A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58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878B506-34AD-8743-84C2-8E2C1E3B89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578EDCD-8F64-C04A-B735-8C2505E7BB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D623D95-49B8-CC48-9DAD-278BEC3288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4766B92-34DB-2742-9356-83ECCA7A1E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5BAD6C7-2A4B-204E-87B5-6D35D948F0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69D7BA-4B92-3B4A-989A-08F6A136BC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CAA4D99-8E0F-4F4F-BEDE-1F90B1F8FB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pPr algn="l" eaLnBrk="1" hangingPunct="1"/>
            <a:r>
              <a:rPr lang="en-US" altLang="en-US" sz="2800">
                <a:solidFill>
                  <a:srgbClr val="663300"/>
                </a:solidFill>
              </a:rPr>
              <a:t>We have the following incomplete B&amp;B tree: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7AC4C11-EA85-0A47-9AA8-678871DE98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altLang="en-US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Text Box 5">
            <a:extLst>
              <a:ext uri="{FF2B5EF4-FFF2-40B4-BE49-F238E27FC236}">
                <a16:creationId xmlns:a16="http://schemas.microsoft.com/office/drawing/2014/main" id="{7DB343BE-9AD7-2747-A3AF-5BAF8E12C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392488"/>
            <a:ext cx="900113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All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Z=93.2</a:t>
            </a:r>
          </a:p>
        </p:txBody>
      </p:sp>
      <p:sp>
        <p:nvSpPr>
          <p:cNvPr id="14341" name="Text Box 6">
            <a:extLst>
              <a:ext uri="{FF2B5EF4-FFF2-40B4-BE49-F238E27FC236}">
                <a16:creationId xmlns:a16="http://schemas.microsoft.com/office/drawing/2014/main" id="{CEB72563-C8AB-BE43-9228-1F165B556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2097088"/>
            <a:ext cx="900113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S1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Z=88.5</a:t>
            </a:r>
          </a:p>
        </p:txBody>
      </p:sp>
      <p:sp>
        <p:nvSpPr>
          <p:cNvPr id="14342" name="Text Box 7">
            <a:extLst>
              <a:ext uri="{FF2B5EF4-FFF2-40B4-BE49-F238E27FC236}">
                <a16:creationId xmlns:a16="http://schemas.microsoft.com/office/drawing/2014/main" id="{1AFA1A9F-D839-6E4B-A9F6-4B1AA55DF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0" y="4365625"/>
            <a:ext cx="900113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Z=82.4</a:t>
            </a:r>
          </a:p>
        </p:txBody>
      </p:sp>
      <p:sp>
        <p:nvSpPr>
          <p:cNvPr id="14343" name="Text Box 9">
            <a:extLst>
              <a:ext uri="{FF2B5EF4-FFF2-40B4-BE49-F238E27FC236}">
                <a16:creationId xmlns:a16="http://schemas.microsoft.com/office/drawing/2014/main" id="{9C154590-0DE8-CA4B-BAA9-251F3421D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788" y="1557338"/>
            <a:ext cx="900112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Z=84.7</a:t>
            </a:r>
          </a:p>
        </p:txBody>
      </p:sp>
      <p:sp>
        <p:nvSpPr>
          <p:cNvPr id="14344" name="Text Box 10">
            <a:extLst>
              <a:ext uri="{FF2B5EF4-FFF2-40B4-BE49-F238E27FC236}">
                <a16:creationId xmlns:a16="http://schemas.microsoft.com/office/drawing/2014/main" id="{75B10402-9F2E-124F-B10E-BBE44BA86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788" y="2600325"/>
            <a:ext cx="900112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S4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Z=75</a:t>
            </a:r>
          </a:p>
        </p:txBody>
      </p:sp>
      <p:sp>
        <p:nvSpPr>
          <p:cNvPr id="14345" name="Text Box 11">
            <a:extLst>
              <a:ext uri="{FF2B5EF4-FFF2-40B4-BE49-F238E27FC236}">
                <a16:creationId xmlns:a16="http://schemas.microsoft.com/office/drawing/2014/main" id="{7DEE1167-16B1-004F-89F0-E4B45A5CF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3681413"/>
            <a:ext cx="900113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S5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Z=80.3</a:t>
            </a:r>
          </a:p>
        </p:txBody>
      </p:sp>
      <p:sp>
        <p:nvSpPr>
          <p:cNvPr id="14346" name="Text Box 12">
            <a:extLst>
              <a:ext uri="{FF2B5EF4-FFF2-40B4-BE49-F238E27FC236}">
                <a16:creationId xmlns:a16="http://schemas.microsoft.com/office/drawing/2014/main" id="{44E16FCA-9F1B-2447-BF95-39671105F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5229225"/>
            <a:ext cx="900113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S6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Z=78.5</a:t>
            </a:r>
          </a:p>
        </p:txBody>
      </p:sp>
      <p:sp>
        <p:nvSpPr>
          <p:cNvPr id="14347" name="Text Box 13">
            <a:extLst>
              <a:ext uri="{FF2B5EF4-FFF2-40B4-BE49-F238E27FC236}">
                <a16:creationId xmlns:a16="http://schemas.microsoft.com/office/drawing/2014/main" id="{C3BC1360-063B-C94E-8413-8E8A76EE4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233488"/>
            <a:ext cx="900112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S7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Z=81.2</a:t>
            </a:r>
          </a:p>
        </p:txBody>
      </p:sp>
      <p:sp>
        <p:nvSpPr>
          <p:cNvPr id="14348" name="Text Box 14">
            <a:extLst>
              <a:ext uri="{FF2B5EF4-FFF2-40B4-BE49-F238E27FC236}">
                <a16:creationId xmlns:a16="http://schemas.microsoft.com/office/drawing/2014/main" id="{0760EF95-3AA1-FE42-B47C-C5A71468F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75" y="2205038"/>
            <a:ext cx="900113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S8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Z=77</a:t>
            </a:r>
          </a:p>
        </p:txBody>
      </p:sp>
      <p:sp>
        <p:nvSpPr>
          <p:cNvPr id="14349" name="Text Box 15">
            <a:extLst>
              <a:ext uri="{FF2B5EF4-FFF2-40B4-BE49-F238E27FC236}">
                <a16:creationId xmlns:a16="http://schemas.microsoft.com/office/drawing/2014/main" id="{A2A17A99-9789-5D4B-B0E5-65BB8FFAF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75" y="3176588"/>
            <a:ext cx="900113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S9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Z=76.4</a:t>
            </a:r>
          </a:p>
        </p:txBody>
      </p:sp>
      <p:sp>
        <p:nvSpPr>
          <p:cNvPr id="14350" name="Text Box 16">
            <a:extLst>
              <a:ext uri="{FF2B5EF4-FFF2-40B4-BE49-F238E27FC236}">
                <a16:creationId xmlns:a16="http://schemas.microsoft.com/office/drawing/2014/main" id="{EE31E0A7-7555-3E4D-B315-29774F4BD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75" y="4149725"/>
            <a:ext cx="900113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S10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Z=79.1</a:t>
            </a:r>
          </a:p>
        </p:txBody>
      </p:sp>
      <p:sp>
        <p:nvSpPr>
          <p:cNvPr id="14351" name="Text Box 17">
            <a:extLst>
              <a:ext uri="{FF2B5EF4-FFF2-40B4-BE49-F238E27FC236}">
                <a16:creationId xmlns:a16="http://schemas.microsoft.com/office/drawing/2014/main" id="{0A7B5C2D-74EE-384B-A657-8EF578909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5121275"/>
            <a:ext cx="900112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S11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Z=75.8</a:t>
            </a:r>
          </a:p>
        </p:txBody>
      </p:sp>
      <p:sp>
        <p:nvSpPr>
          <p:cNvPr id="14352" name="Line 18">
            <a:extLst>
              <a:ext uri="{FF2B5EF4-FFF2-40B4-BE49-F238E27FC236}">
                <a16:creationId xmlns:a16="http://schemas.microsoft.com/office/drawing/2014/main" id="{235EF78B-6EE3-F846-8268-0AED0EC133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23963" y="2492375"/>
            <a:ext cx="900112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>
            <a:extLst>
              <a:ext uri="{FF2B5EF4-FFF2-40B4-BE49-F238E27FC236}">
                <a16:creationId xmlns:a16="http://schemas.microsoft.com/office/drawing/2014/main" id="{9DE88CB7-2A23-ED48-9764-E1336D46D0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23963" y="3897313"/>
            <a:ext cx="90011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0">
            <a:extLst>
              <a:ext uri="{FF2B5EF4-FFF2-40B4-BE49-F238E27FC236}">
                <a16:creationId xmlns:a16="http://schemas.microsoft.com/office/drawing/2014/main" id="{A0B5CF34-124D-F44E-A74C-ED786CF0EE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24188" y="1736725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1">
            <a:extLst>
              <a:ext uri="{FF2B5EF4-FFF2-40B4-BE49-F238E27FC236}">
                <a16:creationId xmlns:a16="http://schemas.microsoft.com/office/drawing/2014/main" id="{4B20D2AE-CFA8-0C4C-9280-ED4952EF61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4188" y="2600325"/>
            <a:ext cx="863600" cy="541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2">
            <a:extLst>
              <a:ext uri="{FF2B5EF4-FFF2-40B4-BE49-F238E27FC236}">
                <a16:creationId xmlns:a16="http://schemas.microsoft.com/office/drawing/2014/main" id="{FA51036E-470F-D848-9B17-2FCEA5AC83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59113" y="4005263"/>
            <a:ext cx="865187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3">
            <a:extLst>
              <a:ext uri="{FF2B5EF4-FFF2-40B4-BE49-F238E27FC236}">
                <a16:creationId xmlns:a16="http://schemas.microsoft.com/office/drawing/2014/main" id="{343B4899-0364-4642-8CA1-EDB68B5D07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4868863"/>
            <a:ext cx="865187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4">
            <a:extLst>
              <a:ext uri="{FF2B5EF4-FFF2-40B4-BE49-F238E27FC236}">
                <a16:creationId xmlns:a16="http://schemas.microsoft.com/office/drawing/2014/main" id="{8673C7F7-21C3-D14C-84C0-1FE1001917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87900" y="1557338"/>
            <a:ext cx="126047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5">
            <a:extLst>
              <a:ext uri="{FF2B5EF4-FFF2-40B4-BE49-F238E27FC236}">
                <a16:creationId xmlns:a16="http://schemas.microsoft.com/office/drawing/2014/main" id="{7EFDF825-FB9E-6A45-AD49-B4355E6366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2133600"/>
            <a:ext cx="126047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6">
            <a:extLst>
              <a:ext uri="{FF2B5EF4-FFF2-40B4-BE49-F238E27FC236}">
                <a16:creationId xmlns:a16="http://schemas.microsoft.com/office/drawing/2014/main" id="{C10268BF-0B99-384E-9A6A-30243E7B08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24413" y="3429000"/>
            <a:ext cx="12239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7">
            <a:extLst>
              <a:ext uri="{FF2B5EF4-FFF2-40B4-BE49-F238E27FC236}">
                <a16:creationId xmlns:a16="http://schemas.microsoft.com/office/drawing/2014/main" id="{56C896FB-68B3-2946-B5F6-B04B1FD3A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24413" y="4113213"/>
            <a:ext cx="1187450" cy="46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8">
            <a:extLst>
              <a:ext uri="{FF2B5EF4-FFF2-40B4-BE49-F238E27FC236}">
                <a16:creationId xmlns:a16="http://schemas.microsoft.com/office/drawing/2014/main" id="{9DBC1436-7D97-374A-AC3A-EE4234D9DB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24413" y="5408613"/>
            <a:ext cx="12239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Text Box 29">
            <a:extLst>
              <a:ext uri="{FF2B5EF4-FFF2-40B4-BE49-F238E27FC236}">
                <a16:creationId xmlns:a16="http://schemas.microsoft.com/office/drawing/2014/main" id="{E033E7F2-A328-6B4B-82AD-98C5D5564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278130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accent2"/>
                </a:solidFill>
              </a:rPr>
              <a:t>int</a:t>
            </a:r>
          </a:p>
        </p:txBody>
      </p:sp>
      <p:sp>
        <p:nvSpPr>
          <p:cNvPr id="14364" name="Text Box 32">
            <a:extLst>
              <a:ext uri="{FF2B5EF4-FFF2-40B4-BE49-F238E27FC236}">
                <a16:creationId xmlns:a16="http://schemas.microsoft.com/office/drawing/2014/main" id="{96FDC3BA-67BA-4542-BF2C-332CC109F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2384425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accent2"/>
                </a:solidFill>
              </a:rPr>
              <a:t>int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B873A7C1-EE46-1246-BB07-A1ACC02A8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62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What is the current incumbent? What is its value?</a:t>
            </a:r>
          </a:p>
          <a:p>
            <a:pPr eaLnBrk="1" hangingPunct="1"/>
            <a:r>
              <a:rPr lang="en-US" altLang="en-US"/>
              <a:t>Give as tight as possible lower and upper bounds on the IP optimal value.</a:t>
            </a:r>
          </a:p>
          <a:p>
            <a:pPr eaLnBrk="1" hangingPunct="1"/>
            <a:r>
              <a:rPr lang="en-US" altLang="en-US"/>
              <a:t>Which nodes are fathomed? Why?</a:t>
            </a:r>
          </a:p>
          <a:p>
            <a:pPr eaLnBrk="1" hangingPunct="1"/>
            <a:r>
              <a:rPr lang="en-US" altLang="en-US"/>
              <a:t>Suppose before starting the branch-and-bound we have applied a fast heuristic to the problem. The heuristic has returned an integer solution with Z=80. How would this information change the solution tree?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3123</TotalTime>
  <Words>129</Words>
  <Application>Microsoft Macintosh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ＭＳ Ｐゴシック</vt:lpstr>
      <vt:lpstr>Arial</vt:lpstr>
      <vt:lpstr>Calibri</vt:lpstr>
      <vt:lpstr>Default Design</vt:lpstr>
      <vt:lpstr>We have the following incomplete B&amp;B tree: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Melkonian, Vardges</cp:lastModifiedBy>
  <cp:revision>261</cp:revision>
  <dcterms:created xsi:type="dcterms:W3CDTF">2012-02-10T03:27:57Z</dcterms:created>
  <dcterms:modified xsi:type="dcterms:W3CDTF">2021-01-14T22:41:54Z</dcterms:modified>
</cp:coreProperties>
</file>