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4"/>
  </p:handoutMasterIdLst>
  <p:sldIdLst>
    <p:sldId id="338" r:id="rId2"/>
    <p:sldId id="363" r:id="rId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>
      <p:cViewPr varScale="1">
        <p:scale>
          <a:sx n="99" d="100"/>
          <a:sy n="99" d="100"/>
        </p:scale>
        <p:origin x="14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924" y="-102"/>
      </p:cViewPr>
      <p:guideLst>
        <p:guide orient="horz" pos="2928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8EDFC650-36BD-8D46-BA4C-ACF19E20BB1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Math443/543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7A1F5CD-E5C0-F841-91DB-2E2FECAD93C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5A81964E-E471-ED4E-803F-85B3CCCDB0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08759A10-5CE2-5348-9377-8C618DB7572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40C6464-849A-074F-B390-C58CD85343F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217B94-839F-2343-AA2B-67E1FB72C6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86CE7E-E018-DF45-A40C-B3CB441B59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6C4973-2194-A04A-B5FD-76F9A77558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D2BBC6-748C-2E43-BBE1-438E38E493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84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962EFB-EC73-AC4A-9342-A9C14C5E63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AFA222-E74E-8C4C-BC01-E280DBC081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52B209-E972-7448-AD82-1F048F522C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5E73FE-1226-5547-9523-6EA45A92BF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606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39301F-5C10-DF4A-A4B3-6B91EFD1A9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DE14CE-F086-844A-BB25-85895CC328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CBC45B-051A-3347-93F0-0501DC292F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CDB88C-F965-C447-8272-76A6D2188C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156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DA20E2-661E-DF45-9B1C-A5F8091B2E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B757B1-D479-5345-9E06-09DB50527F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B03709-BCD8-FF4A-8381-E94A7E8D99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C1F55D-7AA1-DB4E-B241-1A826B3B95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85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509319-C301-EC4F-A6A6-C3A0C72043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66FA1A-C16C-FC40-A7A7-3CBC297AB9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F41E66D-4FB5-A24A-B20C-FBC22B449F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FB449-F370-5145-A1F4-C127C54792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57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A3D0B8-FE34-9546-B986-69959E5193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369506-2446-D747-9912-83DFC58A56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C1AD56-E843-E14B-9DA0-4E73BBC9F9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5F0707-E54F-DB40-AEC0-5F886EEF79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391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9F93A9-6534-A346-81B7-22E294F25C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6B130F-DAB9-F94C-894F-ABBE851DB3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070BCF-BFD8-754C-B024-98805E6328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64AF6-686A-A345-9E6E-01660CF601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792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80FF1B6-8194-9243-A1E8-B50F4389B7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C4BF09A-3FD2-C643-9842-7A3D7CA0F7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49307FD-BEF4-F343-B9B3-F18BB0B3FD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9FACEA-1E76-3C4C-8993-9171AC1D23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17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7D462C1-8ADF-E64B-BAD6-1A850B14F0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A0EC3CA-8E43-BE4E-80F7-03B86FC200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9DB9B17-F551-384D-B632-DAA8018481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2487D4-DAAA-7F44-AB2E-8DBE064D5A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89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3C16AC0-2109-804C-8AEA-E8CAF4211C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DD860C2-92E1-4542-A0F3-1453993B2C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C256D3C-9CE4-E143-A97D-FD258DA05E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097A1-B399-5742-9AF7-252A0976F6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173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5CAE8F-9531-B84C-8DB7-8F72844BF5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81A2FF-2E1C-EA48-B19C-6E2B2E6D35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3B0503-CDE4-7C49-99BA-F329EF7D07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CFCCA-6E9C-7544-9D5D-2C863ADD33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9851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582AD0-572D-D841-819E-3D6C983C8D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C1CDE1-B2EB-404C-8EF0-8C879FB3B7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2AFE24-6C5E-5445-AB61-96ADDCD082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0FEB50-0FFC-F44B-9601-C298EF97D7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9098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AB97484-F22E-E24B-80C7-DC2D6A6B02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A4E296F-4DB3-FB40-B03A-663C47C189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7059C50-F473-2342-A6FA-48591F17C48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A63671F-C08A-5C45-9FD4-DF51F19ED76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D8DAE87-F1E3-DF4D-9528-C37E602A09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CC4940F-6E57-8841-BD53-27A908059D7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33C8AE3-EE94-0E44-BC2B-5972C36B54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356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Christofides’ algorithm for TSP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510FF327-8FDF-5743-9B07-FB8D2AC323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20713"/>
            <a:ext cx="9144000" cy="6237287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z="2400"/>
              <a:t>Given an instance for TSP problem,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/>
              <a:t>1. Find a minimum spanning tree </a:t>
            </a:r>
            <a:r>
              <a:rPr lang="en-US" altLang="en-US" sz="2800" b="1"/>
              <a:t>T</a:t>
            </a:r>
            <a:r>
              <a:rPr lang="en-US" altLang="en-US" sz="2800"/>
              <a:t> for that instance.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/>
              <a:t>2. Find a </a:t>
            </a:r>
            <a:r>
              <a:rPr lang="en-US" altLang="en-US" sz="2800">
                <a:solidFill>
                  <a:schemeClr val="accent2"/>
                </a:solidFill>
              </a:rPr>
              <a:t>min-cost perfect matching</a:t>
            </a:r>
            <a:r>
              <a:rPr lang="en-US" altLang="en-US" sz="2800"/>
              <a:t> </a:t>
            </a:r>
            <a:r>
              <a:rPr lang="en-US" altLang="en-US" sz="2800" b="1">
                <a:solidFill>
                  <a:schemeClr val="accent2"/>
                </a:solidFill>
              </a:rPr>
              <a:t>M </a:t>
            </a:r>
            <a:r>
              <a:rPr lang="en-US" altLang="en-US" sz="2800"/>
              <a:t>for</a:t>
            </a:r>
            <a:r>
              <a:rPr lang="en-US" altLang="en-US" sz="2800" b="1">
                <a:solidFill>
                  <a:schemeClr val="accent2"/>
                </a:solidFill>
              </a:rPr>
              <a:t> </a:t>
            </a:r>
            <a:r>
              <a:rPr lang="en-US" altLang="en-US" sz="2800"/>
              <a:t>odd-degree nodes of </a:t>
            </a:r>
            <a:r>
              <a:rPr lang="en-US" altLang="en-US" sz="2800" b="1"/>
              <a:t>T</a:t>
            </a:r>
            <a:r>
              <a:rPr lang="en-US" altLang="en-US" sz="2800"/>
              <a:t>. </a:t>
            </a:r>
            <a:endParaRPr lang="en-US" altLang="en-US" sz="2800">
              <a:sym typeface="Symbol" pitchFamily="2" charset="2"/>
            </a:endParaRPr>
          </a:p>
          <a:p>
            <a:pPr marL="609600" indent="-609600" eaLnBrk="1" hangingPunct="1">
              <a:buFontTx/>
              <a:buNone/>
            </a:pPr>
            <a:r>
              <a:rPr lang="en-US" altLang="en-US" sz="2800"/>
              <a:t>3. </a:t>
            </a:r>
            <a:r>
              <a:rPr lang="en-US" altLang="en-US" sz="2800" b="1"/>
              <a:t>T </a:t>
            </a:r>
            <a:r>
              <a:rPr lang="en-US" altLang="en-US" sz="2800" b="1">
                <a:sym typeface="Symbol" pitchFamily="2" charset="2"/>
              </a:rPr>
              <a:t> M</a:t>
            </a:r>
            <a:r>
              <a:rPr lang="en-US" altLang="en-US" sz="2800">
                <a:sym typeface="Symbol" pitchFamily="2" charset="2"/>
              </a:rPr>
              <a:t> has an Euler tour;</a:t>
            </a:r>
            <a:r>
              <a:rPr lang="en-US" altLang="en-US" sz="2800"/>
              <a:t> traverse the arcs of the Euler tour, by taking shortcuts when necessary, to get a </a:t>
            </a:r>
            <a:r>
              <a:rPr lang="en-US" altLang="en-US" sz="2800" b="1">
                <a:solidFill>
                  <a:srgbClr val="FF0000"/>
                </a:solidFill>
              </a:rPr>
              <a:t>TSP tour</a:t>
            </a:r>
            <a:r>
              <a:rPr lang="en-US" altLang="en-US" sz="2800"/>
              <a:t>.</a:t>
            </a:r>
            <a:endParaRPr lang="en-US" altLang="en-US" sz="2400"/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Example: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		Stage 1			Stage 2			Stage 3</a:t>
            </a:r>
          </a:p>
          <a:p>
            <a:pPr marL="609600" indent="-609600" eaLnBrk="1" hangingPunct="1">
              <a:buFontTx/>
              <a:buNone/>
            </a:pPr>
            <a:endParaRPr lang="en-US" altLang="en-US" sz="2400"/>
          </a:p>
        </p:txBody>
      </p:sp>
      <p:grpSp>
        <p:nvGrpSpPr>
          <p:cNvPr id="2" name="Group 56">
            <a:extLst>
              <a:ext uri="{FF2B5EF4-FFF2-40B4-BE49-F238E27FC236}">
                <a16:creationId xmlns:a16="http://schemas.microsoft.com/office/drawing/2014/main" id="{9A25F7C6-0F7B-1942-BA55-88EDC2EDD1EF}"/>
              </a:ext>
            </a:extLst>
          </p:cNvPr>
          <p:cNvGrpSpPr>
            <a:grpSpLocks/>
          </p:cNvGrpSpPr>
          <p:nvPr/>
        </p:nvGrpSpPr>
        <p:grpSpPr bwMode="auto">
          <a:xfrm>
            <a:off x="395288" y="4616450"/>
            <a:ext cx="2305050" cy="1981200"/>
            <a:chOff x="249" y="2908"/>
            <a:chExt cx="1452" cy="1248"/>
          </a:xfrm>
        </p:grpSpPr>
        <p:sp>
          <p:nvSpPr>
            <p:cNvPr id="15411" name="Oval 38">
              <a:extLst>
                <a:ext uri="{FF2B5EF4-FFF2-40B4-BE49-F238E27FC236}">
                  <a16:creationId xmlns:a16="http://schemas.microsoft.com/office/drawing/2014/main" id="{A041E03D-5912-CB42-92FB-91E8CFEE0E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" y="3793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2" name="Oval 39">
              <a:extLst>
                <a:ext uri="{FF2B5EF4-FFF2-40B4-BE49-F238E27FC236}">
                  <a16:creationId xmlns:a16="http://schemas.microsoft.com/office/drawing/2014/main" id="{4D24986D-7344-A546-9C52-56B2DA30B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" y="333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3" name="Oval 40">
              <a:extLst>
                <a:ext uri="{FF2B5EF4-FFF2-40B4-BE49-F238E27FC236}">
                  <a16:creationId xmlns:a16="http://schemas.microsoft.com/office/drawing/2014/main" id="{6816F953-1EA9-4E48-AC37-1136A816A7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" y="2931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4" name="Oval 41">
              <a:extLst>
                <a:ext uri="{FF2B5EF4-FFF2-40B4-BE49-F238E27FC236}">
                  <a16:creationId xmlns:a16="http://schemas.microsoft.com/office/drawing/2014/main" id="{CF275C4D-F5FC-5C4A-83F3-E1677F0E4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333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5" name="Oval 42">
              <a:extLst>
                <a:ext uri="{FF2B5EF4-FFF2-40B4-BE49-F238E27FC236}">
                  <a16:creationId xmlns:a16="http://schemas.microsoft.com/office/drawing/2014/main" id="{9EB7B761-A227-3A49-9323-D5311516E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" y="2908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6" name="Oval 43">
              <a:extLst>
                <a:ext uri="{FF2B5EF4-FFF2-40B4-BE49-F238E27FC236}">
                  <a16:creationId xmlns:a16="http://schemas.microsoft.com/office/drawing/2014/main" id="{0F1459A4-2801-0E45-BBC4-CC010BE62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" y="392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7" name="Line 44">
              <a:extLst>
                <a:ext uri="{FF2B5EF4-FFF2-40B4-BE49-F238E27FC236}">
                  <a16:creationId xmlns:a16="http://schemas.microsoft.com/office/drawing/2014/main" id="{F0F53912-613D-DA4D-8E00-FEC1D3D525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" y="3112"/>
              <a:ext cx="272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8" name="Line 45">
              <a:extLst>
                <a:ext uri="{FF2B5EF4-FFF2-40B4-BE49-F238E27FC236}">
                  <a16:creationId xmlns:a16="http://schemas.microsoft.com/office/drawing/2014/main" id="{DD43172C-300A-FF44-B7A2-55E75BFCBE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9" y="3407"/>
              <a:ext cx="25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9" name="Line 46">
              <a:extLst>
                <a:ext uri="{FF2B5EF4-FFF2-40B4-BE49-F238E27FC236}">
                  <a16:creationId xmlns:a16="http://schemas.microsoft.com/office/drawing/2014/main" id="{823D2A41-D5B3-F240-A11C-F8C03747B1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6" y="3543"/>
              <a:ext cx="272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0" name="Line 47">
              <a:extLst>
                <a:ext uri="{FF2B5EF4-FFF2-40B4-BE49-F238E27FC236}">
                  <a16:creationId xmlns:a16="http://schemas.microsoft.com/office/drawing/2014/main" id="{0B1071A6-A995-324B-BDA3-22484914A3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" y="3974"/>
              <a:ext cx="272" cy="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1" name="Line 48">
              <a:extLst>
                <a:ext uri="{FF2B5EF4-FFF2-40B4-BE49-F238E27FC236}">
                  <a16:creationId xmlns:a16="http://schemas.microsoft.com/office/drawing/2014/main" id="{59F05955-646D-0842-B92F-F280C83E85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8" y="3566"/>
              <a:ext cx="45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2" name="Oval 49">
              <a:extLst>
                <a:ext uri="{FF2B5EF4-FFF2-40B4-BE49-F238E27FC236}">
                  <a16:creationId xmlns:a16="http://schemas.microsoft.com/office/drawing/2014/main" id="{16871A94-6ADF-3440-93F3-97731E7D7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2" y="3770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23" name="Oval 53">
              <a:extLst>
                <a:ext uri="{FF2B5EF4-FFF2-40B4-BE49-F238E27FC236}">
                  <a16:creationId xmlns:a16="http://schemas.microsoft.com/office/drawing/2014/main" id="{4D2407D4-29D4-FB40-81DC-B3CB69BB6E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1" y="3022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24" name="Line 54">
              <a:extLst>
                <a:ext uri="{FF2B5EF4-FFF2-40B4-BE49-F238E27FC236}">
                  <a16:creationId xmlns:a16="http://schemas.microsoft.com/office/drawing/2014/main" id="{8F5D082F-8F3C-014B-9C3E-DC3B79CF36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6" y="3135"/>
              <a:ext cx="91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5" name="Line 55">
              <a:extLst>
                <a:ext uri="{FF2B5EF4-FFF2-40B4-BE49-F238E27FC236}">
                  <a16:creationId xmlns:a16="http://schemas.microsoft.com/office/drawing/2014/main" id="{FA622B43-A704-5644-9947-CE06E16A1A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83" y="3226"/>
              <a:ext cx="13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57">
            <a:extLst>
              <a:ext uri="{FF2B5EF4-FFF2-40B4-BE49-F238E27FC236}">
                <a16:creationId xmlns:a16="http://schemas.microsoft.com/office/drawing/2014/main" id="{DCD0D2E4-DD83-9943-BF9A-45297EE1030D}"/>
              </a:ext>
            </a:extLst>
          </p:cNvPr>
          <p:cNvGrpSpPr>
            <a:grpSpLocks/>
          </p:cNvGrpSpPr>
          <p:nvPr/>
        </p:nvGrpSpPr>
        <p:grpSpPr bwMode="auto">
          <a:xfrm>
            <a:off x="3384550" y="4652963"/>
            <a:ext cx="2305050" cy="1981200"/>
            <a:chOff x="249" y="2908"/>
            <a:chExt cx="1452" cy="1248"/>
          </a:xfrm>
        </p:grpSpPr>
        <p:sp>
          <p:nvSpPr>
            <p:cNvPr id="15396" name="Oval 58">
              <a:extLst>
                <a:ext uri="{FF2B5EF4-FFF2-40B4-BE49-F238E27FC236}">
                  <a16:creationId xmlns:a16="http://schemas.microsoft.com/office/drawing/2014/main" id="{962003DF-689E-D94E-B03B-C2C33B4C02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" y="3793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7" name="Oval 59">
              <a:extLst>
                <a:ext uri="{FF2B5EF4-FFF2-40B4-BE49-F238E27FC236}">
                  <a16:creationId xmlns:a16="http://schemas.microsoft.com/office/drawing/2014/main" id="{74760FD3-266F-8C4B-B096-E19C99692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" y="333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8" name="Oval 60">
              <a:extLst>
                <a:ext uri="{FF2B5EF4-FFF2-40B4-BE49-F238E27FC236}">
                  <a16:creationId xmlns:a16="http://schemas.microsoft.com/office/drawing/2014/main" id="{DA218D6E-BBBE-AE4A-BEE7-17C5C81210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" y="2931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9" name="Oval 61">
              <a:extLst>
                <a:ext uri="{FF2B5EF4-FFF2-40B4-BE49-F238E27FC236}">
                  <a16:creationId xmlns:a16="http://schemas.microsoft.com/office/drawing/2014/main" id="{ED0AF1EA-17FB-1B41-81E3-4C66A9C91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333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0" name="Oval 62">
              <a:extLst>
                <a:ext uri="{FF2B5EF4-FFF2-40B4-BE49-F238E27FC236}">
                  <a16:creationId xmlns:a16="http://schemas.microsoft.com/office/drawing/2014/main" id="{EBC86158-B3E0-FD4A-8EB4-8C9335B8F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" y="2908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1" name="Oval 63">
              <a:extLst>
                <a:ext uri="{FF2B5EF4-FFF2-40B4-BE49-F238E27FC236}">
                  <a16:creationId xmlns:a16="http://schemas.microsoft.com/office/drawing/2014/main" id="{70585B0C-03FC-CA47-B6C8-8FB2F46A2D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" y="392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2" name="Line 64">
              <a:extLst>
                <a:ext uri="{FF2B5EF4-FFF2-40B4-BE49-F238E27FC236}">
                  <a16:creationId xmlns:a16="http://schemas.microsoft.com/office/drawing/2014/main" id="{F9B4F8FA-80ED-044B-9738-EA9D34E5B5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" y="3112"/>
              <a:ext cx="272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Line 65">
              <a:extLst>
                <a:ext uri="{FF2B5EF4-FFF2-40B4-BE49-F238E27FC236}">
                  <a16:creationId xmlns:a16="http://schemas.microsoft.com/office/drawing/2014/main" id="{C018FDB8-8086-5541-84EE-4957E529E5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9" y="3407"/>
              <a:ext cx="25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Line 66">
              <a:extLst>
                <a:ext uri="{FF2B5EF4-FFF2-40B4-BE49-F238E27FC236}">
                  <a16:creationId xmlns:a16="http://schemas.microsoft.com/office/drawing/2014/main" id="{EE0B6706-AB8F-3A4E-8670-CF7DA5D24C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6" y="3543"/>
              <a:ext cx="272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Line 67">
              <a:extLst>
                <a:ext uri="{FF2B5EF4-FFF2-40B4-BE49-F238E27FC236}">
                  <a16:creationId xmlns:a16="http://schemas.microsoft.com/office/drawing/2014/main" id="{276E3F64-0DC1-414D-84B3-33F84D11CF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" y="3974"/>
              <a:ext cx="272" cy="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6" name="Line 68">
              <a:extLst>
                <a:ext uri="{FF2B5EF4-FFF2-40B4-BE49-F238E27FC236}">
                  <a16:creationId xmlns:a16="http://schemas.microsoft.com/office/drawing/2014/main" id="{661E0F85-AE4D-EA49-B303-235114CA6C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8" y="3566"/>
              <a:ext cx="45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7" name="Oval 69">
              <a:extLst>
                <a:ext uri="{FF2B5EF4-FFF2-40B4-BE49-F238E27FC236}">
                  <a16:creationId xmlns:a16="http://schemas.microsoft.com/office/drawing/2014/main" id="{056034C7-6ABF-2344-A69E-456003878A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2" y="3770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8" name="Oval 70">
              <a:extLst>
                <a:ext uri="{FF2B5EF4-FFF2-40B4-BE49-F238E27FC236}">
                  <a16:creationId xmlns:a16="http://schemas.microsoft.com/office/drawing/2014/main" id="{815534B0-6F3A-F64D-AFCF-5E59A574F0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1" y="3022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9" name="Line 71">
              <a:extLst>
                <a:ext uri="{FF2B5EF4-FFF2-40B4-BE49-F238E27FC236}">
                  <a16:creationId xmlns:a16="http://schemas.microsoft.com/office/drawing/2014/main" id="{A3A668A2-2845-994C-B8FF-A9EE12BCFC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6" y="3135"/>
              <a:ext cx="91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0" name="Line 72">
              <a:extLst>
                <a:ext uri="{FF2B5EF4-FFF2-40B4-BE49-F238E27FC236}">
                  <a16:creationId xmlns:a16="http://schemas.microsoft.com/office/drawing/2014/main" id="{34E31A9D-171A-CD43-A912-EA9700DEE1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83" y="3226"/>
              <a:ext cx="13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73">
            <a:extLst>
              <a:ext uri="{FF2B5EF4-FFF2-40B4-BE49-F238E27FC236}">
                <a16:creationId xmlns:a16="http://schemas.microsoft.com/office/drawing/2014/main" id="{3482F16E-A74D-6F42-8C19-754457FA97A3}"/>
              </a:ext>
            </a:extLst>
          </p:cNvPr>
          <p:cNvGrpSpPr>
            <a:grpSpLocks/>
          </p:cNvGrpSpPr>
          <p:nvPr/>
        </p:nvGrpSpPr>
        <p:grpSpPr bwMode="auto">
          <a:xfrm>
            <a:off x="6300788" y="4652963"/>
            <a:ext cx="2305050" cy="1981200"/>
            <a:chOff x="249" y="2908"/>
            <a:chExt cx="1452" cy="1248"/>
          </a:xfrm>
        </p:grpSpPr>
        <p:sp>
          <p:nvSpPr>
            <p:cNvPr id="15381" name="Oval 74">
              <a:extLst>
                <a:ext uri="{FF2B5EF4-FFF2-40B4-BE49-F238E27FC236}">
                  <a16:creationId xmlns:a16="http://schemas.microsoft.com/office/drawing/2014/main" id="{7B02248A-98E3-364F-B2A5-53289C1B3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" y="3793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2" name="Oval 75">
              <a:extLst>
                <a:ext uri="{FF2B5EF4-FFF2-40B4-BE49-F238E27FC236}">
                  <a16:creationId xmlns:a16="http://schemas.microsoft.com/office/drawing/2014/main" id="{1D68089B-7C8E-8842-BB37-72B4FCAD93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" y="333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3" name="Oval 76">
              <a:extLst>
                <a:ext uri="{FF2B5EF4-FFF2-40B4-BE49-F238E27FC236}">
                  <a16:creationId xmlns:a16="http://schemas.microsoft.com/office/drawing/2014/main" id="{9438DD93-B3C6-A444-8BCA-2C095B282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" y="2931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4" name="Oval 77">
              <a:extLst>
                <a:ext uri="{FF2B5EF4-FFF2-40B4-BE49-F238E27FC236}">
                  <a16:creationId xmlns:a16="http://schemas.microsoft.com/office/drawing/2014/main" id="{825E2D39-36E4-E348-AAC1-B5BF0E774D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333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5" name="Oval 78">
              <a:extLst>
                <a:ext uri="{FF2B5EF4-FFF2-40B4-BE49-F238E27FC236}">
                  <a16:creationId xmlns:a16="http://schemas.microsoft.com/office/drawing/2014/main" id="{C4E7AB02-3878-6048-9A31-16277CDFF8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" y="2908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6" name="Oval 79">
              <a:extLst>
                <a:ext uri="{FF2B5EF4-FFF2-40B4-BE49-F238E27FC236}">
                  <a16:creationId xmlns:a16="http://schemas.microsoft.com/office/drawing/2014/main" id="{D85EEA41-B05E-964B-BE25-9809893BC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" y="392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7" name="Line 80">
              <a:extLst>
                <a:ext uri="{FF2B5EF4-FFF2-40B4-BE49-F238E27FC236}">
                  <a16:creationId xmlns:a16="http://schemas.microsoft.com/office/drawing/2014/main" id="{B7C0887F-8103-8747-AECF-8DEF90879A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" y="3112"/>
              <a:ext cx="272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Line 81">
              <a:extLst>
                <a:ext uri="{FF2B5EF4-FFF2-40B4-BE49-F238E27FC236}">
                  <a16:creationId xmlns:a16="http://schemas.microsoft.com/office/drawing/2014/main" id="{188D2753-38B5-D34B-902E-1FE5135C4F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9" y="3407"/>
              <a:ext cx="25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82">
              <a:extLst>
                <a:ext uri="{FF2B5EF4-FFF2-40B4-BE49-F238E27FC236}">
                  <a16:creationId xmlns:a16="http://schemas.microsoft.com/office/drawing/2014/main" id="{562C6F9E-9E05-504A-B42B-51BC91AAFC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6" y="3543"/>
              <a:ext cx="272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Line 83">
              <a:extLst>
                <a:ext uri="{FF2B5EF4-FFF2-40B4-BE49-F238E27FC236}">
                  <a16:creationId xmlns:a16="http://schemas.microsoft.com/office/drawing/2014/main" id="{0527F78A-D038-8042-AA4C-2F3A4DF576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" y="3974"/>
              <a:ext cx="272" cy="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84">
              <a:extLst>
                <a:ext uri="{FF2B5EF4-FFF2-40B4-BE49-F238E27FC236}">
                  <a16:creationId xmlns:a16="http://schemas.microsoft.com/office/drawing/2014/main" id="{CFB6263A-C1FA-684F-AFC0-C6AD4AF67E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8" y="3566"/>
              <a:ext cx="45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Oval 85">
              <a:extLst>
                <a:ext uri="{FF2B5EF4-FFF2-40B4-BE49-F238E27FC236}">
                  <a16:creationId xmlns:a16="http://schemas.microsoft.com/office/drawing/2014/main" id="{C50B8430-7DE0-BC49-AD3F-3E5BB91EB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2" y="3770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3" name="Oval 86">
              <a:extLst>
                <a:ext uri="{FF2B5EF4-FFF2-40B4-BE49-F238E27FC236}">
                  <a16:creationId xmlns:a16="http://schemas.microsoft.com/office/drawing/2014/main" id="{9F3F1428-BC89-434C-A06F-D7B1887E55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1" y="3022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4" name="Line 87">
              <a:extLst>
                <a:ext uri="{FF2B5EF4-FFF2-40B4-BE49-F238E27FC236}">
                  <a16:creationId xmlns:a16="http://schemas.microsoft.com/office/drawing/2014/main" id="{46A41529-9A34-C748-903D-82DCC6A469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6" y="3135"/>
              <a:ext cx="91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Line 88">
              <a:extLst>
                <a:ext uri="{FF2B5EF4-FFF2-40B4-BE49-F238E27FC236}">
                  <a16:creationId xmlns:a16="http://schemas.microsoft.com/office/drawing/2014/main" id="{B717CA47-2CBE-7E48-80D7-6E1D374677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83" y="3226"/>
              <a:ext cx="13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7849" name="Line 89">
            <a:extLst>
              <a:ext uri="{FF2B5EF4-FFF2-40B4-BE49-F238E27FC236}">
                <a16:creationId xmlns:a16="http://schemas.microsoft.com/office/drawing/2014/main" id="{8FFDDB44-8444-E345-9F6B-389A5BE06C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71888" y="5013325"/>
            <a:ext cx="431800" cy="431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50" name="Line 90">
            <a:extLst>
              <a:ext uri="{FF2B5EF4-FFF2-40B4-BE49-F238E27FC236}">
                <a16:creationId xmlns:a16="http://schemas.microsoft.com/office/drawing/2014/main" id="{D47F51D1-939C-EE47-BBED-C27273A7B3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67288" y="4833938"/>
            <a:ext cx="360362" cy="71437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51" name="Line 91">
            <a:extLst>
              <a:ext uri="{FF2B5EF4-FFF2-40B4-BE49-F238E27FC236}">
                <a16:creationId xmlns:a16="http://schemas.microsoft.com/office/drawing/2014/main" id="{837D41D5-890F-5749-B736-BBD355BF8B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08513" y="6273800"/>
            <a:ext cx="468312" cy="17938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52" name="Line 92">
            <a:extLst>
              <a:ext uri="{FF2B5EF4-FFF2-40B4-BE49-F238E27FC236}">
                <a16:creationId xmlns:a16="http://schemas.microsoft.com/office/drawing/2014/main" id="{1DAAEBBC-5D82-7542-95E4-B98AD5842E48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8125" y="5048250"/>
            <a:ext cx="431800" cy="431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53" name="Line 93">
            <a:extLst>
              <a:ext uri="{FF2B5EF4-FFF2-40B4-BE49-F238E27FC236}">
                <a16:creationId xmlns:a16="http://schemas.microsoft.com/office/drawing/2014/main" id="{84AFF1E1-566A-584F-9400-B1923DA9EDD7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3525" y="4868863"/>
            <a:ext cx="360363" cy="71437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54" name="Line 94">
            <a:extLst>
              <a:ext uri="{FF2B5EF4-FFF2-40B4-BE49-F238E27FC236}">
                <a16:creationId xmlns:a16="http://schemas.microsoft.com/office/drawing/2014/main" id="{2A6A817A-797C-A941-AF38-9B4A2E23C6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24750" y="6308725"/>
            <a:ext cx="468313" cy="17938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55" name="Line 95">
            <a:extLst>
              <a:ext uri="{FF2B5EF4-FFF2-40B4-BE49-F238E27FC236}">
                <a16:creationId xmlns:a16="http://schemas.microsoft.com/office/drawing/2014/main" id="{AFCC08AE-0CBB-5A40-9508-AA0BF88C89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67625" y="5013325"/>
            <a:ext cx="180975" cy="39528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57" name="Line 97">
            <a:extLst>
              <a:ext uri="{FF2B5EF4-FFF2-40B4-BE49-F238E27FC236}">
                <a16:creationId xmlns:a16="http://schemas.microsoft.com/office/drawing/2014/main" id="{7404F480-BC09-3840-AF36-70FD2C6E2B8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43775" y="5373688"/>
            <a:ext cx="468313" cy="34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58" name="Line 98">
            <a:extLst>
              <a:ext uri="{FF2B5EF4-FFF2-40B4-BE49-F238E27FC236}">
                <a16:creationId xmlns:a16="http://schemas.microsoft.com/office/drawing/2014/main" id="{4E6C07B8-6986-FB40-BB48-9FB9C7A849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696075" y="4905375"/>
            <a:ext cx="468313" cy="468313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59" name="Line 99">
            <a:extLst>
              <a:ext uri="{FF2B5EF4-FFF2-40B4-BE49-F238E27FC236}">
                <a16:creationId xmlns:a16="http://schemas.microsoft.com/office/drawing/2014/main" id="{33D97EF0-4934-8F4B-92BD-932DA0894EF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8738" y="5049838"/>
            <a:ext cx="34925" cy="1042987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60" name="Line 100">
            <a:extLst>
              <a:ext uri="{FF2B5EF4-FFF2-40B4-BE49-F238E27FC236}">
                <a16:creationId xmlns:a16="http://schemas.microsoft.com/office/drawing/2014/main" id="{624155F3-D754-2049-B20E-5D30AEEA069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9563" y="6416675"/>
            <a:ext cx="468312" cy="1079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61" name="Line 101">
            <a:extLst>
              <a:ext uri="{FF2B5EF4-FFF2-40B4-BE49-F238E27FC236}">
                <a16:creationId xmlns:a16="http://schemas.microsoft.com/office/drawing/2014/main" id="{D16861D8-E44F-3C4F-BC4A-A4F7573B5D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24750" y="6381750"/>
            <a:ext cx="539750" cy="17938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62" name="Line 102">
            <a:extLst>
              <a:ext uri="{FF2B5EF4-FFF2-40B4-BE49-F238E27FC236}">
                <a16:creationId xmlns:a16="http://schemas.microsoft.com/office/drawing/2014/main" id="{C038103D-1BE7-6C46-A420-CCD514D630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80400" y="5157788"/>
            <a:ext cx="179388" cy="90011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863" name="Line 103">
            <a:extLst>
              <a:ext uri="{FF2B5EF4-FFF2-40B4-BE49-F238E27FC236}">
                <a16:creationId xmlns:a16="http://schemas.microsoft.com/office/drawing/2014/main" id="{CEBD89E3-E639-A84E-A746-FD824AA9B1A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48600" y="4724400"/>
            <a:ext cx="468313" cy="10953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103635E-D08F-984A-99DC-9DAB57D3D9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Approximation guarantee for Christofides’ algorithm</a:t>
            </a:r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D59B85FE-E377-DF4F-A705-9335C7A648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57225"/>
            <a:ext cx="9144000" cy="6200775"/>
          </a:xfrm>
        </p:spPr>
        <p:txBody>
          <a:bodyPr/>
          <a:lstStyle/>
          <a:p>
            <a:pPr eaLnBrk="1" hangingPunct="1"/>
            <a:r>
              <a:rPr lang="en-US" altLang="en-US" sz="2000" b="1"/>
              <a:t>Theorem:</a:t>
            </a:r>
            <a:r>
              <a:rPr lang="en-US" altLang="en-US" sz="2000"/>
              <a:t>  </a:t>
            </a:r>
            <a:r>
              <a:rPr lang="en-US" altLang="en-US" sz="2000" i="1"/>
              <a:t>If</a:t>
            </a:r>
            <a:r>
              <a:rPr lang="en-US" altLang="en-US" sz="2000"/>
              <a:t> the cost function satisfies the triangle ineqality, 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		</a:t>
            </a:r>
            <a:r>
              <a:rPr lang="en-US" altLang="en-US" sz="2000" i="1"/>
              <a:t>then</a:t>
            </a:r>
            <a:r>
              <a:rPr lang="en-US" altLang="en-US" sz="2000"/>
              <a:t> the Christofides’ algorithm is a </a:t>
            </a:r>
            <a:r>
              <a:rPr lang="en-US" altLang="en-US" sz="2000">
                <a:solidFill>
                  <a:srgbClr val="000099"/>
                </a:solidFill>
              </a:rPr>
              <a:t>1.5-approximation</a:t>
            </a:r>
            <a:r>
              <a:rPr lang="en-US" altLang="en-US" sz="2000"/>
              <a:t> algorithm.</a:t>
            </a:r>
          </a:p>
          <a:p>
            <a:pPr eaLnBrk="1" hangingPunct="1"/>
            <a:r>
              <a:rPr lang="en-US" altLang="en-US" sz="2000" b="1"/>
              <a:t>Proof:  </a:t>
            </a:r>
            <a:r>
              <a:rPr lang="en-US" altLang="en-US" sz="2000"/>
              <a:t>Let </a:t>
            </a:r>
            <a:r>
              <a:rPr lang="en-US" altLang="en-US" sz="2000" b="1">
                <a:solidFill>
                  <a:srgbClr val="FF0000"/>
                </a:solidFill>
              </a:rPr>
              <a:t>H</a:t>
            </a:r>
            <a:r>
              <a:rPr lang="en-US" altLang="en-US" sz="2000"/>
              <a:t> be an optimal TSP solution.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	cost(optimal MST </a:t>
            </a:r>
            <a:r>
              <a:rPr lang="en-US" altLang="en-US" sz="2000" b="1"/>
              <a:t>T</a:t>
            </a:r>
            <a:r>
              <a:rPr lang="en-US" altLang="en-US" sz="2000"/>
              <a:t>) </a:t>
            </a:r>
            <a:r>
              <a:rPr lang="en-US" altLang="en-US" sz="2000">
                <a:sym typeface="Symbol" pitchFamily="2" charset="2"/>
              </a:rPr>
              <a:t> cost (</a:t>
            </a:r>
            <a:r>
              <a:rPr lang="en-US" altLang="en-US" sz="2000" b="1">
                <a:solidFill>
                  <a:srgbClr val="FF0000"/>
                </a:solidFill>
                <a:sym typeface="Symbol" pitchFamily="2" charset="2"/>
              </a:rPr>
              <a:t>H</a:t>
            </a:r>
            <a:r>
              <a:rPr lang="en-US" altLang="en-US" sz="2000">
                <a:sym typeface="Symbol" pitchFamily="2" charset="2"/>
              </a:rPr>
              <a:t>)   (</a:t>
            </a:r>
            <a:r>
              <a:rPr lang="en-US" altLang="en-US" sz="2000" i="1">
                <a:sym typeface="Symbol" pitchFamily="2" charset="2"/>
              </a:rPr>
              <a:t>based on our previous arguments</a:t>
            </a:r>
            <a:r>
              <a:rPr lang="en-US" altLang="en-US" sz="2000">
                <a:sym typeface="Symbol" pitchFamily="2" charset="2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ym typeface="Symbol" pitchFamily="2" charset="2"/>
              </a:rPr>
              <a:t>	Get a cycle </a:t>
            </a:r>
            <a:r>
              <a:rPr lang="en-US" altLang="en-US" sz="2000" b="1">
                <a:solidFill>
                  <a:srgbClr val="009900"/>
                </a:solidFill>
                <a:sym typeface="Symbol" pitchFamily="2" charset="2"/>
              </a:rPr>
              <a:t>C</a:t>
            </a:r>
            <a:r>
              <a:rPr lang="en-US" altLang="en-US" sz="2000">
                <a:sym typeface="Symbol" pitchFamily="2" charset="2"/>
              </a:rPr>
              <a:t> on the set of odd-degree nodes of </a:t>
            </a:r>
            <a:r>
              <a:rPr lang="en-US" altLang="en-US" sz="2000" b="1">
                <a:sym typeface="Symbol" pitchFamily="2" charset="2"/>
              </a:rPr>
              <a:t>T</a:t>
            </a:r>
            <a:r>
              <a:rPr lang="en-US" altLang="en-US" sz="2000">
                <a:sym typeface="Symbol" pitchFamily="2" charset="2"/>
              </a:rPr>
              <a:t>, 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ym typeface="Symbol" pitchFamily="2" charset="2"/>
              </a:rPr>
              <a:t>				by joining them in the order they appear in </a:t>
            </a:r>
            <a:r>
              <a:rPr lang="en-US" altLang="en-US" sz="2000" b="1">
                <a:solidFill>
                  <a:srgbClr val="FF0000"/>
                </a:solidFill>
                <a:sym typeface="Symbol" pitchFamily="2" charset="2"/>
              </a:rPr>
              <a:t>H</a:t>
            </a:r>
            <a:r>
              <a:rPr lang="en-US" altLang="en-US" sz="2000" b="1">
                <a:sym typeface="Symbol" pitchFamily="2" charset="2"/>
              </a:rPr>
              <a:t> </a:t>
            </a:r>
            <a:r>
              <a:rPr lang="en-US" altLang="en-US" sz="2000">
                <a:sym typeface="Symbol" pitchFamily="2" charset="2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ym typeface="Symbol" pitchFamily="2" charset="2"/>
              </a:rPr>
              <a:t>	</a:t>
            </a:r>
            <a:r>
              <a:rPr lang="en-US" altLang="en-US" sz="2000" b="1">
                <a:sym typeface="Symbol" pitchFamily="2" charset="2"/>
              </a:rPr>
              <a:t>C</a:t>
            </a:r>
            <a:r>
              <a:rPr lang="en-US" altLang="en-US" sz="2000">
                <a:sym typeface="Symbol" pitchFamily="2" charset="2"/>
              </a:rPr>
              <a:t> partitions into two perfect matchings for odd-degree nodes: </a:t>
            </a:r>
            <a:r>
              <a:rPr lang="en-US" altLang="en-US" sz="2000" b="1">
                <a:solidFill>
                  <a:srgbClr val="009900"/>
                </a:solidFill>
                <a:sym typeface="Symbol" pitchFamily="2" charset="2"/>
              </a:rPr>
              <a:t>M</a:t>
            </a:r>
            <a:r>
              <a:rPr lang="en-US" altLang="en-US" sz="2000" b="1" baseline="-25000">
                <a:solidFill>
                  <a:srgbClr val="009900"/>
                </a:solidFill>
                <a:sym typeface="Symbol" pitchFamily="2" charset="2"/>
              </a:rPr>
              <a:t>1</a:t>
            </a:r>
            <a:r>
              <a:rPr lang="en-US" altLang="en-US" sz="2000">
                <a:sym typeface="Symbol" pitchFamily="2" charset="2"/>
              </a:rPr>
              <a:t> and </a:t>
            </a:r>
            <a:r>
              <a:rPr lang="en-US" altLang="en-US" sz="2000" b="1">
                <a:solidFill>
                  <a:srgbClr val="009900"/>
                </a:solidFill>
                <a:sym typeface="Symbol" pitchFamily="2" charset="2"/>
              </a:rPr>
              <a:t>M</a:t>
            </a:r>
            <a:r>
              <a:rPr lang="en-US" altLang="en-US" sz="2000" b="1" baseline="-25000">
                <a:solidFill>
                  <a:srgbClr val="009900"/>
                </a:solidFill>
                <a:sym typeface="Symbol" pitchFamily="2" charset="2"/>
              </a:rPr>
              <a:t>2</a:t>
            </a:r>
            <a:r>
              <a:rPr lang="en-US" altLang="en-US" sz="2000">
                <a:sym typeface="Symbol" pitchFamily="2" charset="2"/>
              </a:rPr>
              <a:t> .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ym typeface="Symbol" pitchFamily="2" charset="2"/>
              </a:rPr>
              <a:t>	cost(</a:t>
            </a:r>
            <a:r>
              <a:rPr lang="en-US" altLang="en-US" sz="2000" b="1">
                <a:solidFill>
                  <a:srgbClr val="009900"/>
                </a:solidFill>
                <a:sym typeface="Symbol" pitchFamily="2" charset="2"/>
              </a:rPr>
              <a:t>M</a:t>
            </a:r>
            <a:r>
              <a:rPr lang="en-US" altLang="en-US" sz="2000" b="1" baseline="-25000">
                <a:solidFill>
                  <a:srgbClr val="009900"/>
                </a:solidFill>
                <a:sym typeface="Symbol" pitchFamily="2" charset="2"/>
              </a:rPr>
              <a:t>1</a:t>
            </a:r>
            <a:r>
              <a:rPr lang="en-US" altLang="en-US" sz="2000">
                <a:sym typeface="Symbol" pitchFamily="2" charset="2"/>
              </a:rPr>
              <a:t>)</a:t>
            </a:r>
            <a:r>
              <a:rPr lang="en-US" altLang="en-US" sz="2000" b="1" baseline="-25000">
                <a:sym typeface="Symbol" pitchFamily="2" charset="2"/>
              </a:rPr>
              <a:t> </a:t>
            </a:r>
            <a:r>
              <a:rPr lang="en-US" altLang="en-US" sz="2000">
                <a:sym typeface="Symbol" pitchFamily="2" charset="2"/>
              </a:rPr>
              <a:t>+cost( </a:t>
            </a:r>
            <a:r>
              <a:rPr lang="en-US" altLang="en-US" sz="2000" b="1">
                <a:solidFill>
                  <a:srgbClr val="009900"/>
                </a:solidFill>
                <a:sym typeface="Symbol" pitchFamily="2" charset="2"/>
              </a:rPr>
              <a:t>M</a:t>
            </a:r>
            <a:r>
              <a:rPr lang="en-US" altLang="en-US" sz="2000" b="1" baseline="-25000">
                <a:solidFill>
                  <a:srgbClr val="009900"/>
                </a:solidFill>
                <a:sym typeface="Symbol" pitchFamily="2" charset="2"/>
              </a:rPr>
              <a:t>2</a:t>
            </a:r>
            <a:r>
              <a:rPr lang="en-US" altLang="en-US" sz="2000" b="1" baseline="-25000">
                <a:sym typeface="Symbol" pitchFamily="2" charset="2"/>
              </a:rPr>
              <a:t> </a:t>
            </a:r>
            <a:r>
              <a:rPr lang="en-US" altLang="en-US" sz="2000">
                <a:sym typeface="Symbol" pitchFamily="2" charset="2"/>
              </a:rPr>
              <a:t>) = cost(</a:t>
            </a:r>
            <a:r>
              <a:rPr lang="en-US" altLang="en-US" sz="2000" b="1">
                <a:sym typeface="Symbol" pitchFamily="2" charset="2"/>
              </a:rPr>
              <a:t>C</a:t>
            </a:r>
            <a:r>
              <a:rPr lang="en-US" altLang="en-US" sz="2000">
                <a:sym typeface="Symbol" pitchFamily="2" charset="2"/>
              </a:rPr>
              <a:t>)  cost(</a:t>
            </a:r>
            <a:r>
              <a:rPr lang="en-US" altLang="en-US" sz="2000" b="1">
                <a:solidFill>
                  <a:srgbClr val="FF0000"/>
                </a:solidFill>
                <a:sym typeface="Symbol" pitchFamily="2" charset="2"/>
              </a:rPr>
              <a:t>H</a:t>
            </a:r>
            <a:r>
              <a:rPr lang="en-US" altLang="en-US" sz="2000">
                <a:sym typeface="Symbol" pitchFamily="2" charset="2"/>
              </a:rPr>
              <a:t>)   (</a:t>
            </a:r>
            <a:r>
              <a:rPr lang="en-US" altLang="en-US" sz="2000" i="1">
                <a:sym typeface="Symbol" pitchFamily="2" charset="2"/>
              </a:rPr>
              <a:t>based on triangle inequality</a:t>
            </a:r>
            <a:r>
              <a:rPr lang="en-US" altLang="en-US" sz="2000">
                <a:sym typeface="Symbol" pitchFamily="2" charset="2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ym typeface="Symbol" pitchFamily="2" charset="2"/>
              </a:rPr>
              <a:t>	Thus, at least one of the matchings, say </a:t>
            </a:r>
            <a:r>
              <a:rPr lang="en-US" altLang="en-US" sz="2000" b="1">
                <a:solidFill>
                  <a:srgbClr val="009900"/>
                </a:solidFill>
                <a:sym typeface="Symbol" pitchFamily="2" charset="2"/>
              </a:rPr>
              <a:t>M</a:t>
            </a:r>
            <a:r>
              <a:rPr lang="en-US" altLang="en-US" sz="2000" b="1" baseline="-25000">
                <a:solidFill>
                  <a:srgbClr val="009900"/>
                </a:solidFill>
                <a:sym typeface="Symbol" pitchFamily="2" charset="2"/>
              </a:rPr>
              <a:t>1</a:t>
            </a:r>
            <a:r>
              <a:rPr lang="en-US" altLang="en-US" sz="2000">
                <a:sym typeface="Symbol" pitchFamily="2" charset="2"/>
              </a:rPr>
              <a:t>, costs no more than 0.5*cost (</a:t>
            </a:r>
            <a:r>
              <a:rPr lang="en-US" altLang="en-US" sz="2000" b="1">
                <a:solidFill>
                  <a:srgbClr val="FF0000"/>
                </a:solidFill>
                <a:sym typeface="Symbol" pitchFamily="2" charset="2"/>
              </a:rPr>
              <a:t>H</a:t>
            </a:r>
            <a:r>
              <a:rPr lang="en-US" altLang="en-US" sz="2000">
                <a:sym typeface="Symbol" pitchFamily="2" charset="2"/>
              </a:rPr>
              <a:t>) .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ym typeface="Symbol" pitchFamily="2" charset="2"/>
              </a:rPr>
              <a:t>	Since </a:t>
            </a:r>
            <a:r>
              <a:rPr lang="en-US" altLang="en-US" sz="2000" b="1">
                <a:sym typeface="Symbol" pitchFamily="2" charset="2"/>
              </a:rPr>
              <a:t>M</a:t>
            </a:r>
            <a:r>
              <a:rPr lang="en-US" altLang="en-US" sz="2000">
                <a:sym typeface="Symbol" pitchFamily="2" charset="2"/>
              </a:rPr>
              <a:t> is a min-cost perfect matching, cost(</a:t>
            </a:r>
            <a:r>
              <a:rPr lang="en-US" altLang="en-US" sz="2000" b="1">
                <a:sym typeface="Symbol" pitchFamily="2" charset="2"/>
              </a:rPr>
              <a:t>M</a:t>
            </a:r>
            <a:r>
              <a:rPr lang="en-US" altLang="en-US" sz="2000">
                <a:sym typeface="Symbol" pitchFamily="2" charset="2"/>
              </a:rPr>
              <a:t>)  cost(</a:t>
            </a:r>
            <a:r>
              <a:rPr lang="en-US" altLang="en-US" sz="2000" b="1">
                <a:solidFill>
                  <a:srgbClr val="009900"/>
                </a:solidFill>
                <a:sym typeface="Symbol" pitchFamily="2" charset="2"/>
              </a:rPr>
              <a:t>M</a:t>
            </a:r>
            <a:r>
              <a:rPr lang="en-US" altLang="en-US" sz="2000" b="1" baseline="-25000">
                <a:solidFill>
                  <a:srgbClr val="009900"/>
                </a:solidFill>
                <a:sym typeface="Symbol" pitchFamily="2" charset="2"/>
              </a:rPr>
              <a:t>1</a:t>
            </a:r>
            <a:r>
              <a:rPr lang="en-US" altLang="en-US" sz="2000">
                <a:sym typeface="Symbol" pitchFamily="2" charset="2"/>
              </a:rPr>
              <a:t>)</a:t>
            </a:r>
            <a:r>
              <a:rPr lang="en-US" altLang="en-US" sz="2000" b="1" baseline="-25000">
                <a:sym typeface="Symbol" pitchFamily="2" charset="2"/>
              </a:rPr>
              <a:t> </a:t>
            </a:r>
            <a:r>
              <a:rPr lang="en-US" altLang="en-US" sz="2000">
                <a:sym typeface="Symbol" pitchFamily="2" charset="2"/>
              </a:rPr>
              <a:t> 0.5*cost (</a:t>
            </a:r>
            <a:r>
              <a:rPr lang="en-US" altLang="en-US" sz="2000" b="1">
                <a:solidFill>
                  <a:srgbClr val="FF0000"/>
                </a:solidFill>
                <a:sym typeface="Symbol" pitchFamily="2" charset="2"/>
              </a:rPr>
              <a:t>H</a:t>
            </a:r>
            <a:r>
              <a:rPr lang="en-US" altLang="en-US" sz="2000">
                <a:sym typeface="Symbol" pitchFamily="2" charset="2"/>
              </a:rPr>
              <a:t>) .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ym typeface="Symbol" pitchFamily="2" charset="2"/>
              </a:rPr>
              <a:t>	So cost(our tour)  cost(</a:t>
            </a:r>
            <a:r>
              <a:rPr lang="en-US" altLang="en-US" sz="2000" b="1">
                <a:sym typeface="Symbol" pitchFamily="2" charset="2"/>
              </a:rPr>
              <a:t>T</a:t>
            </a:r>
            <a:r>
              <a:rPr lang="en-US" altLang="en-US" sz="2000">
                <a:sym typeface="Symbol" pitchFamily="2" charset="2"/>
              </a:rPr>
              <a:t>) + cost(</a:t>
            </a:r>
            <a:r>
              <a:rPr lang="en-US" altLang="en-US" sz="2000" b="1">
                <a:sym typeface="Symbol" pitchFamily="2" charset="2"/>
              </a:rPr>
              <a:t>M</a:t>
            </a:r>
            <a:r>
              <a:rPr lang="en-US" altLang="en-US" sz="2000">
                <a:sym typeface="Symbol" pitchFamily="2" charset="2"/>
              </a:rPr>
              <a:t>)  1.5*cost (</a:t>
            </a:r>
            <a:r>
              <a:rPr lang="en-US" altLang="en-US" sz="2000" b="1">
                <a:solidFill>
                  <a:srgbClr val="FF0000"/>
                </a:solidFill>
                <a:sym typeface="Symbol" pitchFamily="2" charset="2"/>
              </a:rPr>
              <a:t>H</a:t>
            </a:r>
            <a:r>
              <a:rPr lang="en-US" altLang="en-US" sz="2000">
                <a:sym typeface="Symbol" pitchFamily="2" charset="2"/>
              </a:rPr>
              <a:t>) .</a:t>
            </a:r>
          </a:p>
        </p:txBody>
      </p:sp>
      <p:grpSp>
        <p:nvGrpSpPr>
          <p:cNvPr id="2" name="Group 13">
            <a:extLst>
              <a:ext uri="{FF2B5EF4-FFF2-40B4-BE49-F238E27FC236}">
                <a16:creationId xmlns:a16="http://schemas.microsoft.com/office/drawing/2014/main" id="{77AF9DEF-8C6F-6D40-B292-125B6A753BD1}"/>
              </a:ext>
            </a:extLst>
          </p:cNvPr>
          <p:cNvGrpSpPr>
            <a:grpSpLocks/>
          </p:cNvGrpSpPr>
          <p:nvPr/>
        </p:nvGrpSpPr>
        <p:grpSpPr bwMode="auto">
          <a:xfrm>
            <a:off x="6300788" y="4652963"/>
            <a:ext cx="2305050" cy="1981200"/>
            <a:chOff x="249" y="2908"/>
            <a:chExt cx="1452" cy="1248"/>
          </a:xfrm>
        </p:grpSpPr>
        <p:sp>
          <p:nvSpPr>
            <p:cNvPr id="16404" name="Oval 14">
              <a:extLst>
                <a:ext uri="{FF2B5EF4-FFF2-40B4-BE49-F238E27FC236}">
                  <a16:creationId xmlns:a16="http://schemas.microsoft.com/office/drawing/2014/main" id="{DBE672E6-E0E8-2743-9C95-698809D128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" y="3793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5" name="Oval 15">
              <a:extLst>
                <a:ext uri="{FF2B5EF4-FFF2-40B4-BE49-F238E27FC236}">
                  <a16:creationId xmlns:a16="http://schemas.microsoft.com/office/drawing/2014/main" id="{79A59670-6F66-B747-ACE7-FF6D9A548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" y="333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6" name="Oval 16">
              <a:extLst>
                <a:ext uri="{FF2B5EF4-FFF2-40B4-BE49-F238E27FC236}">
                  <a16:creationId xmlns:a16="http://schemas.microsoft.com/office/drawing/2014/main" id="{1A157D9E-44C8-F946-8115-22E879500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" y="2931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7" name="Oval 17">
              <a:extLst>
                <a:ext uri="{FF2B5EF4-FFF2-40B4-BE49-F238E27FC236}">
                  <a16:creationId xmlns:a16="http://schemas.microsoft.com/office/drawing/2014/main" id="{57F4E89C-00E9-4E40-AACC-2449ED2E8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333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8" name="Oval 18">
              <a:extLst>
                <a:ext uri="{FF2B5EF4-FFF2-40B4-BE49-F238E27FC236}">
                  <a16:creationId xmlns:a16="http://schemas.microsoft.com/office/drawing/2014/main" id="{9B193B38-6F1C-2243-82A7-F06F5ACD1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" y="2908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9" name="Oval 19">
              <a:extLst>
                <a:ext uri="{FF2B5EF4-FFF2-40B4-BE49-F238E27FC236}">
                  <a16:creationId xmlns:a16="http://schemas.microsoft.com/office/drawing/2014/main" id="{435A9FD4-F6F0-334F-BB88-04D6CE457A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" y="392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0" name="Line 20">
              <a:extLst>
                <a:ext uri="{FF2B5EF4-FFF2-40B4-BE49-F238E27FC236}">
                  <a16:creationId xmlns:a16="http://schemas.microsoft.com/office/drawing/2014/main" id="{59B5136F-ADF5-CF4F-9462-A790D0CEC0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" y="3112"/>
              <a:ext cx="272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Line 21">
              <a:extLst>
                <a:ext uri="{FF2B5EF4-FFF2-40B4-BE49-F238E27FC236}">
                  <a16:creationId xmlns:a16="http://schemas.microsoft.com/office/drawing/2014/main" id="{7236BAEB-14F1-F141-B3E6-07942AA455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9" y="3407"/>
              <a:ext cx="25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Line 22">
              <a:extLst>
                <a:ext uri="{FF2B5EF4-FFF2-40B4-BE49-F238E27FC236}">
                  <a16:creationId xmlns:a16="http://schemas.microsoft.com/office/drawing/2014/main" id="{9B231096-CB32-2446-852A-36CB79B228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6" y="3543"/>
              <a:ext cx="272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Line 23">
              <a:extLst>
                <a:ext uri="{FF2B5EF4-FFF2-40B4-BE49-F238E27FC236}">
                  <a16:creationId xmlns:a16="http://schemas.microsoft.com/office/drawing/2014/main" id="{65ECAC23-7627-FD40-8D9F-E9488E4A8B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" y="3974"/>
              <a:ext cx="272" cy="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Line 24">
              <a:extLst>
                <a:ext uri="{FF2B5EF4-FFF2-40B4-BE49-F238E27FC236}">
                  <a16:creationId xmlns:a16="http://schemas.microsoft.com/office/drawing/2014/main" id="{4F700865-0D7A-8247-A883-D58A1DC117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8" y="3566"/>
              <a:ext cx="45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Oval 25">
              <a:extLst>
                <a:ext uri="{FF2B5EF4-FFF2-40B4-BE49-F238E27FC236}">
                  <a16:creationId xmlns:a16="http://schemas.microsoft.com/office/drawing/2014/main" id="{84223117-E813-814C-A29F-9AF3E58801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2" y="3770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6" name="Oval 26">
              <a:extLst>
                <a:ext uri="{FF2B5EF4-FFF2-40B4-BE49-F238E27FC236}">
                  <a16:creationId xmlns:a16="http://schemas.microsoft.com/office/drawing/2014/main" id="{C6340914-A39B-C34B-9A21-2796982171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1" y="3022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7" name="Line 27">
              <a:extLst>
                <a:ext uri="{FF2B5EF4-FFF2-40B4-BE49-F238E27FC236}">
                  <a16:creationId xmlns:a16="http://schemas.microsoft.com/office/drawing/2014/main" id="{44D306A3-1F17-C24B-9102-58B334DFC7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6" y="3135"/>
              <a:ext cx="91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Line 28">
              <a:extLst>
                <a:ext uri="{FF2B5EF4-FFF2-40B4-BE49-F238E27FC236}">
                  <a16:creationId xmlns:a16="http://schemas.microsoft.com/office/drawing/2014/main" id="{3AF7676B-DEB7-4D45-8021-0182E6AE23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83" y="3226"/>
              <a:ext cx="13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9">
            <a:extLst>
              <a:ext uri="{FF2B5EF4-FFF2-40B4-BE49-F238E27FC236}">
                <a16:creationId xmlns:a16="http://schemas.microsoft.com/office/drawing/2014/main" id="{0C4465BF-8DA8-704C-8E12-41F1B2031B80}"/>
              </a:ext>
            </a:extLst>
          </p:cNvPr>
          <p:cNvGrpSpPr>
            <a:grpSpLocks/>
          </p:cNvGrpSpPr>
          <p:nvPr/>
        </p:nvGrpSpPr>
        <p:grpSpPr bwMode="auto">
          <a:xfrm>
            <a:off x="6408738" y="4724400"/>
            <a:ext cx="2051050" cy="1836738"/>
            <a:chOff x="4037" y="2976"/>
            <a:chExt cx="1292" cy="1157"/>
          </a:xfrm>
        </p:grpSpPr>
        <p:sp>
          <p:nvSpPr>
            <p:cNvPr id="16396" name="Line 30">
              <a:extLst>
                <a:ext uri="{FF2B5EF4-FFF2-40B4-BE49-F238E27FC236}">
                  <a16:creationId xmlns:a16="http://schemas.microsoft.com/office/drawing/2014/main" id="{0F490EED-D09B-C04F-9220-49A71A9548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0" y="3158"/>
              <a:ext cx="114" cy="24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Line 31">
              <a:extLst>
                <a:ext uri="{FF2B5EF4-FFF2-40B4-BE49-F238E27FC236}">
                  <a16:creationId xmlns:a16="http://schemas.microsoft.com/office/drawing/2014/main" id="{5BD0CC6A-3B1D-A247-9237-D2976F813D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626" y="3385"/>
              <a:ext cx="295" cy="22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Line 32">
              <a:extLst>
                <a:ext uri="{FF2B5EF4-FFF2-40B4-BE49-F238E27FC236}">
                  <a16:creationId xmlns:a16="http://schemas.microsoft.com/office/drawing/2014/main" id="{19F2D427-D0EC-4949-AB3B-18611FB808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18" y="3090"/>
              <a:ext cx="295" cy="295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Line 33">
              <a:extLst>
                <a:ext uri="{FF2B5EF4-FFF2-40B4-BE49-F238E27FC236}">
                  <a16:creationId xmlns:a16="http://schemas.microsoft.com/office/drawing/2014/main" id="{E3450F4B-A3DD-1348-A500-3C50F3850F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7" y="3181"/>
              <a:ext cx="22" cy="657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Line 34">
              <a:extLst>
                <a:ext uri="{FF2B5EF4-FFF2-40B4-BE49-F238E27FC236}">
                  <a16:creationId xmlns:a16="http://schemas.microsoft.com/office/drawing/2014/main" id="{3D0FC206-EB5C-F242-BF88-1853C69BE6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5" y="4042"/>
              <a:ext cx="295" cy="68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Line 35">
              <a:extLst>
                <a:ext uri="{FF2B5EF4-FFF2-40B4-BE49-F238E27FC236}">
                  <a16:creationId xmlns:a16="http://schemas.microsoft.com/office/drawing/2014/main" id="{FDD0F0FB-9C27-0A4A-B0D0-15E3216709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40" y="4020"/>
              <a:ext cx="340" cy="113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Line 36">
              <a:extLst>
                <a:ext uri="{FF2B5EF4-FFF2-40B4-BE49-F238E27FC236}">
                  <a16:creationId xmlns:a16="http://schemas.microsoft.com/office/drawing/2014/main" id="{6075E2FA-CAA4-AE4C-BC3C-4EA40D7D8B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16" y="3249"/>
              <a:ext cx="113" cy="567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Line 37">
              <a:extLst>
                <a:ext uri="{FF2B5EF4-FFF2-40B4-BE49-F238E27FC236}">
                  <a16:creationId xmlns:a16="http://schemas.microsoft.com/office/drawing/2014/main" id="{D3C7A6D0-AD75-5643-B790-4FD45A9B45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944" y="2976"/>
              <a:ext cx="295" cy="6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5446" name="Line 38">
            <a:extLst>
              <a:ext uri="{FF2B5EF4-FFF2-40B4-BE49-F238E27FC236}">
                <a16:creationId xmlns:a16="http://schemas.microsoft.com/office/drawing/2014/main" id="{A15A37D3-9054-9C44-9F2D-3567E9D45F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8125" y="5048250"/>
            <a:ext cx="431800" cy="43180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47" name="Line 39">
            <a:extLst>
              <a:ext uri="{FF2B5EF4-FFF2-40B4-BE49-F238E27FC236}">
                <a16:creationId xmlns:a16="http://schemas.microsoft.com/office/drawing/2014/main" id="{29425AA9-90A2-394C-AE86-38B2219D15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08850" y="4976813"/>
            <a:ext cx="250825" cy="360362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48" name="Line 40">
            <a:extLst>
              <a:ext uri="{FF2B5EF4-FFF2-40B4-BE49-F238E27FC236}">
                <a16:creationId xmlns:a16="http://schemas.microsoft.com/office/drawing/2014/main" id="{8A1EA089-7104-E047-A86B-485D551A3399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3525" y="4868863"/>
            <a:ext cx="360363" cy="71437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49" name="Line 41">
            <a:extLst>
              <a:ext uri="{FF2B5EF4-FFF2-40B4-BE49-F238E27FC236}">
                <a16:creationId xmlns:a16="http://schemas.microsoft.com/office/drawing/2014/main" id="{BAD0BE46-AED2-9845-A643-5FC20AB54D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72450" y="5192713"/>
            <a:ext cx="179388" cy="828675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50" name="Line 42">
            <a:extLst>
              <a:ext uri="{FF2B5EF4-FFF2-40B4-BE49-F238E27FC236}">
                <a16:creationId xmlns:a16="http://schemas.microsoft.com/office/drawing/2014/main" id="{B8E4E313-76FC-3E45-A626-5B5086DB21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24750" y="6273800"/>
            <a:ext cx="431800" cy="179388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51" name="Line 43">
            <a:extLst>
              <a:ext uri="{FF2B5EF4-FFF2-40B4-BE49-F238E27FC236}">
                <a16:creationId xmlns:a16="http://schemas.microsoft.com/office/drawing/2014/main" id="{935DA9F6-1BF9-6949-A958-763924B88F6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16688" y="5049838"/>
            <a:ext cx="684212" cy="129540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8518</TotalTime>
  <Words>287</Words>
  <Application>Microsoft Macintosh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Times New Roman</vt:lpstr>
      <vt:lpstr>ＭＳ Ｐゴシック</vt:lpstr>
      <vt:lpstr>Arial</vt:lpstr>
      <vt:lpstr>Calibri</vt:lpstr>
      <vt:lpstr>Comic Sans MS</vt:lpstr>
      <vt:lpstr>Symbol</vt:lpstr>
      <vt:lpstr>Default Design</vt:lpstr>
      <vt:lpstr>Christofides’ algorithm for TSP</vt:lpstr>
      <vt:lpstr>Approximation guarantee for Christofides’ algorithm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Melkonian, Vardges</cp:lastModifiedBy>
  <cp:revision>595</cp:revision>
  <dcterms:created xsi:type="dcterms:W3CDTF">1601-01-01T00:00:00Z</dcterms:created>
  <dcterms:modified xsi:type="dcterms:W3CDTF">2021-01-15T00:54:05Z</dcterms:modified>
</cp:coreProperties>
</file>