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84" r:id="rId3"/>
    <p:sldId id="285" r:id="rId4"/>
    <p:sldId id="281" r:id="rId5"/>
    <p:sldId id="287" r:id="rId6"/>
    <p:sldId id="290" r:id="rId7"/>
    <p:sldId id="288" r:id="rId8"/>
    <p:sldId id="289" r:id="rId9"/>
    <p:sldId id="291" r:id="rId10"/>
    <p:sldId id="292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2E2DE91-A973-8940-AD07-30FA51F7A3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 altLang="en-US"/>
              <a:t>Math443/543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7343AD71-37C7-7D43-8B36-0AC7FAFB38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r>
              <a:rPr lang="en-US" altLang="en-US"/>
              <a:t>Feb. 12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C9DB8615-8E7B-C24B-943A-FB32A96D36E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59754213-3F5F-3147-ACAF-FE96915366B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B05EA8F-B0B1-5249-8A21-09D942BD63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18E59F80-0ED8-324F-8A8C-16BC671D850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16AB5EF-C642-8949-A47F-375AAA3B4B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EF6F2F4A-B5C3-9C43-AD80-84DA893BF46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B1489F82-504B-E240-BB61-BBF4DB36741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0EDF9C49-2D4C-A947-A808-9A29C726AA3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98DB2FDC-B09C-FA4E-B5B8-75BE16C6E1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6A282D7-1CDD-EA4B-9489-DBED040C27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04F97-4B93-F249-9E23-00104CAC9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ED84D7-39CC-0E41-A7C6-786784A36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4CD5C-F222-3640-A8F4-7BDDC8A6F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91B3C-6434-E447-8D85-535214C7A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7597B-1A5C-514B-9192-55696634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31186-FC3D-7E4D-AE70-34B38CA723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25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51A7B-E00E-7E44-A776-8E861CFED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F2D699-31E4-2A46-A6E5-116D0AE81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32E05-D7DC-B34D-83A9-A74033654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97DFD-60B2-E04C-9304-68D9BB29D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55E10-8832-9144-B984-740206E7D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69283-2116-594B-97D8-1FBAD7733B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38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B836FC-51E5-6C4A-8D91-B87FE8B53B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BA673-603D-DC4C-993F-552539E10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17A48-042E-5B4F-A78E-BA2AF6793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9A384-E65D-234F-95C9-40AED48AB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B37FC-F3FE-F04A-94E0-102064275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AF15B-E32F-3A4D-B013-285906A793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02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7F742-16DF-364E-ACAE-14E38BB64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11315-5B83-954A-A17D-D6E9A8222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97E3E-B925-A940-8706-DDCADCDDA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0A9F3-7DC5-494E-9781-7310DD254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B56EB-9FE1-9845-84C8-C3E550B5E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16F01-400E-654E-86E7-E67BF91AB4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44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647C-A12C-B74E-B1C5-285D1E34D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DD391-9654-3241-9FF5-BB170D4F7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D00A5-A015-1948-B12B-A1F65C9B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BA45E-6C07-8C48-995F-50B61E27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BB350-CB81-5C4C-A4F5-7E2323534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A0C5A-32FB-2C41-9F30-DE0435F33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14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54FDD-F5D5-A243-855F-88C184DFD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DD27B-E493-1C43-9F01-F4BD5E387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AF2AD-2579-E340-AD0A-95F52CB28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51FD76-2C49-8D44-936B-6383A5AE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774CB4-DD1E-4F44-B684-FDE209BDE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834D4-9E48-7143-AE34-BCACC9014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D7A75-D7C1-4C4A-82B3-A0787DDE39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8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7456D-70D6-5C4C-A2A8-D20233BBC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FB84F-18AF-5E41-AD42-EE20ACB99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AB6D9-14F8-614F-8B5C-74300B1E0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34226D-71CB-2441-A4C8-919F66EB4C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AB5D12-3F14-5C47-82B6-64B3E67CF5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22E947-FA73-DE4A-AE92-F66A7D985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5C8603-06D5-6344-AA88-19707573F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5636D7-A23E-BA4A-8677-B3C23FFEF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916B3-5EDC-464B-A20D-5A7CBE894A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79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945A0-7A3D-4049-B733-54282C15E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B9ED82-EC41-374D-9E9A-1008A4B6F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B8F4B8-E9D7-3940-AC12-CAC011195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246715-284D-C748-923B-FB9BA0BA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ACB-5EE3-DE43-B8CA-3BD35EB8E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27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7F5C58-97CF-CD4A-97EE-A3DC574A2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67DF4F-DE0F-CD4D-BC9A-5F5C552E0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0DBAF0-7F5A-BC4B-BD79-A2BA2488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A3156-D7BD-334D-A68B-28CACF6A0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4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DCC47-5FCC-E54E-BC41-C172311F3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6F759-53F1-0542-9140-6CBE2F546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D1BAF5-B0EA-C642-AEB7-1BB401189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0EC57-6F6A-F647-94F3-ABDCEA19D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420DE-32F8-6644-9774-4361C526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BABCC-733F-5241-A222-E649C2DBC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C6320-B776-F14D-A711-ABBF0DDF8C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44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6C5D5-2691-5446-B8BA-CACB2AE50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D5FE0A-6EEF-6343-BB0F-959A918C6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496B81-ABF2-8E4E-A9B2-64AAC2FC8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A9799-B686-9843-BACC-CC24765F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45E67-1597-BF43-8CAE-A842B88BD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F434A-FD22-474B-A77D-7813E36FD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C0D11-C707-B341-B505-B77EAE5C32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278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5087AFF-E5CE-F24E-B2F3-2A46625157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5D23FC-6EA2-9D47-8083-2969624922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488236-319C-6E4F-9042-3314206E422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191B8B2-FC59-9147-ABE9-A44587697E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EAD6F9-CD9C-6745-AEB0-240843E5A2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BF6757-B699-A745-BC56-FAF23032A7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D19DC-6711-CF4D-9E7B-D3C6C2F44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DA9E-64F6-D44E-BBE4-76B4C298C3F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025E28F7-4065-9D4A-BD0F-BC980CE2A7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2349500"/>
            <a:ext cx="7773988" cy="1268413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Cutting Plane Technique for Solving Integer Programs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3E8D04B-CC92-B047-8D17-1BB4D7D477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644900"/>
            <a:ext cx="9144000" cy="2879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18980-1B24-D34C-B690-9685DB101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CAC88-19FB-B34F-8BF4-BEE223B6089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18BC1BE4-167E-9D49-8832-48A5FA6C12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73125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Methods of getting Cutting Planes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44D6B75-B8DF-D946-914E-C9DEFD8AAF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16000"/>
            <a:ext cx="9144000" cy="58420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arenR"/>
            </a:pPr>
            <a:r>
              <a:rPr lang="en-US" altLang="en-US" sz="2800">
                <a:sym typeface="Symbol" pitchFamily="2" charset="2"/>
              </a:rPr>
              <a:t>Exploit the </a:t>
            </a:r>
            <a:r>
              <a:rPr lang="en-US" altLang="en-US" sz="2800" i="1">
                <a:sym typeface="Symbol" pitchFamily="2" charset="2"/>
              </a:rPr>
              <a:t>special structure</a:t>
            </a:r>
            <a:r>
              <a:rPr lang="en-US" altLang="en-US" sz="2800">
                <a:sym typeface="Symbol" pitchFamily="2" charset="2"/>
              </a:rPr>
              <a:t> of the problem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					to get cutting planes</a:t>
            </a:r>
          </a:p>
          <a:p>
            <a:pPr marL="990600" lvl="1" indent="-533400">
              <a:buFont typeface="Wingdings" pitchFamily="2" charset="2"/>
              <a:buChar char="Ø"/>
            </a:pPr>
            <a:r>
              <a:rPr lang="en-US" altLang="en-US" sz="2400">
                <a:sym typeface="Symbol" pitchFamily="2" charset="2"/>
              </a:rPr>
              <a:t>Often can be hard to get</a:t>
            </a:r>
          </a:p>
          <a:p>
            <a:pPr marL="990600" lvl="1" indent="-533400">
              <a:buFont typeface="Wingdings" pitchFamily="2" charset="2"/>
              <a:buChar char="Ø"/>
            </a:pPr>
            <a:r>
              <a:rPr lang="en-US" altLang="en-US" sz="2400">
                <a:sym typeface="Symbol" pitchFamily="2" charset="2"/>
              </a:rPr>
              <a:t>Topic of intensive research	</a:t>
            </a:r>
            <a:endParaRPr lang="en-US" altLang="en-US" sz="2000">
              <a:sym typeface="Symbol" pitchFamily="2" charset="2"/>
            </a:endParaRPr>
          </a:p>
          <a:p>
            <a:pPr marL="609600" indent="-609600">
              <a:buFont typeface="Wingdings" pitchFamily="2" charset="2"/>
              <a:buAutoNum type="arabicParenR" startAt="2"/>
            </a:pPr>
            <a:r>
              <a:rPr lang="en-US" altLang="en-US" sz="2800">
                <a:sym typeface="Symbol" pitchFamily="2" charset="2"/>
              </a:rPr>
              <a:t>More </a:t>
            </a:r>
            <a:r>
              <a:rPr lang="en-US" altLang="en-US" sz="2800" i="1">
                <a:sym typeface="Symbol" pitchFamily="2" charset="2"/>
              </a:rPr>
              <a:t>general</a:t>
            </a:r>
            <a:r>
              <a:rPr lang="en-US" altLang="en-US" sz="2800">
                <a:sym typeface="Symbol" pitchFamily="2" charset="2"/>
              </a:rPr>
              <a:t> methods are also available</a:t>
            </a:r>
          </a:p>
          <a:p>
            <a:pPr marL="990600" lvl="1" indent="-533400">
              <a:buFont typeface="Wingdings" pitchFamily="2" charset="2"/>
              <a:buChar char="Ø"/>
            </a:pPr>
            <a:r>
              <a:rPr lang="en-US" altLang="en-US" sz="2400">
                <a:sym typeface="Symbol" pitchFamily="2" charset="2"/>
              </a:rPr>
              <a:t>Can be used automatically for many problems</a:t>
            </a:r>
          </a:p>
          <a:p>
            <a:pPr marL="609600" indent="-609600">
              <a:buFont typeface="Wingdings" pitchFamily="2" charset="2"/>
              <a:buAutoNum type="arabicParenR" startAt="2"/>
            </a:pPr>
            <a:r>
              <a:rPr lang="en-US" altLang="en-US" sz="2800">
                <a:sym typeface="Symbol" pitchFamily="2" charset="2"/>
              </a:rPr>
              <a:t>Often so-called </a:t>
            </a:r>
            <a:r>
              <a:rPr lang="en-US" altLang="en-US" sz="2800" i="1">
                <a:sym typeface="Symbol" pitchFamily="2" charset="2"/>
              </a:rPr>
              <a:t>branch-and-cut algorithms</a:t>
            </a:r>
            <a:r>
              <a:rPr lang="en-US" altLang="en-US" sz="2800">
                <a:sym typeface="Symbol" pitchFamily="2" charset="2"/>
              </a:rPr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   (some combination of branch-and-bound and cutting planes)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				are used to solve integer programs.</a:t>
            </a:r>
          </a:p>
          <a:p>
            <a:pPr marL="609600" indent="-609600">
              <a:buFont typeface="Wingdings" pitchFamily="2" charset="2"/>
              <a:buNone/>
            </a:pPr>
            <a:endParaRPr lang="en-US" altLang="en-US" sz="2800">
              <a:sym typeface="Symbol" pitchFamily="2" charset="2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More examples in the next handout</a:t>
            </a:r>
          </a:p>
          <a:p>
            <a:pPr marL="990600" lvl="1" indent="-533400">
              <a:buFont typeface="Wingdings" pitchFamily="2" charset="2"/>
              <a:buChar char="Ø"/>
            </a:pPr>
            <a:endParaRPr lang="en-US" altLang="en-US" sz="2400"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AE6E3416-CEAA-664B-BE5F-202A551AF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C2E46-1F7D-0D46-A511-CE46BF0756A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8B660941-9C33-E848-ABEA-8404429CED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Motivating Example for Cutting Planes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2517ECBF-C4B5-7D46-BA25-2B6488DE7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altLang="en-US" sz="2400">
                <a:cs typeface="Arial" panose="020B0604020202020204" pitchFamily="34" charset="0"/>
              </a:rPr>
              <a:t>Recall the bad-case example for the LP-rounding algorithm:</a:t>
            </a:r>
          </a:p>
          <a:p>
            <a:pPr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Integer Program			LP relaxation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</a:t>
            </a:r>
            <a:r>
              <a:rPr lang="en-US" altLang="en-US" sz="2400"/>
              <a:t>max	 x</a:t>
            </a:r>
            <a:r>
              <a:rPr lang="en-US" altLang="en-US" sz="2400" baseline="-25000"/>
              <a:t>1</a:t>
            </a:r>
            <a:r>
              <a:rPr lang="en-US" altLang="en-US" sz="2400"/>
              <a:t> + 5x</a:t>
            </a:r>
            <a:r>
              <a:rPr lang="en-US" altLang="en-US" sz="2400" baseline="-25000"/>
              <a:t>2			 </a:t>
            </a:r>
            <a:r>
              <a:rPr lang="en-US" altLang="en-US" sz="2400"/>
              <a:t>max	 x</a:t>
            </a:r>
            <a:r>
              <a:rPr lang="en-US" altLang="en-US" sz="2400" baseline="-25000"/>
              <a:t>1</a:t>
            </a:r>
            <a:r>
              <a:rPr lang="en-US" altLang="en-US" sz="2400"/>
              <a:t> + 5x</a:t>
            </a:r>
            <a:r>
              <a:rPr lang="en-US" altLang="en-US" sz="2400" baseline="-25000"/>
              <a:t>2 	</a:t>
            </a:r>
            <a:endParaRPr lang="en-US" altLang="en-US" sz="2400"/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/>
              <a:t>		s.t.	x</a:t>
            </a:r>
            <a:r>
              <a:rPr lang="en-US" altLang="en-US" sz="2400" baseline="-25000"/>
              <a:t>1</a:t>
            </a:r>
            <a:r>
              <a:rPr lang="en-US" altLang="en-US" sz="2400"/>
              <a:t> +10x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 20			 </a:t>
            </a:r>
            <a:r>
              <a:rPr lang="en-US" altLang="en-US" sz="2400"/>
              <a:t>s.t.	x</a:t>
            </a:r>
            <a:r>
              <a:rPr lang="en-US" altLang="en-US" sz="2400" baseline="-25000"/>
              <a:t>1</a:t>
            </a:r>
            <a:r>
              <a:rPr lang="en-US" altLang="en-US" sz="2400"/>
              <a:t> +10x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 20 	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	 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 </a:t>
            </a:r>
            <a:r>
              <a:rPr lang="en-US" altLang="en-US" sz="2400">
                <a:sym typeface="Symbol" pitchFamily="2" charset="2"/>
              </a:rPr>
              <a:t> 2					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 </a:t>
            </a:r>
            <a:r>
              <a:rPr lang="en-US" altLang="en-US" sz="2400">
                <a:sym typeface="Symbol" pitchFamily="2" charset="2"/>
              </a:rPr>
              <a:t> 2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	 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, 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≥ 0  integer			 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, 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≥ 0 </a:t>
            </a:r>
          </a:p>
          <a:p>
            <a:pPr>
              <a:buFontTx/>
              <a:buNone/>
            </a:pPr>
            <a:endParaRPr lang="en-US" altLang="en-US" sz="2400">
              <a:cs typeface="Arial" panose="020B0604020202020204" pitchFamily="34" charset="0"/>
            </a:endParaRPr>
          </a:p>
          <a:p>
            <a:r>
              <a:rPr lang="en-US" altLang="en-US" sz="2400">
                <a:cs typeface="Arial" panose="020B0604020202020204" pitchFamily="34" charset="0"/>
              </a:rPr>
              <a:t>Solution to LP-relaxation: (2, 1.8)</a:t>
            </a:r>
          </a:p>
          <a:p>
            <a:r>
              <a:rPr lang="en-US" altLang="en-US" sz="2400">
                <a:cs typeface="Arial" panose="020B0604020202020204" pitchFamily="34" charset="0"/>
              </a:rPr>
              <a:t>Rounded IP solution: </a:t>
            </a:r>
          </a:p>
          <a:p>
            <a:pPr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(2, 1) with value 7</a:t>
            </a:r>
          </a:p>
          <a:p>
            <a:r>
              <a:rPr lang="en-US" altLang="en-US" sz="2400">
                <a:cs typeface="Arial" panose="020B0604020202020204" pitchFamily="34" charset="0"/>
              </a:rPr>
              <a:t>IP optimal solution:</a:t>
            </a:r>
          </a:p>
          <a:p>
            <a:pPr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(0, 2) with value 10</a:t>
            </a:r>
          </a:p>
          <a:p>
            <a:r>
              <a:rPr lang="en-US" altLang="en-US" sz="2400" i="1">
                <a:cs typeface="Arial" panose="020B0604020202020204" pitchFamily="34" charset="0"/>
              </a:rPr>
              <a:t>Conclusion:</a:t>
            </a:r>
            <a:r>
              <a:rPr lang="en-US" altLang="en-US" sz="2400">
                <a:cs typeface="Arial" panose="020B0604020202020204" pitchFamily="34" charset="0"/>
              </a:rPr>
              <a:t> Rounded solution too far</a:t>
            </a:r>
          </a:p>
          <a:p>
            <a:pPr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from optimal solution</a:t>
            </a:r>
          </a:p>
        </p:txBody>
      </p:sp>
      <p:grpSp>
        <p:nvGrpSpPr>
          <p:cNvPr id="39940" name="Group 4">
            <a:extLst>
              <a:ext uri="{FF2B5EF4-FFF2-40B4-BE49-F238E27FC236}">
                <a16:creationId xmlns:a16="http://schemas.microsoft.com/office/drawing/2014/main" id="{039CF976-86DE-EA43-BF13-6621DE777491}"/>
              </a:ext>
            </a:extLst>
          </p:cNvPr>
          <p:cNvGrpSpPr>
            <a:grpSpLocks/>
          </p:cNvGrpSpPr>
          <p:nvPr/>
        </p:nvGrpSpPr>
        <p:grpSpPr bwMode="auto">
          <a:xfrm>
            <a:off x="5472113" y="3321050"/>
            <a:ext cx="2413000" cy="2808288"/>
            <a:chOff x="3447" y="2092"/>
            <a:chExt cx="1520" cy="1769"/>
          </a:xfrm>
        </p:grpSpPr>
        <p:sp>
          <p:nvSpPr>
            <p:cNvPr id="39941" name="Line 5">
              <a:extLst>
                <a:ext uri="{FF2B5EF4-FFF2-40B4-BE49-F238E27FC236}">
                  <a16:creationId xmlns:a16="http://schemas.microsoft.com/office/drawing/2014/main" id="{AD8ABB86-E828-1543-B254-332CC31808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7" y="2092"/>
              <a:ext cx="0" cy="17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2" name="Line 6">
              <a:extLst>
                <a:ext uri="{FF2B5EF4-FFF2-40B4-BE49-F238E27FC236}">
                  <a16:creationId xmlns:a16="http://schemas.microsoft.com/office/drawing/2014/main" id="{02BC5E75-3277-344F-91BE-7B34A5B991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7" y="3861"/>
              <a:ext cx="1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3" name="Freeform 7">
            <a:extLst>
              <a:ext uri="{FF2B5EF4-FFF2-40B4-BE49-F238E27FC236}">
                <a16:creationId xmlns:a16="http://schemas.microsoft.com/office/drawing/2014/main" id="{E169955E-A25B-864F-9CBA-B0FC08F93FBE}"/>
              </a:ext>
            </a:extLst>
          </p:cNvPr>
          <p:cNvSpPr>
            <a:spLocks/>
          </p:cNvSpPr>
          <p:nvPr/>
        </p:nvSpPr>
        <p:spPr bwMode="auto">
          <a:xfrm>
            <a:off x="5472113" y="4292600"/>
            <a:ext cx="1801812" cy="1863725"/>
          </a:xfrm>
          <a:custGeom>
            <a:avLst/>
            <a:gdLst>
              <a:gd name="T0" fmla="*/ 9 w 1135"/>
              <a:gd name="T1" fmla="*/ 1174 h 1174"/>
              <a:gd name="T2" fmla="*/ 0 w 1135"/>
              <a:gd name="T3" fmla="*/ 0 h 1174"/>
              <a:gd name="T4" fmla="*/ 1135 w 1135"/>
              <a:gd name="T5" fmla="*/ 150 h 1174"/>
              <a:gd name="T6" fmla="*/ 1134 w 1135"/>
              <a:gd name="T7" fmla="*/ 1157 h 1174"/>
              <a:gd name="T8" fmla="*/ 9 w 1135"/>
              <a:gd name="T9" fmla="*/ 1174 h 1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5" h="1174">
                <a:moveTo>
                  <a:pt x="9" y="1174"/>
                </a:moveTo>
                <a:lnTo>
                  <a:pt x="0" y="0"/>
                </a:lnTo>
                <a:lnTo>
                  <a:pt x="1135" y="150"/>
                </a:lnTo>
                <a:lnTo>
                  <a:pt x="1134" y="1157"/>
                </a:lnTo>
                <a:lnTo>
                  <a:pt x="9" y="1174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Line 8">
            <a:extLst>
              <a:ext uri="{FF2B5EF4-FFF2-40B4-BE49-F238E27FC236}">
                <a16:creationId xmlns:a16="http://schemas.microsoft.com/office/drawing/2014/main" id="{B84ED4E1-6E93-1B47-9279-DF59F3DB45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2113" y="4292600"/>
            <a:ext cx="27003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Line 9">
            <a:extLst>
              <a:ext uri="{FF2B5EF4-FFF2-40B4-BE49-F238E27FC236}">
                <a16:creationId xmlns:a16="http://schemas.microsoft.com/office/drawing/2014/main" id="{235A6280-3342-694B-A1ED-C25E86FB26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72338" y="3716338"/>
            <a:ext cx="0" cy="241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46" name="Group 10">
            <a:extLst>
              <a:ext uri="{FF2B5EF4-FFF2-40B4-BE49-F238E27FC236}">
                <a16:creationId xmlns:a16="http://schemas.microsoft.com/office/drawing/2014/main" id="{88219DE3-E81E-FC47-A32E-5EC429297E7B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4221163"/>
            <a:ext cx="2017712" cy="2016125"/>
            <a:chOff x="3379" y="2659"/>
            <a:chExt cx="1271" cy="1270"/>
          </a:xfrm>
        </p:grpSpPr>
        <p:sp>
          <p:nvSpPr>
            <p:cNvPr id="39947" name="Oval 11">
              <a:extLst>
                <a:ext uri="{FF2B5EF4-FFF2-40B4-BE49-F238E27FC236}">
                  <a16:creationId xmlns:a16="http://schemas.microsoft.com/office/drawing/2014/main" id="{73ED5B18-C9AC-7B47-9195-9ED33D282A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" y="2659"/>
              <a:ext cx="114" cy="11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8" name="Oval 12">
              <a:extLst>
                <a:ext uri="{FF2B5EF4-FFF2-40B4-BE49-F238E27FC236}">
                  <a16:creationId xmlns:a16="http://schemas.microsoft.com/office/drawing/2014/main" id="{E29FCB14-791A-D042-97F0-0C98080343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3226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9" name="Oval 13">
              <a:extLst>
                <a:ext uri="{FF2B5EF4-FFF2-40B4-BE49-F238E27FC236}">
                  <a16:creationId xmlns:a16="http://schemas.microsoft.com/office/drawing/2014/main" id="{AD56588D-9305-2047-B3F3-8FA00E778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3226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0" name="Oval 14">
              <a:extLst>
                <a:ext uri="{FF2B5EF4-FFF2-40B4-BE49-F238E27FC236}">
                  <a16:creationId xmlns:a16="http://schemas.microsoft.com/office/drawing/2014/main" id="{0901D320-2BB7-A341-AFBC-F8C4A3BBE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3816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1" name="Oval 15">
              <a:extLst>
                <a:ext uri="{FF2B5EF4-FFF2-40B4-BE49-F238E27FC236}">
                  <a16:creationId xmlns:a16="http://schemas.microsoft.com/office/drawing/2014/main" id="{75132A11-025C-3447-8C4E-B9A453FD8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" y="3793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2" name="Oval 16">
              <a:extLst>
                <a:ext uri="{FF2B5EF4-FFF2-40B4-BE49-F238E27FC236}">
                  <a16:creationId xmlns:a16="http://schemas.microsoft.com/office/drawing/2014/main" id="{3A1F7571-E690-5846-8AEC-53B408732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2" y="2659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3" name="Oval 17">
              <a:extLst>
                <a:ext uri="{FF2B5EF4-FFF2-40B4-BE49-F238E27FC236}">
                  <a16:creationId xmlns:a16="http://schemas.microsoft.com/office/drawing/2014/main" id="{7CD5FB0C-49F4-E84D-9052-45AA9DCFC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2659"/>
              <a:ext cx="114" cy="11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4" name="Oval 18">
              <a:extLst>
                <a:ext uri="{FF2B5EF4-FFF2-40B4-BE49-F238E27FC236}">
                  <a16:creationId xmlns:a16="http://schemas.microsoft.com/office/drawing/2014/main" id="{C511F469-094E-144C-8C9B-6001ABB1D3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" y="3226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5" name="Oval 19">
              <a:extLst>
                <a:ext uri="{FF2B5EF4-FFF2-40B4-BE49-F238E27FC236}">
                  <a16:creationId xmlns:a16="http://schemas.microsoft.com/office/drawing/2014/main" id="{9544995E-C325-0946-9643-F7E61D30B0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3793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56" name="Line 20">
            <a:extLst>
              <a:ext uri="{FF2B5EF4-FFF2-40B4-BE49-F238E27FC236}">
                <a16:creationId xmlns:a16="http://schemas.microsoft.com/office/drawing/2014/main" id="{6E20A30F-FAB9-4744-8B0D-A82E46800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6213" y="4041775"/>
            <a:ext cx="3311525" cy="828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Rectangle 21">
            <a:extLst>
              <a:ext uri="{FF2B5EF4-FFF2-40B4-BE49-F238E27FC236}">
                <a16:creationId xmlns:a16="http://schemas.microsoft.com/office/drawing/2014/main" id="{74D437A0-E856-5544-9047-03C1950BF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900" y="4508500"/>
            <a:ext cx="107950" cy="1079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Text Box 22">
            <a:extLst>
              <a:ext uri="{FF2B5EF4-FFF2-40B4-BE49-F238E27FC236}">
                <a16:creationId xmlns:a16="http://schemas.microsoft.com/office/drawing/2014/main" id="{0A1A7F7B-CC71-DC43-98A5-508166939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4184650"/>
            <a:ext cx="1547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x</a:t>
            </a:r>
            <a:r>
              <a:rPr lang="en-US" altLang="en-US" sz="1800" baseline="-25000"/>
              <a:t>1</a:t>
            </a:r>
            <a:r>
              <a:rPr lang="en-US" altLang="en-US" sz="1800"/>
              <a:t> +10x</a:t>
            </a:r>
            <a:r>
              <a:rPr lang="en-US" altLang="en-US" sz="1800" baseline="-25000"/>
              <a:t>2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= 20</a:t>
            </a:r>
          </a:p>
        </p:txBody>
      </p:sp>
      <p:sp>
        <p:nvSpPr>
          <p:cNvPr id="39959" name="Text Box 23">
            <a:extLst>
              <a:ext uri="{FF2B5EF4-FFF2-40B4-BE49-F238E27FC236}">
                <a16:creationId xmlns:a16="http://schemas.microsoft.com/office/drawing/2014/main" id="{02F64D21-D443-7E47-BFEA-F970B54E4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2338" y="3429000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x</a:t>
            </a:r>
            <a:r>
              <a:rPr lang="en-US" altLang="en-US" sz="1800" baseline="-25000"/>
              <a:t>1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= 2</a:t>
            </a:r>
          </a:p>
        </p:txBody>
      </p:sp>
      <p:sp>
        <p:nvSpPr>
          <p:cNvPr id="39960" name="Text Box 24">
            <a:extLst>
              <a:ext uri="{FF2B5EF4-FFF2-40B4-BE49-F238E27FC236}">
                <a16:creationId xmlns:a16="http://schemas.microsoft.com/office/drawing/2014/main" id="{1D1814E0-4374-BD47-974F-779D5AD9F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47609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0066"/>
                </a:solidFill>
              </a:rPr>
              <a:t>Z=11</a:t>
            </a:r>
            <a:endParaRPr lang="en-US" altLang="en-US" sz="1800">
              <a:solidFill>
                <a:srgbClr val="FF0066"/>
              </a:solidFill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  <p:bldP spid="39958" grpId="0"/>
      <p:bldP spid="39959" grpId="0"/>
      <p:bldP spid="399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D0B9FBB1-FB60-B949-B26F-CC6D6CB7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612D6-6BEB-2B42-AB2B-112B3F6F367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E6353B18-7B6B-9E4B-AC55-2F653E154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4450"/>
          </a:xfrm>
        </p:spPr>
        <p:txBody>
          <a:bodyPr/>
          <a:lstStyle/>
          <a:p>
            <a:endParaRPr lang="en-US" altLang="en-US" sz="3200">
              <a:solidFill>
                <a:srgbClr val="663300"/>
              </a:solidFill>
              <a:latin typeface="Comic Sans MS" panose="030F0902030302020204" pitchFamily="66" charset="0"/>
            </a:endParaRP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399BA6F6-2BA2-0B43-B4D5-67A45CD2C5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altLang="en-US" sz="2400">
                <a:cs typeface="Arial" panose="020B0604020202020204" pitchFamily="34" charset="0"/>
              </a:rPr>
              <a:t>How can we improve the performance of the LP-rounding?</a:t>
            </a:r>
          </a:p>
          <a:p>
            <a:r>
              <a:rPr lang="en-US" altLang="en-US" sz="2400">
                <a:cs typeface="Arial" panose="020B0604020202020204" pitchFamily="34" charset="0"/>
              </a:rPr>
              <a:t>Add the following new constraint to the problem: 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+ 2x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 4 .</a:t>
            </a:r>
            <a:endParaRPr lang="en-US" altLang="en-US" sz="2400"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New Integer Program			New LP relaxation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</a:t>
            </a:r>
            <a:r>
              <a:rPr lang="en-US" altLang="en-US" sz="2400"/>
              <a:t>max	 x</a:t>
            </a:r>
            <a:r>
              <a:rPr lang="en-US" altLang="en-US" sz="2400" baseline="-25000"/>
              <a:t>1</a:t>
            </a:r>
            <a:r>
              <a:rPr lang="en-US" altLang="en-US" sz="2400"/>
              <a:t> + 5x</a:t>
            </a:r>
            <a:r>
              <a:rPr lang="en-US" altLang="en-US" sz="2400" baseline="-25000"/>
              <a:t>2			 </a:t>
            </a:r>
            <a:r>
              <a:rPr lang="en-US" altLang="en-US" sz="2400"/>
              <a:t>max	 x</a:t>
            </a:r>
            <a:r>
              <a:rPr lang="en-US" altLang="en-US" sz="2400" baseline="-25000"/>
              <a:t>1</a:t>
            </a:r>
            <a:r>
              <a:rPr lang="en-US" altLang="en-US" sz="2400"/>
              <a:t> + 5x</a:t>
            </a:r>
            <a:r>
              <a:rPr lang="en-US" altLang="en-US" sz="2400" baseline="-25000"/>
              <a:t>2 	</a:t>
            </a:r>
            <a:endParaRPr lang="en-US" altLang="en-US" sz="2400"/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/>
              <a:t>		s.t.	x</a:t>
            </a:r>
            <a:r>
              <a:rPr lang="en-US" altLang="en-US" sz="2400" baseline="-25000"/>
              <a:t>1</a:t>
            </a:r>
            <a:r>
              <a:rPr lang="en-US" altLang="en-US" sz="2400"/>
              <a:t> +10x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 20			 </a:t>
            </a:r>
            <a:r>
              <a:rPr lang="en-US" altLang="en-US" sz="2400"/>
              <a:t>s.t.	x</a:t>
            </a:r>
            <a:r>
              <a:rPr lang="en-US" altLang="en-US" sz="2400" baseline="-25000"/>
              <a:t>1</a:t>
            </a:r>
            <a:r>
              <a:rPr lang="en-US" altLang="en-US" sz="2400"/>
              <a:t> +10x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 20 	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	 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 </a:t>
            </a:r>
            <a:r>
              <a:rPr lang="en-US" altLang="en-US" sz="2400">
                <a:sym typeface="Symbol" pitchFamily="2" charset="2"/>
              </a:rPr>
              <a:t> 2					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 </a:t>
            </a:r>
            <a:r>
              <a:rPr lang="en-US" altLang="en-US" sz="2400">
                <a:sym typeface="Symbol" pitchFamily="2" charset="2"/>
              </a:rPr>
              <a:t> 2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	 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+ 2x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 4				 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+ 2x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 4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	 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, 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≥ 0  integer			 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, 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≥ 0 </a:t>
            </a:r>
            <a:endParaRPr lang="en-US" altLang="en-US" sz="2400">
              <a:cs typeface="Arial" panose="020B0604020202020204" pitchFamily="34" charset="0"/>
            </a:endParaRPr>
          </a:p>
          <a:p>
            <a:r>
              <a:rPr lang="en-US" altLang="en-US" sz="2400">
                <a:cs typeface="Arial" panose="020B0604020202020204" pitchFamily="34" charset="0"/>
              </a:rPr>
              <a:t>The </a:t>
            </a:r>
            <a:r>
              <a:rPr lang="en-US" altLang="en-US" sz="2400" i="1">
                <a:cs typeface="Arial" panose="020B0604020202020204" pitchFamily="34" charset="0"/>
              </a:rPr>
              <a:t>set of feasible integer points</a:t>
            </a:r>
          </a:p>
          <a:p>
            <a:pPr>
              <a:buFontTx/>
              <a:buNone/>
            </a:pPr>
            <a:r>
              <a:rPr lang="en-US" altLang="en-US" sz="2400" i="1">
                <a:cs typeface="Arial" panose="020B0604020202020204" pitchFamily="34" charset="0"/>
              </a:rPr>
              <a:t>  is the same</a:t>
            </a:r>
            <a:r>
              <a:rPr lang="en-US" altLang="en-US" sz="2400">
                <a:cs typeface="Arial" panose="020B0604020202020204" pitchFamily="34" charset="0"/>
              </a:rPr>
              <a:t> for the old and new IPs</a:t>
            </a:r>
          </a:p>
          <a:p>
            <a:r>
              <a:rPr lang="en-US" altLang="en-US" sz="2400">
                <a:cs typeface="Arial" panose="020B0604020202020204" pitchFamily="34" charset="0"/>
              </a:rPr>
              <a:t>But the feasible region of </a:t>
            </a:r>
          </a:p>
          <a:p>
            <a:pPr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  the new LP-relaxation is different:</a:t>
            </a:r>
          </a:p>
          <a:p>
            <a:pPr>
              <a:buFontTx/>
              <a:buNone/>
            </a:pPr>
            <a:r>
              <a:rPr lang="en-US" altLang="en-US" sz="2400" i="1">
                <a:cs typeface="Arial" panose="020B0604020202020204" pitchFamily="34" charset="0"/>
              </a:rPr>
              <a:t> some of the fractional points are cut off</a:t>
            </a:r>
          </a:p>
          <a:p>
            <a:r>
              <a:rPr lang="en-US" altLang="en-US" sz="2400">
                <a:cs typeface="Arial" panose="020B0604020202020204" pitchFamily="34" charset="0"/>
              </a:rPr>
              <a:t>As a result, the optimal solution of</a:t>
            </a:r>
          </a:p>
          <a:p>
            <a:pPr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  the new LP-relaxation, (0,2)  </a:t>
            </a:r>
          </a:p>
          <a:p>
            <a:pPr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  is also the optimal IP solution.</a:t>
            </a:r>
          </a:p>
        </p:txBody>
      </p:sp>
      <p:grpSp>
        <p:nvGrpSpPr>
          <p:cNvPr id="40964" name="Group 4">
            <a:extLst>
              <a:ext uri="{FF2B5EF4-FFF2-40B4-BE49-F238E27FC236}">
                <a16:creationId xmlns:a16="http://schemas.microsoft.com/office/drawing/2014/main" id="{2649EF43-8368-BE42-8B65-7994DC63E6C0}"/>
              </a:ext>
            </a:extLst>
          </p:cNvPr>
          <p:cNvGrpSpPr>
            <a:grpSpLocks/>
          </p:cNvGrpSpPr>
          <p:nvPr/>
        </p:nvGrpSpPr>
        <p:grpSpPr bwMode="auto">
          <a:xfrm>
            <a:off x="5472113" y="3321050"/>
            <a:ext cx="2413000" cy="2808288"/>
            <a:chOff x="3447" y="2092"/>
            <a:chExt cx="1520" cy="1769"/>
          </a:xfrm>
        </p:grpSpPr>
        <p:sp>
          <p:nvSpPr>
            <p:cNvPr id="40965" name="Line 5">
              <a:extLst>
                <a:ext uri="{FF2B5EF4-FFF2-40B4-BE49-F238E27FC236}">
                  <a16:creationId xmlns:a16="http://schemas.microsoft.com/office/drawing/2014/main" id="{3DAA21F1-88ED-8649-B4D9-462362FA6A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7" y="2092"/>
              <a:ext cx="0" cy="17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6" name="Line 6">
              <a:extLst>
                <a:ext uri="{FF2B5EF4-FFF2-40B4-BE49-F238E27FC236}">
                  <a16:creationId xmlns:a16="http://schemas.microsoft.com/office/drawing/2014/main" id="{9062F7E6-FD4C-1346-8D7B-06D642B256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7" y="3861"/>
              <a:ext cx="1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7" name="Freeform 7">
            <a:extLst>
              <a:ext uri="{FF2B5EF4-FFF2-40B4-BE49-F238E27FC236}">
                <a16:creationId xmlns:a16="http://schemas.microsoft.com/office/drawing/2014/main" id="{EE332454-CEC0-B74A-B01C-538F11B70188}"/>
              </a:ext>
            </a:extLst>
          </p:cNvPr>
          <p:cNvSpPr>
            <a:spLocks/>
          </p:cNvSpPr>
          <p:nvPr/>
        </p:nvSpPr>
        <p:spPr bwMode="auto">
          <a:xfrm>
            <a:off x="5472113" y="4292600"/>
            <a:ext cx="1801812" cy="1863725"/>
          </a:xfrm>
          <a:custGeom>
            <a:avLst/>
            <a:gdLst>
              <a:gd name="T0" fmla="*/ 9 w 1135"/>
              <a:gd name="T1" fmla="*/ 1174 h 1174"/>
              <a:gd name="T2" fmla="*/ 0 w 1135"/>
              <a:gd name="T3" fmla="*/ 0 h 1174"/>
              <a:gd name="T4" fmla="*/ 1135 w 1135"/>
              <a:gd name="T5" fmla="*/ 150 h 1174"/>
              <a:gd name="T6" fmla="*/ 1134 w 1135"/>
              <a:gd name="T7" fmla="*/ 1157 h 1174"/>
              <a:gd name="T8" fmla="*/ 9 w 1135"/>
              <a:gd name="T9" fmla="*/ 1174 h 1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5" h="1174">
                <a:moveTo>
                  <a:pt x="9" y="1174"/>
                </a:moveTo>
                <a:lnTo>
                  <a:pt x="0" y="0"/>
                </a:lnTo>
                <a:lnTo>
                  <a:pt x="1135" y="150"/>
                </a:lnTo>
                <a:lnTo>
                  <a:pt x="1134" y="1157"/>
                </a:lnTo>
                <a:lnTo>
                  <a:pt x="9" y="1174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8">
            <a:extLst>
              <a:ext uri="{FF2B5EF4-FFF2-40B4-BE49-F238E27FC236}">
                <a16:creationId xmlns:a16="http://schemas.microsoft.com/office/drawing/2014/main" id="{14144B16-7F80-914A-9A1D-C34D3B9A11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2113" y="4292600"/>
            <a:ext cx="27003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9">
            <a:extLst>
              <a:ext uri="{FF2B5EF4-FFF2-40B4-BE49-F238E27FC236}">
                <a16:creationId xmlns:a16="http://schemas.microsoft.com/office/drawing/2014/main" id="{C9E22BF2-A336-DB4B-A738-D729BCE947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72338" y="3716338"/>
            <a:ext cx="0" cy="241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0970" name="Group 10">
            <a:extLst>
              <a:ext uri="{FF2B5EF4-FFF2-40B4-BE49-F238E27FC236}">
                <a16:creationId xmlns:a16="http://schemas.microsoft.com/office/drawing/2014/main" id="{34525847-EF23-2140-9855-50280ED5E74E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4221163"/>
            <a:ext cx="2017712" cy="2016125"/>
            <a:chOff x="3379" y="2659"/>
            <a:chExt cx="1271" cy="1270"/>
          </a:xfrm>
        </p:grpSpPr>
        <p:sp>
          <p:nvSpPr>
            <p:cNvPr id="40971" name="Oval 11">
              <a:extLst>
                <a:ext uri="{FF2B5EF4-FFF2-40B4-BE49-F238E27FC236}">
                  <a16:creationId xmlns:a16="http://schemas.microsoft.com/office/drawing/2014/main" id="{C083178D-4BA2-2C42-A10F-F6AA57429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" y="2659"/>
              <a:ext cx="114" cy="11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2" name="Oval 12">
              <a:extLst>
                <a:ext uri="{FF2B5EF4-FFF2-40B4-BE49-F238E27FC236}">
                  <a16:creationId xmlns:a16="http://schemas.microsoft.com/office/drawing/2014/main" id="{5228FB0A-6F32-CF41-83DA-07A43121B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3226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3" name="Oval 13">
              <a:extLst>
                <a:ext uri="{FF2B5EF4-FFF2-40B4-BE49-F238E27FC236}">
                  <a16:creationId xmlns:a16="http://schemas.microsoft.com/office/drawing/2014/main" id="{EE3CFC07-9FC6-664A-91A5-1E0D967BD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3226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4" name="Oval 14">
              <a:extLst>
                <a:ext uri="{FF2B5EF4-FFF2-40B4-BE49-F238E27FC236}">
                  <a16:creationId xmlns:a16="http://schemas.microsoft.com/office/drawing/2014/main" id="{6F3E0D95-34B0-D84D-A225-DDAFECF76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3816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5" name="Oval 15">
              <a:extLst>
                <a:ext uri="{FF2B5EF4-FFF2-40B4-BE49-F238E27FC236}">
                  <a16:creationId xmlns:a16="http://schemas.microsoft.com/office/drawing/2014/main" id="{4AC2DA8B-35BB-E649-BB9A-6E70B7FF5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" y="3793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6" name="Oval 16">
              <a:extLst>
                <a:ext uri="{FF2B5EF4-FFF2-40B4-BE49-F238E27FC236}">
                  <a16:creationId xmlns:a16="http://schemas.microsoft.com/office/drawing/2014/main" id="{9FE1F0F2-9378-8D4B-8DAB-507E4AE6C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2" y="2659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7" name="Oval 17">
              <a:extLst>
                <a:ext uri="{FF2B5EF4-FFF2-40B4-BE49-F238E27FC236}">
                  <a16:creationId xmlns:a16="http://schemas.microsoft.com/office/drawing/2014/main" id="{54328450-C745-3746-81DF-F15391F5D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2659"/>
              <a:ext cx="114" cy="11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8" name="Oval 18">
              <a:extLst>
                <a:ext uri="{FF2B5EF4-FFF2-40B4-BE49-F238E27FC236}">
                  <a16:creationId xmlns:a16="http://schemas.microsoft.com/office/drawing/2014/main" id="{36DE1FB2-30F4-0142-8288-B108880A2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" y="3226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9" name="Oval 19">
              <a:extLst>
                <a:ext uri="{FF2B5EF4-FFF2-40B4-BE49-F238E27FC236}">
                  <a16:creationId xmlns:a16="http://schemas.microsoft.com/office/drawing/2014/main" id="{097EFB9A-5929-564A-BF2E-FD9167701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3793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82" name="Text Box 22">
            <a:extLst>
              <a:ext uri="{FF2B5EF4-FFF2-40B4-BE49-F238E27FC236}">
                <a16:creationId xmlns:a16="http://schemas.microsoft.com/office/drawing/2014/main" id="{DE265225-2FD7-504D-AD8F-0BF1C80D6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4184650"/>
            <a:ext cx="1547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x</a:t>
            </a:r>
            <a:r>
              <a:rPr lang="en-US" altLang="en-US" sz="1800" baseline="-25000"/>
              <a:t>1</a:t>
            </a:r>
            <a:r>
              <a:rPr lang="en-US" altLang="en-US" sz="1800"/>
              <a:t> +10x</a:t>
            </a:r>
            <a:r>
              <a:rPr lang="en-US" altLang="en-US" sz="1800" baseline="-25000"/>
              <a:t>2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= 20</a:t>
            </a:r>
          </a:p>
        </p:txBody>
      </p:sp>
      <p:sp>
        <p:nvSpPr>
          <p:cNvPr id="40983" name="Text Box 23">
            <a:extLst>
              <a:ext uri="{FF2B5EF4-FFF2-40B4-BE49-F238E27FC236}">
                <a16:creationId xmlns:a16="http://schemas.microsoft.com/office/drawing/2014/main" id="{B1F95DF9-099D-774D-BAA9-FA4395C8C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2338" y="3429000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x</a:t>
            </a:r>
            <a:r>
              <a:rPr lang="en-US" altLang="en-US" sz="1800" baseline="-25000"/>
              <a:t>1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= 2</a:t>
            </a:r>
          </a:p>
        </p:txBody>
      </p:sp>
      <p:sp>
        <p:nvSpPr>
          <p:cNvPr id="40984" name="Text Box 24">
            <a:extLst>
              <a:ext uri="{FF2B5EF4-FFF2-40B4-BE49-F238E27FC236}">
                <a16:creationId xmlns:a16="http://schemas.microsoft.com/office/drawing/2014/main" id="{5823BCDA-3139-1643-BD43-9F5258A93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7988" y="501332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0066"/>
                </a:solidFill>
              </a:rPr>
              <a:t>Z=10</a:t>
            </a:r>
            <a:endParaRPr lang="en-US" altLang="en-US" sz="1800">
              <a:solidFill>
                <a:srgbClr val="FF0066"/>
              </a:solidFill>
              <a:sym typeface="Symbol" pitchFamily="2" charset="2"/>
            </a:endParaRPr>
          </a:p>
        </p:txBody>
      </p:sp>
      <p:sp>
        <p:nvSpPr>
          <p:cNvPr id="40988" name="Line 28">
            <a:extLst>
              <a:ext uri="{FF2B5EF4-FFF2-40B4-BE49-F238E27FC236}">
                <a16:creationId xmlns:a16="http://schemas.microsoft.com/office/drawing/2014/main" id="{CCD9F13F-E4BF-C64B-9422-A371C5F1E34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72113" y="4292600"/>
            <a:ext cx="2663825" cy="1331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Text Box 29">
            <a:extLst>
              <a:ext uri="{FF2B5EF4-FFF2-40B4-BE49-F238E27FC236}">
                <a16:creationId xmlns:a16="http://schemas.microsoft.com/office/drawing/2014/main" id="{32C12206-EBC5-8D4D-8AF6-09C6C6B77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589588"/>
            <a:ext cx="1331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x</a:t>
            </a:r>
            <a:r>
              <a:rPr lang="en-US" altLang="en-US" sz="1800" baseline="-25000"/>
              <a:t>1</a:t>
            </a:r>
            <a:r>
              <a:rPr lang="en-US" altLang="en-US" sz="1800"/>
              <a:t> + 2x</a:t>
            </a:r>
            <a:r>
              <a:rPr lang="en-US" altLang="en-US" sz="1800" baseline="-25000"/>
              <a:t>2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= 4</a:t>
            </a:r>
          </a:p>
        </p:txBody>
      </p:sp>
      <p:sp>
        <p:nvSpPr>
          <p:cNvPr id="40990" name="Freeform 30">
            <a:extLst>
              <a:ext uri="{FF2B5EF4-FFF2-40B4-BE49-F238E27FC236}">
                <a16:creationId xmlns:a16="http://schemas.microsoft.com/office/drawing/2014/main" id="{32FD15E3-341C-1141-B80F-A70F0D2CB977}"/>
              </a:ext>
            </a:extLst>
          </p:cNvPr>
          <p:cNvSpPr>
            <a:spLocks/>
          </p:cNvSpPr>
          <p:nvPr/>
        </p:nvSpPr>
        <p:spPr bwMode="auto">
          <a:xfrm>
            <a:off x="5505450" y="4319588"/>
            <a:ext cx="1770063" cy="893762"/>
          </a:xfrm>
          <a:custGeom>
            <a:avLst/>
            <a:gdLst>
              <a:gd name="T0" fmla="*/ 0 w 1115"/>
              <a:gd name="T1" fmla="*/ 0 h 563"/>
              <a:gd name="T2" fmla="*/ 1113 w 1115"/>
              <a:gd name="T3" fmla="*/ 142 h 563"/>
              <a:gd name="T4" fmla="*/ 1115 w 1115"/>
              <a:gd name="T5" fmla="*/ 563 h 563"/>
              <a:gd name="T6" fmla="*/ 0 w 1115"/>
              <a:gd name="T7" fmla="*/ 0 h 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15" h="563">
                <a:moveTo>
                  <a:pt x="0" y="0"/>
                </a:moveTo>
                <a:lnTo>
                  <a:pt x="1113" y="142"/>
                </a:lnTo>
                <a:lnTo>
                  <a:pt x="1115" y="56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1" name="Rectangle 31">
            <a:extLst>
              <a:ext uri="{FF2B5EF4-FFF2-40B4-BE49-F238E27FC236}">
                <a16:creationId xmlns:a16="http://schemas.microsoft.com/office/drawing/2014/main" id="{D43E67BD-1607-C844-A57D-D665BAD5D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4221163"/>
            <a:ext cx="144463" cy="1444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Line 20">
            <a:extLst>
              <a:ext uri="{FF2B5EF4-FFF2-40B4-BE49-F238E27FC236}">
                <a16:creationId xmlns:a16="http://schemas.microsoft.com/office/drawing/2014/main" id="{CDB3080B-B48D-F14B-91B6-3B21C2598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3800" y="4221163"/>
            <a:ext cx="3311525" cy="828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2" name="Text Box 32">
            <a:extLst>
              <a:ext uri="{FF2B5EF4-FFF2-40B4-BE49-F238E27FC236}">
                <a16:creationId xmlns:a16="http://schemas.microsoft.com/office/drawing/2014/main" id="{AC5D8BC9-04A5-BF4D-A1EB-C5CE977FC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3897313"/>
            <a:ext cx="827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FF0000"/>
                </a:solidFill>
              </a:rPr>
              <a:t>(0, 2)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  <p:bldP spid="40982" grpId="0"/>
      <p:bldP spid="40983" grpId="0"/>
      <p:bldP spid="40984" grpId="0"/>
      <p:bldP spid="40989" grpId="0"/>
      <p:bldP spid="409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09A59-4B02-8445-BE83-ABB544D55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922B-7BC6-6747-8BA0-17A135D28AF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CB9E0B56-4C4D-CB45-A75F-12DFF5819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8663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General Idea of Cutting Plane Technique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D006ECB-BF33-154F-9E14-2D19E2F455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Add new constraints (</a:t>
            </a: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cutting planes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) to the problem such that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(i) the set of feasible integer solutions remains the same, i.e., 	we still have </a:t>
            </a: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the same integer program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(ii) the new constraints cut off some of the fractional solutions 	making the </a:t>
            </a: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feasible region of the LP-relaxation smaller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Smaller feasible region might result in a better LP value (i.e., closer to the IP value), thus making the search for the optimal IP solution more efficient.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Each integer program might have many different formulations.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Important modeling skill: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			Give as tight formulation as possible.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How? Find cutting planes that make the formulation of the original IP tighter.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90E47-4510-7143-A11A-C18D66C53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9182-9451-2B46-AA5D-E3ECA79F93B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655152A7-286F-0944-A8DF-304D30C85E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Example of making a formulation tighter: </a:t>
            </a:r>
            <a:b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Bin Packing Problem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33215D17-BECE-8146-8AED-B574DD4945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33488"/>
            <a:ext cx="9144000" cy="56245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sz="2800" i="1"/>
              <a:t>Given:</a:t>
            </a:r>
            <a:r>
              <a:rPr lang="en-US" altLang="en-US" sz="2800"/>
              <a:t> 	</a:t>
            </a:r>
            <a:r>
              <a:rPr lang="en-US" altLang="en-US" sz="2800">
                <a:solidFill>
                  <a:schemeClr val="accent2"/>
                </a:solidFill>
              </a:rPr>
              <a:t>n</a:t>
            </a:r>
            <a:r>
              <a:rPr lang="en-US" altLang="en-US" sz="2800"/>
              <a:t> items with sizes </a:t>
            </a:r>
            <a:r>
              <a:rPr lang="en-US" altLang="en-US" sz="2800">
                <a:solidFill>
                  <a:schemeClr val="accent2"/>
                </a:solidFill>
              </a:rPr>
              <a:t>s[1], s[2], …, s[n]</a:t>
            </a:r>
            <a:r>
              <a:rPr lang="en-US" altLang="en-US" sz="2800" baseline="-25000"/>
              <a:t> </a:t>
            </a:r>
            <a:r>
              <a:rPr lang="en-US" altLang="en-US" sz="2800"/>
              <a:t>;</a:t>
            </a:r>
          </a:p>
          <a:p>
            <a:pPr>
              <a:buFontTx/>
              <a:buNone/>
            </a:pPr>
            <a:r>
              <a:rPr lang="en-US" altLang="en-US" sz="2800"/>
              <a:t>			bins with size </a:t>
            </a:r>
            <a:r>
              <a:rPr lang="en-US" altLang="en-US" sz="2800">
                <a:solidFill>
                  <a:schemeClr val="accent2"/>
                </a:solidFill>
              </a:rPr>
              <a:t>W </a:t>
            </a:r>
            <a:r>
              <a:rPr lang="en-US" altLang="en-US" sz="2800"/>
              <a:t> </a:t>
            </a:r>
            <a:r>
              <a:rPr lang="en-US" altLang="en-US" sz="2400"/>
              <a:t>(where </a:t>
            </a:r>
            <a:r>
              <a:rPr lang="en-US" altLang="en-US" sz="2400">
                <a:solidFill>
                  <a:schemeClr val="accent2"/>
                </a:solidFill>
              </a:rPr>
              <a:t>W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 s[i]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, any i=1,…,n</a:t>
            </a:r>
            <a:r>
              <a:rPr lang="en-US" altLang="en-US" sz="2400"/>
              <a:t>).</a:t>
            </a:r>
          </a:p>
          <a:p>
            <a:pPr>
              <a:buFont typeface="Wingdings" pitchFamily="2" charset="2"/>
              <a:buChar char="Ø"/>
            </a:pPr>
            <a:r>
              <a:rPr lang="en-US" altLang="en-US" sz="2800" i="1"/>
              <a:t>Goal: </a:t>
            </a:r>
            <a:r>
              <a:rPr lang="en-US" altLang="en-US" sz="2800"/>
              <a:t> Pack the items into the bins </a:t>
            </a:r>
          </a:p>
          <a:p>
            <a:pPr>
              <a:buFontTx/>
              <a:buNone/>
            </a:pPr>
            <a:r>
              <a:rPr lang="en-US" altLang="en-US" sz="2800"/>
              <a:t>					using as few bins as possible. </a:t>
            </a:r>
          </a:p>
          <a:p>
            <a:r>
              <a:rPr lang="en-US" altLang="en-US" sz="2800" i="1"/>
              <a:t>Example</a:t>
            </a:r>
            <a:r>
              <a:rPr lang="en-US" altLang="en-US" sz="2800"/>
              <a:t>: </a:t>
            </a:r>
          </a:p>
          <a:p>
            <a:pPr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accent2"/>
                </a:solidFill>
              </a:rPr>
              <a:t>n=13</a:t>
            </a:r>
            <a:r>
              <a:rPr lang="en-US" altLang="en-US" sz="2800"/>
              <a:t> items with sizes </a:t>
            </a:r>
          </a:p>
          <a:p>
            <a:pPr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>
                <a:solidFill>
                  <a:schemeClr val="accent2"/>
                </a:solidFill>
              </a:rPr>
              <a:t>20, 20, 20, 20, 20, 81, 81, 81, 81, 82, 91, 49, 51</a:t>
            </a:r>
            <a:r>
              <a:rPr lang="en-US" altLang="en-US" sz="2800"/>
              <a:t> ;</a:t>
            </a:r>
          </a:p>
          <a:p>
            <a:pPr>
              <a:buFontTx/>
              <a:buNone/>
            </a:pPr>
            <a:r>
              <a:rPr lang="en-US" altLang="en-US" sz="2800"/>
              <a:t>	Bin size is </a:t>
            </a:r>
            <a:r>
              <a:rPr lang="en-US" altLang="en-US" sz="2800">
                <a:solidFill>
                  <a:schemeClr val="accent2"/>
                </a:solidFill>
              </a:rPr>
              <a:t>W=100</a:t>
            </a:r>
            <a:r>
              <a:rPr lang="en-US" altLang="en-US" sz="2800"/>
              <a:t>.</a:t>
            </a:r>
          </a:p>
          <a:p>
            <a:pPr>
              <a:buFontTx/>
              <a:buNone/>
            </a:pPr>
            <a:r>
              <a:rPr lang="en-US" altLang="en-US" sz="2800"/>
              <a:t>	Minimum number of bins needed is </a:t>
            </a:r>
            <a:r>
              <a:rPr lang="en-US" altLang="en-US" sz="2800">
                <a:solidFill>
                  <a:srgbClr val="FF0000"/>
                </a:solidFill>
              </a:rPr>
              <a:t>8</a:t>
            </a:r>
            <a:r>
              <a:rPr lang="en-US" altLang="en-US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DF0592F-94D6-754D-99C9-B9E8ECAD6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44DF-0863-FA4A-B797-9C354025DF2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4483166B-8FCC-374F-A24F-C9074ED9B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Example of making a formulation tighter: </a:t>
            </a:r>
            <a:b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Bin Packing Problem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64417609-0556-8745-8FE3-3C5D2E89B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33488"/>
            <a:ext cx="9144000" cy="56245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altLang="en-US" sz="2800"/>
              <a:t>Want an IP formulation for this problem.</a:t>
            </a:r>
          </a:p>
          <a:p>
            <a:r>
              <a:rPr lang="en-US" altLang="en-US" sz="2800"/>
              <a:t>Let </a:t>
            </a:r>
            <a:r>
              <a:rPr lang="en-US" altLang="en-US" sz="2800">
                <a:solidFill>
                  <a:schemeClr val="accent2"/>
                </a:solidFill>
              </a:rPr>
              <a:t>M</a:t>
            </a:r>
            <a:r>
              <a:rPr lang="en-US" altLang="en-US" sz="2800"/>
              <a:t> be an upper bound on the number of bins needed.</a:t>
            </a:r>
          </a:p>
          <a:p>
            <a:pPr>
              <a:buFontTx/>
              <a:buNone/>
            </a:pPr>
            <a:r>
              <a:rPr lang="en-US" altLang="en-US" sz="2800"/>
              <a:t>		(</a:t>
            </a:r>
            <a:r>
              <a:rPr lang="en-US" altLang="en-US" sz="2800">
                <a:solidFill>
                  <a:schemeClr val="accent2"/>
                </a:solidFill>
              </a:rPr>
              <a:t>M=n</a:t>
            </a:r>
            <a:r>
              <a:rPr lang="en-US" altLang="en-US" sz="2800"/>
              <a:t> is a safe upper bound; </a:t>
            </a:r>
          </a:p>
          <a:p>
            <a:pPr>
              <a:buFontTx/>
              <a:buNone/>
            </a:pPr>
            <a:r>
              <a:rPr lang="en-US" altLang="en-US" sz="2800"/>
              <a:t>				but should try for smaller values)</a:t>
            </a:r>
          </a:p>
          <a:p>
            <a:r>
              <a:rPr lang="en-US" altLang="en-US" sz="2800"/>
              <a:t>Define the following variables.</a:t>
            </a:r>
          </a:p>
          <a:p>
            <a:pPr>
              <a:buFontTx/>
              <a:buNone/>
            </a:pPr>
            <a:r>
              <a:rPr lang="en-US" altLang="en-US" sz="2800"/>
              <a:t>	  For </a:t>
            </a:r>
            <a:r>
              <a:rPr lang="en-US" altLang="en-US" sz="2800">
                <a:solidFill>
                  <a:schemeClr val="accent2"/>
                </a:solidFill>
              </a:rPr>
              <a:t>j=1,…,M</a:t>
            </a:r>
            <a:r>
              <a:rPr lang="en-US" altLang="en-US" sz="2800"/>
              <a:t>, let </a:t>
            </a:r>
          </a:p>
          <a:p>
            <a:pPr>
              <a:buFontTx/>
              <a:buNone/>
            </a:pPr>
            <a:endParaRPr lang="en-US" altLang="en-US" sz="2800"/>
          </a:p>
          <a:p>
            <a:pPr>
              <a:buFont typeface="Wingdings" pitchFamily="2" charset="2"/>
              <a:buNone/>
            </a:pPr>
            <a:r>
              <a:rPr lang="en-US" altLang="en-US" sz="2800"/>
              <a:t>	  For each </a:t>
            </a:r>
            <a:r>
              <a:rPr lang="en-US" altLang="en-US" sz="2800">
                <a:solidFill>
                  <a:schemeClr val="accent2"/>
                </a:solidFill>
              </a:rPr>
              <a:t>i=1,…,n</a:t>
            </a:r>
            <a:r>
              <a:rPr lang="en-US" altLang="en-US" sz="2800"/>
              <a:t> and </a:t>
            </a:r>
            <a:r>
              <a:rPr lang="en-US" altLang="en-US" sz="2800">
                <a:solidFill>
                  <a:schemeClr val="accent2"/>
                </a:solidFill>
              </a:rPr>
              <a:t>j=1,…,M</a:t>
            </a:r>
            <a:r>
              <a:rPr lang="en-US" altLang="en-US" sz="2800"/>
              <a:t>, let</a:t>
            </a:r>
          </a:p>
          <a:p>
            <a:pPr>
              <a:buFont typeface="Wingdings" pitchFamily="2" charset="2"/>
              <a:buChar char="Ø"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</p:txBody>
      </p:sp>
      <p:graphicFrame>
        <p:nvGraphicFramePr>
          <p:cNvPr id="46084" name="Object 4">
            <a:extLst>
              <a:ext uri="{FF2B5EF4-FFF2-40B4-BE49-F238E27FC236}">
                <a16:creationId xmlns:a16="http://schemas.microsoft.com/office/drawing/2014/main" id="{7F146840-A4BE-0240-9634-23D5C190AA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0613" y="3716338"/>
          <a:ext cx="4510087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" name="Equation" r:id="rId3" imgW="41541700" imgH="10528300" progId="Equation.3">
                  <p:embed/>
                </p:oleObj>
              </mc:Choice>
              <mc:Fallback>
                <p:oleObj name="Equation" r:id="rId3" imgW="41541700" imgH="10528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613" y="3716338"/>
                        <a:ext cx="4510087" cy="1128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5">
            <a:extLst>
              <a:ext uri="{FF2B5EF4-FFF2-40B4-BE49-F238E27FC236}">
                <a16:creationId xmlns:a16="http://schemas.microsoft.com/office/drawing/2014/main" id="{312223F4-B3D2-5246-9CB6-733566E3FB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5775" y="5373688"/>
          <a:ext cx="6456363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" name="Equation" r:id="rId5" imgW="60858400" imgH="10528300" progId="Equation.3">
                  <p:embed/>
                </p:oleObj>
              </mc:Choice>
              <mc:Fallback>
                <p:oleObj name="Equation" r:id="rId5" imgW="60858400" imgH="1052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5373688"/>
                        <a:ext cx="6456363" cy="11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7BC0E-6E03-C940-88E7-79EA74F6C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CE43F-5288-E148-9C42-66825D41D1D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8A5754E1-6440-A449-8202-F4AC2D0DE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160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Example of making a formulation tighter: </a:t>
            </a:r>
            <a:b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Bin Packing Problem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1F9FEDD-2C3B-DE41-A724-9CBC0980B9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16000"/>
            <a:ext cx="9144000" cy="584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/>
              <a:t>Our </a:t>
            </a:r>
            <a:r>
              <a:rPr lang="en-US" altLang="en-US" sz="2800" i="1">
                <a:solidFill>
                  <a:srgbClr val="FF0000"/>
                </a:solidFill>
              </a:rPr>
              <a:t>objective</a:t>
            </a:r>
            <a:r>
              <a:rPr lang="en-US" altLang="en-US" sz="2800"/>
              <a:t> is to minimize the number of used bins: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/>
              <a:t>			</a:t>
            </a:r>
            <a:r>
              <a:rPr lang="en-US" altLang="en-US" sz="2800">
                <a:solidFill>
                  <a:srgbClr val="FF0000"/>
                </a:solidFill>
              </a:rPr>
              <a:t>Minimize   sum{j in 1..M}open[j]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en-US" sz="280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/>
              <a:t>We need the following </a:t>
            </a:r>
            <a:r>
              <a:rPr lang="en-US" altLang="en-US" sz="2800" i="1">
                <a:solidFill>
                  <a:schemeClr val="accent2"/>
                </a:solidFill>
              </a:rPr>
              <a:t>functional constraints</a:t>
            </a:r>
            <a:r>
              <a:rPr lang="en-US" altLang="en-US" sz="280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/>
              <a:t>	Each item should be packed in exactly one bin: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>
                <a:solidFill>
                  <a:schemeClr val="accent2"/>
                </a:solidFill>
              </a:rPr>
              <a:t>(C1)</a:t>
            </a:r>
            <a:r>
              <a:rPr lang="en-US" altLang="en-US" sz="2800"/>
              <a:t>	 </a:t>
            </a:r>
            <a:r>
              <a:rPr lang="en-US" altLang="en-US" sz="2800">
                <a:solidFill>
                  <a:schemeClr val="accent2"/>
                </a:solidFill>
              </a:rPr>
              <a:t>sum{j in 1..M}assign[i,j] = 1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chemeClr val="accent2"/>
                </a:solidFill>
              </a:rPr>
              <a:t>,</a:t>
            </a:r>
            <a:r>
              <a:rPr lang="en-US" altLang="en-US" sz="2800"/>
              <a:t> 	 </a:t>
            </a:r>
            <a:r>
              <a:rPr lang="en-US" altLang="en-US" sz="2400" i="1">
                <a:solidFill>
                  <a:schemeClr val="accent2"/>
                </a:solidFill>
              </a:rPr>
              <a:t>for each i=1,…,n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/>
              <a:t>	Each bin can contain items of total size at most W: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>
                <a:solidFill>
                  <a:schemeClr val="accent2"/>
                </a:solidFill>
              </a:rPr>
              <a:t>(C2)</a:t>
            </a:r>
            <a:r>
              <a:rPr lang="en-US" altLang="en-US" sz="2800"/>
              <a:t>	</a:t>
            </a:r>
            <a:r>
              <a:rPr lang="en-US" altLang="en-US" sz="2800">
                <a:solidFill>
                  <a:schemeClr val="accent2"/>
                </a:solidFill>
              </a:rPr>
              <a:t>sum{i in 1..n}s[i]*assign[i,j] 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 W</a:t>
            </a:r>
            <a:r>
              <a:rPr lang="en-US" altLang="en-US" sz="2800">
                <a:sym typeface="Symbol" pitchFamily="2" charset="2"/>
              </a:rPr>
              <a:t> 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,</a:t>
            </a:r>
            <a:r>
              <a:rPr lang="en-US" altLang="en-US" sz="2800">
                <a:sym typeface="Symbol" pitchFamily="2" charset="2"/>
              </a:rPr>
              <a:t> 	 </a:t>
            </a:r>
            <a:r>
              <a:rPr lang="en-US" altLang="en-US" sz="2400" i="1">
                <a:solidFill>
                  <a:schemeClr val="accent2"/>
                </a:solidFill>
                <a:sym typeface="Symbol" pitchFamily="2" charset="2"/>
              </a:rPr>
              <a:t>for each j=1,…,M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Items can be packed only in open bins: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>
                <a:solidFill>
                  <a:schemeClr val="accent2"/>
                </a:solidFill>
                <a:sym typeface="Symbol" pitchFamily="2" charset="2"/>
              </a:rPr>
              <a:t>(C3)</a:t>
            </a:r>
            <a:r>
              <a:rPr lang="en-US" altLang="en-US" sz="2800">
                <a:sym typeface="Symbol" pitchFamily="2" charset="2"/>
              </a:rPr>
              <a:t>	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assign[i,j]  open[j]</a:t>
            </a:r>
            <a:r>
              <a:rPr lang="en-US" altLang="en-US" sz="2800">
                <a:sym typeface="Symbol" pitchFamily="2" charset="2"/>
              </a:rPr>
              <a:t> 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,</a:t>
            </a:r>
            <a:r>
              <a:rPr lang="en-US" altLang="en-US" sz="2800">
                <a:sym typeface="Symbol" pitchFamily="2" charset="2"/>
              </a:rPr>
              <a:t>   	 </a:t>
            </a:r>
            <a:r>
              <a:rPr lang="en-US" altLang="en-US" sz="2400" i="1">
                <a:solidFill>
                  <a:schemeClr val="accent2"/>
                </a:solidFill>
                <a:sym typeface="Symbol" pitchFamily="2" charset="2"/>
              </a:rPr>
              <a:t>for each i=1,…,n and j=1,…,M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en-US" sz="2800" i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 i="1">
                <a:solidFill>
                  <a:schemeClr val="accent2"/>
                </a:solidFill>
              </a:rPr>
              <a:t>Set constraints:</a:t>
            </a:r>
            <a:r>
              <a:rPr lang="en-US" altLang="en-US" sz="2800">
                <a:solidFill>
                  <a:schemeClr val="accent2"/>
                </a:solidFill>
              </a:rPr>
              <a:t> </a:t>
            </a:r>
            <a:r>
              <a:rPr lang="en-US" altLang="en-US" sz="2800"/>
              <a:t>All variables are binary</a:t>
            </a:r>
            <a:r>
              <a:rPr lang="en-US" altLang="en-US" sz="280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9083F-5E41-F24D-AC52-FCA602C1E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5E23-F727-E94A-B097-B90BE0C5C72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3EF2BF27-9467-8046-B31C-044F1F674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Example of making a formulation tighter: </a:t>
            </a:r>
            <a:b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Bin Packing Problem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72698EA-D7DD-F943-A6BE-066FED9690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33488"/>
            <a:ext cx="9144000" cy="56245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sym typeface="Symbol" pitchFamily="2" charset="2"/>
              </a:rPr>
              <a:t>The optimal solution to the LP relaxation: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	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open[j] = 1/M ,    assign[i,j] = 1/M 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				 </a:t>
            </a:r>
            <a:r>
              <a:rPr lang="en-US" altLang="en-US" sz="2400" i="1">
                <a:solidFill>
                  <a:schemeClr val="accent2"/>
                </a:solidFill>
                <a:sym typeface="Symbol" pitchFamily="2" charset="2"/>
              </a:rPr>
              <a:t>for each  i=1,…,n  and  j=1,…,M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i="1">
                <a:solidFill>
                  <a:schemeClr val="accent2"/>
                </a:solidFill>
                <a:sym typeface="Symbol" pitchFamily="2" charset="2"/>
              </a:rPr>
              <a:t>		</a:t>
            </a:r>
            <a:r>
              <a:rPr lang="en-US" altLang="en-US" sz="2800">
                <a:sym typeface="Symbol" pitchFamily="2" charset="2"/>
              </a:rPr>
              <a:t>with optimal value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  M * 1/M = 1 </a:t>
            </a:r>
            <a:r>
              <a:rPr lang="en-US" altLang="en-US" sz="2800">
                <a:sym typeface="Symbol" pitchFamily="2" charset="2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sym typeface="Symbol" pitchFamily="2" charset="2"/>
              </a:rPr>
              <a:t>Let’s check that it really satisfies the constraints: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>
                <a:solidFill>
                  <a:schemeClr val="accent2"/>
                </a:solidFill>
              </a:rPr>
              <a:t>(C1)</a:t>
            </a:r>
            <a:r>
              <a:rPr lang="en-US" altLang="en-US" sz="2800"/>
              <a:t>	 </a:t>
            </a:r>
            <a:r>
              <a:rPr lang="en-US" altLang="en-US" sz="2800">
                <a:solidFill>
                  <a:schemeClr val="accent2"/>
                </a:solidFill>
              </a:rPr>
              <a:t>sum{j in 1..M}assign[i,j] = 1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chemeClr val="accent2"/>
                </a:solidFill>
              </a:rPr>
              <a:t>,</a:t>
            </a:r>
            <a:r>
              <a:rPr lang="en-US" altLang="en-US" sz="2800"/>
              <a:t> 	 </a:t>
            </a:r>
            <a:r>
              <a:rPr lang="en-US" altLang="en-US" sz="2400" i="1">
                <a:solidFill>
                  <a:schemeClr val="accent2"/>
                </a:solidFill>
              </a:rPr>
              <a:t>for each i=1,…,n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/>
              <a:t>	For this solution,  </a:t>
            </a:r>
            <a:r>
              <a:rPr lang="en-US" altLang="en-US" sz="2800">
                <a:solidFill>
                  <a:schemeClr val="accent2"/>
                </a:solidFill>
              </a:rPr>
              <a:t>M * 1/M = 1 </a:t>
            </a:r>
            <a:r>
              <a:rPr lang="en-US" altLang="en-US" sz="280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>
                <a:solidFill>
                  <a:schemeClr val="accent2"/>
                </a:solidFill>
              </a:rPr>
              <a:t>(C2)</a:t>
            </a:r>
            <a:r>
              <a:rPr lang="en-US" altLang="en-US" sz="2800"/>
              <a:t>	</a:t>
            </a:r>
            <a:r>
              <a:rPr lang="en-US" altLang="en-US" sz="2800">
                <a:solidFill>
                  <a:schemeClr val="accent2"/>
                </a:solidFill>
              </a:rPr>
              <a:t>sum{i in 1..n}s[i]*assign[i,j] 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 W</a:t>
            </a:r>
            <a:r>
              <a:rPr lang="en-US" altLang="en-US" sz="2800">
                <a:sym typeface="Symbol" pitchFamily="2" charset="2"/>
              </a:rPr>
              <a:t> 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,</a:t>
            </a:r>
            <a:r>
              <a:rPr lang="en-US" altLang="en-US" sz="2800">
                <a:sym typeface="Symbol" pitchFamily="2" charset="2"/>
              </a:rPr>
              <a:t> 	 </a:t>
            </a:r>
            <a:r>
              <a:rPr lang="en-US" altLang="en-US" sz="2400" i="1">
                <a:solidFill>
                  <a:schemeClr val="accent2"/>
                </a:solidFill>
                <a:sym typeface="Symbol" pitchFamily="2" charset="2"/>
              </a:rPr>
              <a:t>for each j=1,…,M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 </a:t>
            </a:r>
            <a:r>
              <a:rPr lang="en-US" altLang="en-US" sz="2800"/>
              <a:t>For this solution, </a:t>
            </a:r>
            <a:r>
              <a:rPr lang="en-US" altLang="en-US" sz="2800">
                <a:solidFill>
                  <a:schemeClr val="accent2"/>
                </a:solidFill>
              </a:rPr>
              <a:t>sum{i in 1..n} s[i] / M 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 W </a:t>
            </a:r>
            <a:r>
              <a:rPr lang="en-US" altLang="en-US" sz="2800">
                <a:sym typeface="Symbol" pitchFamily="2" charset="2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>
                <a:solidFill>
                  <a:schemeClr val="accent2"/>
                </a:solidFill>
                <a:sym typeface="Symbol" pitchFamily="2" charset="2"/>
              </a:rPr>
              <a:t>(C3)</a:t>
            </a:r>
            <a:r>
              <a:rPr lang="en-US" altLang="en-US" sz="2800">
                <a:sym typeface="Symbol" pitchFamily="2" charset="2"/>
              </a:rPr>
              <a:t>	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assign[i,j]  open[j]</a:t>
            </a:r>
            <a:r>
              <a:rPr lang="en-US" altLang="en-US" sz="2800">
                <a:sym typeface="Symbol" pitchFamily="2" charset="2"/>
              </a:rPr>
              <a:t> 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,</a:t>
            </a:r>
            <a:r>
              <a:rPr lang="en-US" altLang="en-US" sz="2800">
                <a:sym typeface="Symbol" pitchFamily="2" charset="2"/>
              </a:rPr>
              <a:t>   	 </a:t>
            </a:r>
            <a:r>
              <a:rPr lang="en-US" altLang="en-US" sz="2400" i="1">
                <a:solidFill>
                  <a:schemeClr val="accent2"/>
                </a:solidFill>
                <a:sym typeface="Symbol" pitchFamily="2" charset="2"/>
              </a:rPr>
              <a:t>for each i=1,…,n and j=1,…,M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 </a:t>
            </a:r>
            <a:r>
              <a:rPr lang="en-US" altLang="en-US" sz="2800"/>
              <a:t>For this solution, </a:t>
            </a:r>
            <a:r>
              <a:rPr lang="en-US" altLang="en-US" sz="2800">
                <a:solidFill>
                  <a:schemeClr val="accent2"/>
                </a:solidFill>
              </a:rPr>
              <a:t>1/M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chemeClr val="accent2"/>
                </a:solidFill>
                <a:sym typeface="Symbol" pitchFamily="2" charset="2"/>
              </a:rPr>
              <a:t> 1/M </a:t>
            </a:r>
            <a:r>
              <a:rPr lang="en-US" altLang="en-US" sz="2800">
                <a:sym typeface="Symbol" pitchFamily="2" charset="2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4E394-78E6-7347-B1CE-CC4A24FE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30E1C-4A8B-1345-903B-B825517B21C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2D0AF74B-04BD-064E-88C2-AAC9CEA67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73125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Example of making a formulation tighter: </a:t>
            </a:r>
            <a:b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Bin Packing Problem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CE3C2C1-5893-2B48-97EC-CE95EC452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016000"/>
            <a:ext cx="9144000" cy="584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>
                <a:sym typeface="Symbol" pitchFamily="2" charset="2"/>
              </a:rPr>
              <a:t>The optimal solution with value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1</a:t>
            </a:r>
            <a:r>
              <a:rPr lang="en-US" altLang="en-US" sz="2400">
                <a:sym typeface="Symbol" pitchFamily="2" charset="2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sym typeface="Symbol" pitchFamily="2" charset="2"/>
              </a:rPr>
              <a:t>			might be too far from the optimal IP solution.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sym typeface="Symbol" pitchFamily="2" charset="2"/>
              </a:rPr>
              <a:t>		</a:t>
            </a:r>
            <a:r>
              <a:rPr lang="en-US" altLang="en-US" sz="2000">
                <a:sym typeface="Symbol" pitchFamily="2" charset="2"/>
              </a:rPr>
              <a:t>E.g., recall that we needed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8</a:t>
            </a:r>
            <a:r>
              <a:rPr lang="en-US" altLang="en-US" sz="2000">
                <a:sym typeface="Symbol" pitchFamily="2" charset="2"/>
              </a:rPr>
              <a:t> bins for our example with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13</a:t>
            </a:r>
            <a:r>
              <a:rPr lang="en-US" altLang="en-US" sz="2000">
                <a:sym typeface="Symbol" pitchFamily="2" charset="2"/>
              </a:rPr>
              <a:t> items.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>
                <a:sym typeface="Symbol" pitchFamily="2" charset="2"/>
              </a:rPr>
              <a:t>	</a:t>
            </a:r>
            <a:r>
              <a:rPr lang="en-US" altLang="en-US" sz="2400">
                <a:sym typeface="Symbol" pitchFamily="2" charset="2"/>
              </a:rPr>
              <a:t>Thus, the bound given by the LP-relaxation is too loose.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>
                <a:sym typeface="Symbol" pitchFamily="2" charset="2"/>
              </a:rPr>
              <a:t>How to make the IP formulation tighter?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sym typeface="Symbol" pitchFamily="2" charset="2"/>
              </a:rPr>
              <a:t>	Replace constraints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(C2)</a:t>
            </a:r>
            <a:r>
              <a:rPr lang="en-US" altLang="en-US" sz="2400">
                <a:sym typeface="Symbol" pitchFamily="2" charset="2"/>
              </a:rPr>
              <a:t> with the following constraints: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solidFill>
                  <a:schemeClr val="accent2"/>
                </a:solidFill>
              </a:rPr>
              <a:t>(C2’)</a:t>
            </a:r>
            <a:r>
              <a:rPr lang="en-US" altLang="en-US" sz="2400"/>
              <a:t>	   </a:t>
            </a:r>
            <a:r>
              <a:rPr lang="en-US" altLang="en-US" sz="2400">
                <a:solidFill>
                  <a:schemeClr val="accent2"/>
                </a:solidFill>
              </a:rPr>
              <a:t>sum{i in 1..n}s[i]*assign[i,j]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 W*open[j]</a:t>
            </a:r>
            <a:r>
              <a:rPr lang="en-US" altLang="en-US" sz="2400">
                <a:sym typeface="Symbol" pitchFamily="2" charset="2"/>
              </a:rPr>
              <a:t>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,</a:t>
            </a:r>
            <a:r>
              <a:rPr lang="en-US" altLang="en-US" sz="2400">
                <a:sym typeface="Symbol" pitchFamily="2" charset="2"/>
              </a:rPr>
              <a:t> 	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sym typeface="Symbol" pitchFamily="2" charset="2"/>
              </a:rPr>
              <a:t>								</a:t>
            </a:r>
            <a:r>
              <a:rPr lang="en-US" altLang="en-US" sz="2000" i="1">
                <a:solidFill>
                  <a:schemeClr val="accent2"/>
                </a:solidFill>
                <a:sym typeface="Symbol" pitchFamily="2" charset="2"/>
              </a:rPr>
              <a:t>for each j=1,…,M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sym typeface="Symbol" pitchFamily="2" charset="2"/>
              </a:rPr>
              <a:t>	Note that these constraints are valid for the integer program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sym typeface="Symbol" pitchFamily="2" charset="2"/>
              </a:rPr>
              <a:t>		(i.e., no feasible integer point is cut off).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sym typeface="Symbol" pitchFamily="2" charset="2"/>
              </a:rPr>
              <a:t>	But it cuts off some of the fractional points,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sym typeface="Symbol" pitchFamily="2" charset="2"/>
              </a:rPr>
              <a:t>		particularly the optimal solution of the old LP-relaxation.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sym typeface="Symbol" pitchFamily="2" charset="2"/>
              </a:rPr>
              <a:t>	</a:t>
            </a:r>
            <a:r>
              <a:rPr lang="en-US" altLang="en-US" sz="2000">
                <a:sym typeface="Symbol" pitchFamily="2" charset="2"/>
              </a:rPr>
              <a:t>The optimal solution of the new LP-relaxation has value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6.97 </a:t>
            </a:r>
            <a:r>
              <a:rPr lang="en-US" altLang="en-US" sz="2000">
                <a:sym typeface="Symbol" pitchFamily="2" charset="2"/>
              </a:rPr>
              <a:t>for our example.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>
                <a:sym typeface="Symbol" pitchFamily="2" charset="2"/>
              </a:rPr>
              <a:t>	This is a much tighter lower bound for the optimal IP value </a:t>
            </a:r>
            <a:r>
              <a:rPr lang="en-US" altLang="en-US" sz="2000">
                <a:solidFill>
                  <a:schemeClr val="accent2"/>
                </a:solidFill>
                <a:sym typeface="Symbol" pitchFamily="2" charset="2"/>
              </a:rPr>
              <a:t>8</a:t>
            </a:r>
            <a:r>
              <a:rPr lang="en-US" altLang="en-US" sz="2000">
                <a:sym typeface="Symbol" pitchFamily="2" charset="2"/>
              </a:rPr>
              <a:t>.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5180</TotalTime>
  <Words>1455</Words>
  <Application>Microsoft Macintosh PowerPoint</Application>
  <PresentationFormat>On-screen Show (4:3)</PresentationFormat>
  <Paragraphs>132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Times New Roman</vt:lpstr>
      <vt:lpstr>Comic Sans MS</vt:lpstr>
      <vt:lpstr>Wingdings</vt:lpstr>
      <vt:lpstr>Arial</vt:lpstr>
      <vt:lpstr>Symbol</vt:lpstr>
      <vt:lpstr>Default Design</vt:lpstr>
      <vt:lpstr>Microsoft Equation 3.0</vt:lpstr>
      <vt:lpstr>Cutting Plane Technique for Solving Integer Programs</vt:lpstr>
      <vt:lpstr>Motivating Example for Cutting Planes</vt:lpstr>
      <vt:lpstr>PowerPoint Presentation</vt:lpstr>
      <vt:lpstr>General Idea of Cutting Plane Technique</vt:lpstr>
      <vt:lpstr>Example of making a formulation tighter:  Bin Packing Problem</vt:lpstr>
      <vt:lpstr>Example of making a formulation tighter:  Bin Packing Problem</vt:lpstr>
      <vt:lpstr>Example of making a formulation tighter:  Bin Packing Problem</vt:lpstr>
      <vt:lpstr>Example of making a formulation tighter:  Bin Packing Problem</vt:lpstr>
      <vt:lpstr>Example of making a formulation tighter:  Bin Packing Problem</vt:lpstr>
      <vt:lpstr>Methods of getting Cutting Planes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Melkonian, Vardges</cp:lastModifiedBy>
  <cp:revision>322</cp:revision>
  <dcterms:created xsi:type="dcterms:W3CDTF">1601-01-01T00:00:00Z</dcterms:created>
  <dcterms:modified xsi:type="dcterms:W3CDTF">2021-01-14T22:40:37Z</dcterms:modified>
</cp:coreProperties>
</file>