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81" r:id="rId3"/>
    <p:sldId id="293" r:id="rId4"/>
    <p:sldId id="287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D117E3A-D8E4-924C-9EC5-E4B7C360BC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25CB4DA-702B-F346-A399-5B4C6C2A68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Feb. 15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984BD26-B070-764B-8FBE-E065B90760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A290DBA-621B-5448-943E-16AFA8C10D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01A4D13-398F-D242-899E-39243BE563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73CB36A-AEF6-724D-B42E-A4DC6C665E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35146A2-E555-114F-A676-B148B9927D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91CB2B17-DCFE-F74B-92A5-DBC3F917508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64364635-8B24-4646-B329-74D66A0111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6AB56434-6492-714E-8B06-E2BC4F0558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6C8607CE-FB90-E946-9F21-285566178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0A0B2D9-BC34-8548-9C98-67B5D31F5F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1243-85D5-C44C-BE29-CDD36B4B2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8E075-EB50-294A-BDE9-2AD74D383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808C-CF87-EC48-8E5E-F34980A38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13471-C946-E84E-891B-9F068656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1CBEF-6A1D-A845-93C2-E545B2DD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BB205-35F2-B24B-A45F-2E6E7B6F6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4DD0-A78B-8749-BB69-888BD736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9A0C9-2F31-A14E-BC00-AED0EAE67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2E5BF-AE86-1C4B-9283-B17AD035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E499-1E09-1640-B735-1422E6C2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63C89-91E7-A54F-8EDC-FF0CF800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A9850-03B5-4F49-856D-2AEAD476B6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19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7CDEE2-B727-8044-A920-6972876C6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4490F-DB79-9840-85B6-01A676F2F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6E1F6-AD86-504D-B7B0-A5EC7900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7D5C4-7F9C-FC4F-A4A4-89C91FEB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26052-892F-2944-A3C0-C181DFF0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FA505-B2C4-D14F-AFD6-F111BB21D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384D-316F-4E4A-94A0-AC7A09D8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174F-1463-B44E-AB9B-CB4504171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81DE5-D435-B142-B733-225E7A55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77DE1-E852-374F-8EB4-CEF0B815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EDEEF-8C63-1C40-8ED0-F7430A44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2B56C-EF18-F64B-862B-4F8588E76F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29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FDD8-E067-DF4B-9732-6FC4355F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9932B-CEA0-0A4B-B2BC-B6454411E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75EA8-F9D5-DB4D-84C0-A6FBCCE5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D5696-2427-D34B-AEE1-EE57B413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41A8F-6801-854C-8D3C-C2E4164E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1EFB-BB87-9F4B-B95B-89F574015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9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C843-7CF1-5E48-A855-4C5B0F1B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AB2E-3B1E-9143-A9D1-ABBBFD684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DB559-3B7B-0C4A-9F0A-E2C06A2B7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0DF62-84DD-FF49-91DC-95442B57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9E587-73A8-4C4C-8DF5-4B0036BD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C57BE-5AD9-AF41-B891-208ABBEF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7A1DC-073B-0D45-90E1-EC3ECB6EF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0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7D2C-6D44-A24F-8480-1C17717B4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640D5-BF37-2D49-9E1E-06F7F2B96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727B1-2151-5540-AEE9-5C73107B8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9AF83-0BC1-0741-AEFB-B3CB7DCE4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978170-527F-3444-B83B-2EAC39E31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21ADEA-41D2-2942-8296-1DA9C3D4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435F4-3CF9-654B-9BCD-95995EB2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D53751-9BD2-C24B-B68A-F76A6361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9433D-0E1F-9640-89D4-6F2C78A26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36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9CF20-55A0-E14B-A0AF-F90549EF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5EE2E-38CC-9B47-9940-06966031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1E27-721E-5C42-BFF8-E705118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36D2B-0C26-E94B-A144-97B573F4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322CB-CE8D-CF43-BE75-CBFC84AF3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50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FE1F6-085A-264E-AA45-4B8D4FEA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C4B11-5ABD-C345-95C6-D4212BD9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A6300-F34E-E54E-B308-A4F1EE66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84005-45BB-EF4C-BEEB-80EC10A68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49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09BE-731D-A040-B10A-5E4A6B2D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563B-C162-3C4B-A9B4-0B739470B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F2CFB-3E88-CF4A-9BB8-B28DDA00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CFDC9-E4B0-4C4C-94E7-A30A22B6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DBDF1-081C-A645-AFFB-C9E8A929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D8C8C-D1FD-4443-8AC2-30D14735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B90D9-1440-3E49-B3ED-7E40702A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87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27547-63CE-074B-ADBD-E0084745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6CD02-9AEC-374C-9834-A1E6444E9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54780-D989-094C-A4CE-CC7138F2D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894B-F820-0B46-9C49-E9CE6564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1F5E8-BF97-E943-B4C0-61FCC8E9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F3652-15D3-A04A-AA50-5B7C5C33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CB21C-D1B8-3E4E-A906-094BCD88B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59FF4E-9284-3B44-B75C-6F2B21CC6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FAC4D5-751D-834C-B827-D88E7C55C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6E9451-A257-824E-95C5-0C5CA898D4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135BB0-7A56-CC40-BFAD-6117047832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2322EE-0A8A-CE45-AF3B-130F002CB9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BE445-08E8-6C46-B271-E46001FA8B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3B50392-4AF0-874A-A7E2-DCCDD6DF5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349500"/>
            <a:ext cx="7773988" cy="1268413"/>
          </a:xfrm>
        </p:spPr>
        <p:txBody>
          <a:bodyPr/>
          <a:lstStyle/>
          <a:p>
            <a:r>
              <a:rPr lang="en-US" altLang="en-US" sz="4800">
                <a:solidFill>
                  <a:srgbClr val="663300"/>
                </a:solidFill>
                <a:latin typeface="Comic Sans MS" panose="030F0902030302020204" pitchFamily="66" charset="0"/>
              </a:rPr>
              <a:t>Cutting Planes II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30D6DD5-CBC4-6F48-8467-A037E914A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BDAC7F9-DCA0-654A-89DA-4A808F806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Cutting Planes for the Pairing Problem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45CA9DA-CA30-8846-8BD1-EA759B196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400"/>
              <a:t>Add the following cutting plane:</a:t>
            </a:r>
          </a:p>
          <a:p>
            <a:pPr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>
                <a:solidFill>
                  <a:schemeClr val="accent2"/>
                </a:solidFill>
              </a:rPr>
              <a:t>sum{ i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 </a:t>
            </a:r>
            <a:r>
              <a:rPr lang="en-US" altLang="en-US" sz="2400">
                <a:solidFill>
                  <a:schemeClr val="accent2"/>
                </a:solidFill>
              </a:rPr>
              <a:t>S, j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 S </a:t>
            </a:r>
            <a:r>
              <a:rPr lang="en-US" altLang="en-US" sz="2400">
                <a:solidFill>
                  <a:schemeClr val="accent2"/>
                </a:solidFill>
              </a:rPr>
              <a:t>} x[i, j]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1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    for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{A, B, C}</a:t>
            </a:r>
          </a:p>
          <a:p>
            <a:pPr>
              <a:buFontTx/>
              <a:buNone/>
            </a:pPr>
            <a:r>
              <a:rPr lang="en-US" altLang="en-US" sz="2400"/>
              <a:t>	Cuts off the old LP optimum with value </a:t>
            </a:r>
            <a:r>
              <a:rPr lang="en-US" altLang="en-US" sz="2400">
                <a:solidFill>
                  <a:schemeClr val="accent2"/>
                </a:solidFill>
              </a:rPr>
              <a:t>30</a:t>
            </a:r>
            <a:r>
              <a:rPr lang="en-US" altLang="en-US" sz="2400"/>
              <a:t>.</a:t>
            </a:r>
          </a:p>
          <a:p>
            <a:pPr>
              <a:buFontTx/>
              <a:buNone/>
            </a:pPr>
            <a:r>
              <a:rPr lang="en-US" altLang="en-US" sz="2400"/>
              <a:t>	The new LP-relaxation has multiple optimal solutions with value </a:t>
            </a:r>
            <a:r>
              <a:rPr lang="en-US" altLang="en-US" sz="2400">
                <a:solidFill>
                  <a:schemeClr val="accent2"/>
                </a:solidFill>
              </a:rPr>
              <a:t>21</a:t>
            </a:r>
            <a:r>
              <a:rPr lang="en-US" altLang="en-US" sz="2400"/>
              <a:t>.</a:t>
            </a:r>
          </a:p>
          <a:p>
            <a:r>
              <a:rPr lang="en-US" altLang="en-US" sz="2400" i="1"/>
              <a:t>General form</a:t>
            </a:r>
            <a:r>
              <a:rPr lang="en-US" altLang="en-US" sz="2400"/>
              <a:t>:</a:t>
            </a:r>
          </a:p>
          <a:p>
            <a:pPr>
              <a:buFontTx/>
              <a:buNone/>
            </a:pPr>
            <a:r>
              <a:rPr lang="en-US" altLang="en-US" sz="2400"/>
              <a:t>	For any set </a:t>
            </a:r>
            <a:r>
              <a:rPr lang="en-US" altLang="en-US" sz="2400">
                <a:solidFill>
                  <a:schemeClr val="accent2"/>
                </a:solidFill>
              </a:rPr>
              <a:t>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 {1,…,2n}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that has an odd number of elements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>
                <a:solidFill>
                  <a:schemeClr val="accent2"/>
                </a:solidFill>
              </a:rPr>
              <a:t>sum{ i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 </a:t>
            </a:r>
            <a:r>
              <a:rPr lang="en-US" altLang="en-US" sz="2400">
                <a:solidFill>
                  <a:schemeClr val="accent2"/>
                </a:solidFill>
              </a:rPr>
              <a:t>S, j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 S </a:t>
            </a:r>
            <a:r>
              <a:rPr lang="en-US" altLang="en-US" sz="2400">
                <a:solidFill>
                  <a:schemeClr val="accent2"/>
                </a:solidFill>
              </a:rPr>
              <a:t>} x[i, j]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1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r>
              <a:rPr lang="en-US" altLang="en-US" sz="2400">
                <a:cs typeface="Arial" panose="020B0604020202020204" pitchFamily="34" charset="0"/>
              </a:rPr>
              <a:t>is a cutting plane.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Note that the number of this kind of cutting planes is exponential (order of 2</a:t>
            </a:r>
            <a:r>
              <a:rPr lang="en-US" altLang="en-US" sz="2400" baseline="30000">
                <a:cs typeface="Arial" panose="020B0604020202020204" pitchFamily="34" charset="0"/>
              </a:rPr>
              <a:t>n</a:t>
            </a:r>
            <a:r>
              <a:rPr lang="en-US" altLang="en-US" sz="2400">
                <a:cs typeface="Arial" panose="020B0604020202020204" pitchFamily="34" charset="0"/>
              </a:rPr>
              <a:t>); so can’t add all of them in the IP formulation.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Thus, this kind of cutting planes should be added only if necessary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(to cut off a fractional solution of the current LP relaxation).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D7C2473-26DB-AB43-A469-15E25E7D6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Branch-and-cut algorithms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0745F9D-1C39-B740-8DEB-F811137E9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800">
                <a:cs typeface="Arial" panose="020B0604020202020204" pitchFamily="34" charset="0"/>
              </a:rPr>
              <a:t>Integer programs are rarely solved based solely on cutting plane method. </a:t>
            </a:r>
          </a:p>
          <a:p>
            <a:r>
              <a:rPr lang="en-US" altLang="en-US" sz="2800">
                <a:cs typeface="Arial" panose="020B0604020202020204" pitchFamily="34" charset="0"/>
              </a:rPr>
              <a:t>More often cutting planes and branch-and-bound are combined to provide a powerful algorithmic approach for solving integer programs.</a:t>
            </a:r>
          </a:p>
          <a:p>
            <a:r>
              <a:rPr lang="en-US" altLang="en-US" sz="2800">
                <a:cs typeface="Arial" panose="020B0604020202020204" pitchFamily="34" charset="0"/>
              </a:rPr>
              <a:t>Cutting planes are added to</a:t>
            </a:r>
          </a:p>
          <a:p>
            <a:pPr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 the subproblems created in branch-and-bound</a:t>
            </a:r>
          </a:p>
          <a:p>
            <a:pPr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to achieve tighter bounds</a:t>
            </a:r>
          </a:p>
          <a:p>
            <a:pPr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and thus to accelerate the solution process. </a:t>
            </a:r>
          </a:p>
          <a:p>
            <a:r>
              <a:rPr lang="en-US" altLang="en-US" sz="2800">
                <a:cs typeface="Arial" panose="020B0604020202020204" pitchFamily="34" charset="0"/>
              </a:rPr>
              <a:t>This kind of methods are known as </a:t>
            </a:r>
          </a:p>
          <a:p>
            <a:pPr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branch-and-cut algorithms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DA14E9F-597A-6543-9913-4FB80E5FB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Knapsack Problem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0CEC078-261D-BD49-B318-C8C55BDF5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Recall the knapsack problem:</a:t>
            </a:r>
          </a:p>
          <a:p>
            <a:pPr marL="609600" indent="-609600"/>
            <a:r>
              <a:rPr lang="en-US" altLang="en-US">
                <a:solidFill>
                  <a:schemeClr val="accent2"/>
                </a:solidFill>
              </a:rPr>
              <a:t>n</a:t>
            </a:r>
            <a:r>
              <a:rPr lang="en-US" altLang="en-US"/>
              <a:t> items to be packed in a knapsack</a:t>
            </a:r>
          </a:p>
          <a:p>
            <a:pPr marL="609600" indent="-609600">
              <a:buFontTx/>
              <a:buNone/>
            </a:pPr>
            <a:r>
              <a:rPr lang="en-US" altLang="en-US"/>
              <a:t>	 (can take multiple copies of the same item). </a:t>
            </a:r>
          </a:p>
          <a:p>
            <a:pPr marL="609600" indent="-609600"/>
            <a:r>
              <a:rPr lang="en-US" altLang="en-US"/>
              <a:t>The knapsack can hold up to </a:t>
            </a:r>
            <a:r>
              <a:rPr lang="en-US" altLang="en-US">
                <a:solidFill>
                  <a:schemeClr val="accent2"/>
                </a:solidFill>
              </a:rPr>
              <a:t>W lb</a:t>
            </a:r>
            <a:r>
              <a:rPr lang="en-US" altLang="en-US"/>
              <a:t> of items.</a:t>
            </a:r>
          </a:p>
          <a:p>
            <a:pPr marL="609600" indent="-609600"/>
            <a:r>
              <a:rPr lang="en-US" altLang="en-US"/>
              <a:t>Each item has weight </a:t>
            </a:r>
            <a:r>
              <a:rPr lang="en-US" altLang="en-US">
                <a:solidFill>
                  <a:schemeClr val="accent2"/>
                </a:solidFill>
              </a:rPr>
              <a:t>w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lb</a:t>
            </a:r>
            <a:r>
              <a:rPr lang="en-US" altLang="en-US"/>
              <a:t> and benefit </a:t>
            </a:r>
            <a:r>
              <a:rPr lang="en-US" altLang="en-US">
                <a:solidFill>
                  <a:schemeClr val="accent2"/>
                </a:solidFill>
              </a:rPr>
              <a:t>b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/>
              <a:t> .</a:t>
            </a:r>
          </a:p>
          <a:p>
            <a:pPr marL="609600" indent="-609600"/>
            <a:r>
              <a:rPr lang="en-US" altLang="en-US">
                <a:solidFill>
                  <a:srgbClr val="FF0066"/>
                </a:solidFill>
              </a:rPr>
              <a:t>Goal:</a:t>
            </a:r>
            <a:r>
              <a:rPr lang="en-US" altLang="en-US"/>
              <a:t> Pack the knapsack such that</a:t>
            </a:r>
          </a:p>
          <a:p>
            <a:pPr marL="609600" indent="-609600">
              <a:buFontTx/>
              <a:buNone/>
            </a:pPr>
            <a:r>
              <a:rPr lang="en-US" altLang="en-US"/>
              <a:t>				 the total benefit is maximized.</a:t>
            </a:r>
          </a:p>
          <a:p>
            <a:pPr marL="609600" indent="-609600">
              <a:buFontTx/>
              <a:buNone/>
            </a:pPr>
            <a:r>
              <a:rPr lang="en-US" altLang="en-US"/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0255E2-183D-4542-A90F-FC383E266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IP model for Knapsack problem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FC8254F-7FCB-DC4B-B27A-91019275C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21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Define decision variables (</a:t>
            </a:r>
            <a:r>
              <a:rPr lang="en-US" altLang="en-US" i="1"/>
              <a:t>i</a:t>
            </a:r>
            <a:r>
              <a:rPr lang="en-US" altLang="en-US"/>
              <a:t> = 1, …, n):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   </a:t>
            </a:r>
            <a:r>
              <a:rPr lang="en-US" altLang="en-US">
                <a:solidFill>
                  <a:schemeClr val="accent2"/>
                </a:solidFill>
              </a:rPr>
              <a:t>x</a:t>
            </a:r>
            <a:r>
              <a:rPr lang="en-US" altLang="en-US" baseline="-25000">
                <a:solidFill>
                  <a:schemeClr val="accent2"/>
                </a:solidFill>
              </a:rPr>
              <a:t>i</a:t>
            </a:r>
            <a:r>
              <a:rPr lang="en-US" altLang="en-US"/>
              <a:t> = number of copies of item i to take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Then the total benefit: 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	  				 </a:t>
            </a:r>
            <a:r>
              <a:rPr lang="en-US" altLang="en-US"/>
              <a:t>the total weight: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Summarizing, the IP model 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rgbClr val="CC3399"/>
                </a:solidFill>
              </a:rPr>
              <a:t>max </a:t>
            </a:r>
            <a:endParaRPr lang="en-US" altLang="en-US" baseline="-250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aseline="-25000"/>
              <a:t>			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aseline="-25000"/>
              <a:t>			</a:t>
            </a:r>
            <a:r>
              <a:rPr lang="en-US" altLang="en-US">
                <a:solidFill>
                  <a:srgbClr val="CC3399"/>
                </a:solidFill>
              </a:rPr>
              <a:t>s.t.</a:t>
            </a:r>
            <a:r>
              <a:rPr lang="en-US" altLang="en-US"/>
              <a:t> </a:t>
            </a:r>
            <a:endParaRPr lang="en-US" altLang="en-US">
              <a:solidFill>
                <a:schemeClr val="accent2"/>
              </a:solidFill>
              <a:sym typeface="Symbol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	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				x</a:t>
            </a:r>
            <a:r>
              <a:rPr lang="en-US" altLang="en-US" baseline="-25000">
                <a:solidFill>
                  <a:schemeClr val="accent2"/>
                </a:solidFill>
              </a:rPr>
              <a:t>i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 baseline="-25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integer (</a:t>
            </a:r>
            <a:r>
              <a:rPr lang="en-US" altLang="en-US" i="1">
                <a:solidFill>
                  <a:schemeClr val="accent2"/>
                </a:solidFill>
              </a:rPr>
              <a:t>i</a:t>
            </a:r>
            <a:r>
              <a:rPr lang="en-US" altLang="en-US">
                <a:solidFill>
                  <a:schemeClr val="accent2"/>
                </a:solidFill>
              </a:rPr>
              <a:t> = 1, …, n)</a:t>
            </a:r>
            <a:r>
              <a:rPr lang="en-US" altLang="en-US"/>
              <a:t> </a:t>
            </a:r>
            <a:endParaRPr lang="en-US" altLang="en-US" i="1" baseline="-25000"/>
          </a:p>
          <a:p>
            <a:pPr>
              <a:lnSpc>
                <a:spcPct val="90000"/>
              </a:lnSpc>
              <a:buFontTx/>
              <a:buNone/>
            </a:pPr>
            <a:endParaRPr lang="en-US" altLang="en-US" baseline="-25000">
              <a:solidFill>
                <a:schemeClr val="accent2"/>
              </a:solidFill>
            </a:endParaRPr>
          </a:p>
        </p:txBody>
      </p:sp>
      <p:graphicFrame>
        <p:nvGraphicFramePr>
          <p:cNvPr id="49157" name="Object 5">
            <a:extLst>
              <a:ext uri="{FF2B5EF4-FFF2-40B4-BE49-F238E27FC236}">
                <a16:creationId xmlns:a16="http://schemas.microsoft.com/office/drawing/2014/main" id="{8830C7DC-5104-514D-9823-475A8462A7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19588" y="1773238"/>
          <a:ext cx="1208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3" imgW="10820400" imgH="9944100" progId="Equation.3">
                  <p:embed/>
                </p:oleObj>
              </mc:Choice>
              <mc:Fallback>
                <p:oleObj name="Equation" r:id="rId3" imgW="108204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1773238"/>
                        <a:ext cx="120808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9BAEFEE1-108A-4A44-A584-5D03803C59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32700" y="2276475"/>
          <a:ext cx="1274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5" imgW="11404600" imgH="9944100" progId="Equation.3">
                  <p:embed/>
                </p:oleObj>
              </mc:Choice>
              <mc:Fallback>
                <p:oleObj name="Equation" r:id="rId5" imgW="114046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2276475"/>
                        <a:ext cx="12747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>
            <a:extLst>
              <a:ext uri="{FF2B5EF4-FFF2-40B4-BE49-F238E27FC236}">
                <a16:creationId xmlns:a16="http://schemas.microsoft.com/office/drawing/2014/main" id="{D6E0676B-F92C-7747-ABC2-8E6F73ECC0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3429000"/>
          <a:ext cx="1143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7" imgW="10820400" imgH="9944100" progId="Equation.3">
                  <p:embed/>
                </p:oleObj>
              </mc:Choice>
              <mc:Fallback>
                <p:oleObj name="Equation" r:id="rId7" imgW="10820400" imgH="9944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429000"/>
                        <a:ext cx="11430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>
            <a:extLst>
              <a:ext uri="{FF2B5EF4-FFF2-40B4-BE49-F238E27FC236}">
                <a16:creationId xmlns:a16="http://schemas.microsoft.com/office/drawing/2014/main" id="{8DBEE0BA-CE71-B94B-A6BE-7A2DD11762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343400"/>
          <a:ext cx="20589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8" imgW="18427700" imgH="9944100" progId="Equation.3">
                  <p:embed/>
                </p:oleObj>
              </mc:Choice>
              <mc:Fallback>
                <p:oleObj name="Equation" r:id="rId8" imgW="18427700" imgH="9944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20589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19BAEB7-1B4E-5F49-B643-A1E987AD4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Cutting Planes for Knapsack Problem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E820417-2765-FA44-A973-CB37D1CEE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r>
              <a:rPr lang="en-US" altLang="en-US" sz="2800" i="1"/>
              <a:t>Example</a:t>
            </a:r>
            <a:r>
              <a:rPr lang="en-US" altLang="en-US" sz="2800"/>
              <a:t>: 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</a:p>
          <a:p>
            <a:pPr>
              <a:buFontTx/>
              <a:buNone/>
            </a:pPr>
            <a:r>
              <a:rPr lang="en-US" altLang="en-US" sz="2800"/>
              <a:t>  </a:t>
            </a:r>
            <a:r>
              <a:rPr lang="en-US" altLang="en-US" sz="2400"/>
              <a:t>Knapsack size is </a:t>
            </a:r>
            <a:r>
              <a:rPr lang="en-US" altLang="en-US" sz="2400">
                <a:solidFill>
                  <a:schemeClr val="accent2"/>
                </a:solidFill>
              </a:rPr>
              <a:t>W=50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Size constraint for this example: </a:t>
            </a:r>
            <a:r>
              <a:rPr lang="en-US" altLang="en-US" sz="2400">
                <a:solidFill>
                  <a:schemeClr val="accent2"/>
                </a:solidFill>
              </a:rPr>
              <a:t>21x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>
                <a:solidFill>
                  <a:schemeClr val="accent2"/>
                </a:solidFill>
              </a:rPr>
              <a:t>+11x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>
                <a:solidFill>
                  <a:schemeClr val="accent2"/>
                </a:solidFill>
              </a:rPr>
              <a:t>+51x</a:t>
            </a:r>
            <a:r>
              <a:rPr lang="en-US" altLang="en-US" sz="2400" baseline="-25000">
                <a:solidFill>
                  <a:schemeClr val="accent2"/>
                </a:solidFill>
              </a:rPr>
              <a:t>3</a:t>
            </a:r>
            <a:r>
              <a:rPr lang="en-US" altLang="en-US" sz="2400">
                <a:solidFill>
                  <a:schemeClr val="accent2"/>
                </a:solidFill>
              </a:rPr>
              <a:t>+26x</a:t>
            </a:r>
            <a:r>
              <a:rPr lang="en-US" altLang="en-US" sz="2400" baseline="-25000">
                <a:solidFill>
                  <a:schemeClr val="accent2"/>
                </a:solidFill>
              </a:rPr>
              <a:t>4</a:t>
            </a:r>
            <a:r>
              <a:rPr lang="en-US" altLang="en-US" sz="2400">
                <a:solidFill>
                  <a:schemeClr val="accent2"/>
                </a:solidFill>
              </a:rPr>
              <a:t>+30x</a:t>
            </a:r>
            <a:r>
              <a:rPr lang="en-US" altLang="en-US" sz="2400" baseline="-25000">
                <a:solidFill>
                  <a:schemeClr val="accent2"/>
                </a:solidFill>
              </a:rPr>
              <a:t>5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 50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800"/>
              <a:t>	</a:t>
            </a:r>
            <a:r>
              <a:rPr lang="en-US" altLang="en-US" sz="2400"/>
              <a:t>IP optimum: </a:t>
            </a:r>
            <a:r>
              <a:rPr lang="en-US" altLang="en-US" sz="2400">
                <a:solidFill>
                  <a:schemeClr val="accent2"/>
                </a:solidFill>
              </a:rPr>
              <a:t>(1, 0, 0, 1, 0) </a:t>
            </a:r>
            <a:r>
              <a:rPr lang="en-US" altLang="en-US" sz="2400"/>
              <a:t>with value </a:t>
            </a:r>
            <a:r>
              <a:rPr lang="en-US" altLang="en-US" sz="2400">
                <a:solidFill>
                  <a:schemeClr val="accent2"/>
                </a:solidFill>
              </a:rPr>
              <a:t>87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	LP-relax. optimum: </a:t>
            </a:r>
            <a:r>
              <a:rPr lang="en-US" altLang="en-US" sz="2400">
                <a:solidFill>
                  <a:schemeClr val="accent2"/>
                </a:solidFill>
              </a:rPr>
              <a:t>(0, 0, 50/51, 0, 0) </a:t>
            </a:r>
            <a:r>
              <a:rPr lang="en-US" altLang="en-US" sz="2400"/>
              <a:t>with value </a:t>
            </a:r>
            <a:r>
              <a:rPr lang="en-US" altLang="en-US" sz="2400">
                <a:solidFill>
                  <a:schemeClr val="accent2"/>
                </a:solidFill>
              </a:rPr>
              <a:t>490.2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LP solution is too far from IP solution.</a:t>
            </a:r>
          </a:p>
          <a:p>
            <a:r>
              <a:rPr lang="en-US" altLang="en-US" sz="2400"/>
              <a:t>How to cut the fractional optimal solution? </a:t>
            </a:r>
          </a:p>
          <a:p>
            <a:pPr>
              <a:buFontTx/>
              <a:buNone/>
            </a:pPr>
            <a:r>
              <a:rPr lang="en-US" altLang="en-US" sz="2400"/>
              <a:t>	Add the following constraint (cutting plane):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3</a:t>
            </a:r>
            <a:r>
              <a:rPr lang="en-US" altLang="en-US" sz="2400">
                <a:solidFill>
                  <a:schemeClr val="accent2"/>
                </a:solidFill>
              </a:rPr>
              <a:t> = 0 </a:t>
            </a:r>
            <a:r>
              <a:rPr lang="en-US" altLang="en-US" sz="2400"/>
              <a:t>.</a:t>
            </a:r>
          </a:p>
          <a:p>
            <a:pPr>
              <a:buFontTx/>
              <a:buNone/>
            </a:pPr>
            <a:r>
              <a:rPr lang="en-US" altLang="en-US" sz="2400"/>
              <a:t>	Cuts off the old LP optimum: </a:t>
            </a:r>
            <a:r>
              <a:rPr lang="en-US" altLang="en-US" sz="2400">
                <a:solidFill>
                  <a:schemeClr val="accent2"/>
                </a:solidFill>
              </a:rPr>
              <a:t>(0, 0, 50/51, 0, 0) </a:t>
            </a:r>
            <a:r>
              <a:rPr lang="en-US" altLang="en-US" sz="2400"/>
              <a:t>with value </a:t>
            </a:r>
            <a:r>
              <a:rPr lang="en-US" altLang="en-US" sz="2400">
                <a:solidFill>
                  <a:schemeClr val="accent2"/>
                </a:solidFill>
              </a:rPr>
              <a:t>490.2 </a:t>
            </a:r>
            <a:r>
              <a:rPr lang="en-US" altLang="en-US" sz="2400"/>
              <a:t>.</a:t>
            </a:r>
          </a:p>
          <a:p>
            <a:pPr>
              <a:buFontTx/>
              <a:buNone/>
            </a:pPr>
            <a:r>
              <a:rPr lang="en-US" altLang="en-US" sz="2400"/>
              <a:t>	The new LP-relax. optimum: </a:t>
            </a:r>
            <a:r>
              <a:rPr lang="en-US" altLang="en-US" sz="2400">
                <a:solidFill>
                  <a:schemeClr val="accent2"/>
                </a:solidFill>
              </a:rPr>
              <a:t>(0, 0, 0, 50/26, 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96.2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graphicFrame>
        <p:nvGraphicFramePr>
          <p:cNvPr id="43073" name="Group 65">
            <a:extLst>
              <a:ext uri="{FF2B5EF4-FFF2-40B4-BE49-F238E27FC236}">
                <a16:creationId xmlns:a16="http://schemas.microsoft.com/office/drawing/2014/main" id="{07371FB6-98A1-F34C-A4F7-DD4925CEAE9E}"/>
              </a:ext>
            </a:extLst>
          </p:cNvPr>
          <p:cNvGraphicFramePr>
            <a:graphicFrameLocks noGrp="1"/>
          </p:cNvGraphicFramePr>
          <p:nvPr/>
        </p:nvGraphicFramePr>
        <p:xfrm>
          <a:off x="2016125" y="800100"/>
          <a:ext cx="4427538" cy="1368425"/>
        </p:xfrm>
        <a:graphic>
          <a:graphicData uri="http://schemas.openxmlformats.org/drawingml/2006/table">
            <a:tbl>
              <a:tblPr/>
              <a:tblGrid>
                <a:gridCol w="1223963">
                  <a:extLst>
                    <a:ext uri="{9D8B030D-6E8A-4147-A177-3AD203B41FA5}">
                      <a16:colId xmlns:a16="http://schemas.microsoft.com/office/drawing/2014/main" val="74556482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1450702796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1682727849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857553171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293597089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546348066"/>
                    </a:ext>
                  </a:extLst>
                </a:gridCol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521427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06166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benefit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3848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537E63B3-1BDC-2842-803C-81CA13E77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Cutting Planes for Knapsack Problem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E8F1807-A7EE-8F47-A494-CE7162123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r>
              <a:rPr lang="en-US" altLang="en-US" sz="2400"/>
              <a:t>More cutting planes?  Add constraint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4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1 </a:t>
            </a:r>
            <a:r>
              <a:rPr lang="en-US" altLang="en-US" sz="2400"/>
              <a:t>. </a:t>
            </a:r>
          </a:p>
          <a:p>
            <a:pPr>
              <a:buFontTx/>
              <a:buNone/>
            </a:pPr>
            <a:r>
              <a:rPr lang="en-US" altLang="en-US" sz="2400"/>
              <a:t>	Cuts off the old LP optimum: </a:t>
            </a:r>
            <a:r>
              <a:rPr lang="en-US" altLang="en-US" sz="2400">
                <a:solidFill>
                  <a:schemeClr val="accent2"/>
                </a:solidFill>
              </a:rPr>
              <a:t>(0, 0, 0, 50/26, 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96.2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The new LP-relax. optimum: </a:t>
            </a:r>
            <a:r>
              <a:rPr lang="en-US" altLang="en-US" sz="2400">
                <a:solidFill>
                  <a:schemeClr val="accent2"/>
                </a:solidFill>
              </a:rPr>
              <a:t>(24/21, 0, 0, 1, 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92.3</a:t>
            </a:r>
            <a:r>
              <a:rPr lang="en-US" altLang="en-US" sz="2400"/>
              <a:t> .</a:t>
            </a:r>
          </a:p>
          <a:p>
            <a:r>
              <a:rPr lang="en-US" altLang="en-US" sz="2400" i="1"/>
              <a:t>Generally, for item i we can add the following cutting plane:</a:t>
            </a:r>
            <a:r>
              <a:rPr lang="en-US" altLang="en-US" sz="2400"/>
              <a:t> </a:t>
            </a:r>
          </a:p>
          <a:p>
            <a:pPr>
              <a:buFontTx/>
              <a:buNone/>
            </a:pPr>
            <a:r>
              <a:rPr lang="en-US" altLang="en-US" sz="2400"/>
              <a:t>			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i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 W / w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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. </a:t>
            </a:r>
          </a:p>
          <a:p>
            <a:r>
              <a:rPr lang="en-US" altLang="en-US" sz="2400"/>
              <a:t>E.g.,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2 </a:t>
            </a:r>
            <a:r>
              <a:rPr lang="en-US" altLang="en-US" sz="2400"/>
              <a:t>. Note, however, that this constraint doesn’t cut </a:t>
            </a:r>
          </a:p>
          <a:p>
            <a:pPr>
              <a:buFontTx/>
              <a:buNone/>
            </a:pPr>
            <a:r>
              <a:rPr lang="en-US" altLang="en-US" sz="2400"/>
              <a:t>					the LP-optimum: </a:t>
            </a:r>
            <a:r>
              <a:rPr lang="en-US" altLang="en-US" sz="2400">
                <a:solidFill>
                  <a:schemeClr val="accent2"/>
                </a:solidFill>
              </a:rPr>
              <a:t>(24/21, 0, 0, 1, 0)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	Can we add better (tighter) cutting planes?</a:t>
            </a:r>
          </a:p>
          <a:p>
            <a:r>
              <a:rPr lang="en-US" altLang="en-US" sz="2400" i="1"/>
              <a:t>Cutting planes can include more than one variable.</a:t>
            </a:r>
          </a:p>
          <a:p>
            <a:pPr>
              <a:buFontTx/>
              <a:buNone/>
            </a:pPr>
            <a:r>
              <a:rPr lang="en-US" altLang="en-US" sz="2400"/>
              <a:t>	E.g., the following constraint is a valid cutting plane: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 </a:t>
            </a:r>
            <a:r>
              <a:rPr lang="en-US" altLang="en-US" sz="2400">
                <a:solidFill>
                  <a:schemeClr val="accent2"/>
                </a:solidFill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</a:rPr>
              <a:t>4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2 </a:t>
            </a:r>
            <a:r>
              <a:rPr lang="en-US" altLang="en-US" sz="2400"/>
              <a:t>. </a:t>
            </a:r>
          </a:p>
          <a:p>
            <a:pPr>
              <a:buFontTx/>
              <a:buNone/>
            </a:pPr>
            <a:r>
              <a:rPr lang="en-US" altLang="en-US" sz="2400"/>
              <a:t>		(Note that this constraint is tighter than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2 </a:t>
            </a:r>
            <a:r>
              <a:rPr lang="en-US" altLang="en-US" sz="2400"/>
              <a:t>).</a:t>
            </a:r>
          </a:p>
          <a:p>
            <a:pPr>
              <a:buFontTx/>
              <a:buNone/>
            </a:pPr>
            <a:r>
              <a:rPr lang="en-US" altLang="en-US" sz="2400"/>
              <a:t>	Cuts off the old LP optimum: </a:t>
            </a:r>
            <a:r>
              <a:rPr lang="en-US" altLang="en-US" sz="2400">
                <a:solidFill>
                  <a:schemeClr val="accent2"/>
                </a:solidFill>
              </a:rPr>
              <a:t>(24/21, 0, 0, 1, 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92.3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The new LP-relax. optimum: </a:t>
            </a:r>
            <a:r>
              <a:rPr lang="en-US" altLang="en-US" sz="2400">
                <a:solidFill>
                  <a:schemeClr val="accent2"/>
                </a:solidFill>
              </a:rPr>
              <a:t>(1, 0, 0, 1, 1/10)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91.1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41A7B22-07D3-8644-9783-5DF46C1E9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3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Cutting Planes for Knapsack Problem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68BAFA5-0FD4-B847-9513-066BF2A369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endParaRPr lang="en-US" altLang="en-US" sz="2400" i="1"/>
          </a:p>
          <a:p>
            <a:r>
              <a:rPr lang="en-US" altLang="en-US" sz="2400" i="1"/>
              <a:t>General form of cutting planes with more than one variable.</a:t>
            </a:r>
          </a:p>
          <a:p>
            <a:pPr>
              <a:buFontTx/>
              <a:buNone/>
            </a:pPr>
            <a:r>
              <a:rPr lang="en-US" altLang="en-US" sz="2400" i="1"/>
              <a:t>	</a:t>
            </a:r>
            <a:r>
              <a:rPr lang="en-US" altLang="en-US" sz="2400"/>
              <a:t>Let </a:t>
            </a:r>
            <a:r>
              <a:rPr lang="en-US" altLang="en-US" sz="24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≥1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S={ i  |  w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W / k }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Then we have the following cutting plane:</a:t>
            </a:r>
          </a:p>
          <a:p>
            <a:pPr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k=3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in our example.  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Then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 { i |  w</a:t>
            </a:r>
            <a:r>
              <a:rPr lang="en-US" altLang="en-US" sz="2400" baseline="-25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W / 3 } = {1, 3, 4, 5}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Thus, we have the following cutting plane: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 </a:t>
            </a:r>
            <a:r>
              <a:rPr lang="en-US" altLang="en-US" sz="2400">
                <a:solidFill>
                  <a:schemeClr val="accent2"/>
                </a:solidFill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</a:rPr>
              <a:t>3 </a:t>
            </a:r>
            <a:r>
              <a:rPr lang="en-US" altLang="en-US" sz="2400">
                <a:solidFill>
                  <a:schemeClr val="accent2"/>
                </a:solidFill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</a:rPr>
              <a:t>4 </a:t>
            </a:r>
            <a:r>
              <a:rPr lang="en-US" altLang="en-US" sz="2400">
                <a:solidFill>
                  <a:schemeClr val="accent2"/>
                </a:solidFill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</a:rPr>
              <a:t>5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2 </a:t>
            </a:r>
            <a:r>
              <a:rPr lang="en-US" altLang="en-US" sz="2400"/>
              <a:t>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400"/>
              <a:t>(Note that this constraint is tighter than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 </a:t>
            </a:r>
            <a:r>
              <a:rPr lang="en-US" altLang="en-US" sz="2400">
                <a:solidFill>
                  <a:schemeClr val="accent2"/>
                </a:solidFill>
              </a:rPr>
              <a:t>+ x</a:t>
            </a:r>
            <a:r>
              <a:rPr lang="en-US" altLang="en-US" sz="2400" baseline="-25000">
                <a:solidFill>
                  <a:schemeClr val="accent2"/>
                </a:solidFill>
              </a:rPr>
              <a:t>4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</a:t>
            </a:r>
            <a:r>
              <a:rPr lang="en-US" altLang="en-US" sz="2400">
                <a:solidFill>
                  <a:schemeClr val="accent2"/>
                </a:solidFill>
              </a:rPr>
              <a:t> 2 </a:t>
            </a:r>
            <a:r>
              <a:rPr lang="en-US" altLang="en-US" sz="2400"/>
              <a:t>).</a:t>
            </a:r>
          </a:p>
          <a:p>
            <a:pPr>
              <a:buFontTx/>
              <a:buNone/>
            </a:pPr>
            <a:r>
              <a:rPr lang="en-US" altLang="en-US" sz="2400"/>
              <a:t>	Cuts off the old LP optimum: </a:t>
            </a:r>
            <a:r>
              <a:rPr lang="en-US" altLang="en-US" sz="2400">
                <a:solidFill>
                  <a:schemeClr val="accent2"/>
                </a:solidFill>
              </a:rPr>
              <a:t>(1, 0, 0, 1, 1/10)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91.1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r>
              <a:rPr lang="en-US" altLang="en-US" sz="2400"/>
              <a:t>	The new LP-relax. optimum: </a:t>
            </a:r>
            <a:r>
              <a:rPr lang="en-US" altLang="en-US" sz="2400">
                <a:solidFill>
                  <a:schemeClr val="accent2"/>
                </a:solidFill>
              </a:rPr>
              <a:t>(1, 3/11, 0, 1, 0)</a:t>
            </a:r>
            <a:r>
              <a:rPr lang="en-US" altLang="en-US" sz="2400"/>
              <a:t> with value </a:t>
            </a:r>
            <a:r>
              <a:rPr lang="en-US" altLang="en-US" sz="2400">
                <a:solidFill>
                  <a:schemeClr val="accent2"/>
                </a:solidFill>
              </a:rPr>
              <a:t>90.3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A471E45E-E92F-8C40-88D3-51B791389D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2673350"/>
          <a:ext cx="20161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3" imgW="18135600" imgH="7899400" progId="Equation.3">
                  <p:embed/>
                </p:oleObj>
              </mc:Choice>
              <mc:Fallback>
                <p:oleObj name="Equation" r:id="rId3" imgW="18135600" imgH="789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673350"/>
                        <a:ext cx="2016125" cy="877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0D4B7C2-2305-4848-8ED6-7BD7BD896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Pairing Problem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DED8503-5B26-7D43-9F3A-5EB3D7B1B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800">
                <a:solidFill>
                  <a:schemeClr val="accent2"/>
                </a:solidFill>
              </a:rPr>
              <a:t>2n</a:t>
            </a:r>
            <a:r>
              <a:rPr lang="en-US" altLang="en-US" sz="2800"/>
              <a:t> students</a:t>
            </a:r>
          </a:p>
          <a:p>
            <a:r>
              <a:rPr lang="en-US" altLang="en-US" sz="2800">
                <a:solidFill>
                  <a:schemeClr val="accent2"/>
                </a:solidFill>
              </a:rPr>
              <a:t>n</a:t>
            </a:r>
            <a:r>
              <a:rPr lang="en-US" altLang="en-US" sz="2800"/>
              <a:t> projects; each project needs two students</a:t>
            </a:r>
          </a:p>
          <a:p>
            <a:r>
              <a:rPr lang="en-US" altLang="en-US" sz="2800"/>
              <a:t>Value of pairing students </a:t>
            </a:r>
            <a:r>
              <a:rPr lang="en-US" altLang="en-US" sz="2800">
                <a:solidFill>
                  <a:schemeClr val="accent2"/>
                </a:solidFill>
              </a:rPr>
              <a:t>i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j</a:t>
            </a:r>
            <a:r>
              <a:rPr lang="en-US" altLang="en-US" sz="2800"/>
              <a:t> is </a:t>
            </a:r>
            <a:r>
              <a:rPr lang="en-US" altLang="en-US" sz="2800">
                <a:solidFill>
                  <a:schemeClr val="accent2"/>
                </a:solidFill>
              </a:rPr>
              <a:t>value[i , j]</a:t>
            </a:r>
          </a:p>
          <a:p>
            <a:r>
              <a:rPr lang="en-US" altLang="en-US" sz="2800" i="1">
                <a:solidFill>
                  <a:srgbClr val="FF0000"/>
                </a:solidFill>
              </a:rPr>
              <a:t>Goal:</a:t>
            </a:r>
            <a:r>
              <a:rPr lang="en-US" altLang="en-US" sz="2800"/>
              <a:t> Pair up the students to work on the projects </a:t>
            </a:r>
          </a:p>
          <a:p>
            <a:pPr>
              <a:buFontTx/>
              <a:buNone/>
            </a:pPr>
            <a:r>
              <a:rPr lang="en-US" altLang="en-US" sz="2800"/>
              <a:t>					so that the total value is maximized.</a:t>
            </a:r>
          </a:p>
          <a:p>
            <a:r>
              <a:rPr lang="en-US" altLang="en-US" sz="2400" i="1"/>
              <a:t>Example</a:t>
            </a:r>
            <a:r>
              <a:rPr lang="en-US" altLang="en-US" sz="2400"/>
              <a:t>: 4 students, 2 projects, value matrix:</a:t>
            </a:r>
          </a:p>
          <a:p>
            <a:pPr>
              <a:buFontTx/>
              <a:buNone/>
            </a:pPr>
            <a:r>
              <a:rPr lang="en-US" altLang="en-US" sz="2800"/>
              <a:t>						</a:t>
            </a:r>
            <a:r>
              <a:rPr lang="en-US" altLang="en-US" sz="2400"/>
              <a:t>Possible solutions:</a:t>
            </a:r>
          </a:p>
          <a:p>
            <a:pPr>
              <a:buFontTx/>
              <a:buNone/>
            </a:pPr>
            <a:r>
              <a:rPr lang="en-US" altLang="en-US" sz="2400"/>
              <a:t> 						 (A, B), (C, D) with value 9</a:t>
            </a:r>
          </a:p>
          <a:p>
            <a:pPr>
              <a:buFontTx/>
              <a:buNone/>
            </a:pPr>
            <a:r>
              <a:rPr lang="en-US" altLang="en-US" sz="2400"/>
              <a:t>						 (A, C), (B, D) with value 17</a:t>
            </a:r>
          </a:p>
          <a:p>
            <a:pPr>
              <a:buFontTx/>
              <a:buNone/>
            </a:pPr>
            <a:r>
              <a:rPr lang="en-US" altLang="en-US" sz="2400"/>
              <a:t>						 (A, D), (B, C) with value 2</a:t>
            </a:r>
          </a:p>
          <a:p>
            <a:pPr>
              <a:buFontTx/>
              <a:buNone/>
            </a:pPr>
            <a:r>
              <a:rPr lang="en-US" altLang="en-US" sz="2400"/>
              <a:t>						Optimal solution:</a:t>
            </a:r>
          </a:p>
          <a:p>
            <a:pPr>
              <a:buFontTx/>
              <a:buNone/>
            </a:pPr>
            <a:r>
              <a:rPr lang="en-US" altLang="en-US" sz="2400"/>
              <a:t>							 (A, C), (B, D) </a:t>
            </a:r>
          </a:p>
        </p:txBody>
      </p:sp>
      <p:graphicFrame>
        <p:nvGraphicFramePr>
          <p:cNvPr id="52278" name="Group 54">
            <a:extLst>
              <a:ext uri="{FF2B5EF4-FFF2-40B4-BE49-F238E27FC236}">
                <a16:creationId xmlns:a16="http://schemas.microsoft.com/office/drawing/2014/main" id="{83872C90-6321-014B-AB9C-8515B5703F28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3968750"/>
          <a:ext cx="3744913" cy="2587625"/>
        </p:xfrm>
        <a:graphic>
          <a:graphicData uri="http://schemas.openxmlformats.org/drawingml/2006/table">
            <a:tbl>
              <a:tblPr/>
              <a:tblGrid>
                <a:gridCol w="749300">
                  <a:extLst>
                    <a:ext uri="{9D8B030D-6E8A-4147-A177-3AD203B41FA5}">
                      <a16:colId xmlns:a16="http://schemas.microsoft.com/office/drawing/2014/main" val="2895499377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438324931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869727519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73263019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1363718873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256719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11086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531835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260525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2061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5279C70-1D7E-BC4C-B772-89A1F63F7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IP Formulation for the Pairing Problem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4ABB342-3CC5-5642-BD02-A1B81E9A7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400"/>
              <a:t>Define the following variables. For any </a:t>
            </a:r>
            <a:r>
              <a:rPr lang="en-US" altLang="en-US" sz="2400">
                <a:solidFill>
                  <a:schemeClr val="accent2"/>
                </a:solidFill>
              </a:rPr>
              <a:t>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</a:t>
            </a:r>
            <a:r>
              <a:rPr lang="en-US" altLang="en-US" sz="2400">
                <a:solidFill>
                  <a:schemeClr val="accent2"/>
                </a:solidFill>
              </a:rPr>
              <a:t>1,…,2n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accent2"/>
                </a:solidFill>
              </a:rPr>
              <a:t>j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</a:t>
            </a:r>
            <a:r>
              <a:rPr lang="en-US" altLang="en-US" sz="2400">
                <a:solidFill>
                  <a:schemeClr val="accent2"/>
                </a:solidFill>
              </a:rPr>
              <a:t>1,…,2n (i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</a:t>
            </a:r>
            <a:r>
              <a:rPr lang="en-US" altLang="en-US" sz="2400">
                <a:solidFill>
                  <a:schemeClr val="accent2"/>
                </a:solidFill>
              </a:rPr>
              <a:t>j)</a:t>
            </a:r>
            <a:r>
              <a:rPr lang="en-US" altLang="en-US" sz="2400"/>
              <a:t>,</a:t>
            </a:r>
          </a:p>
          <a:p>
            <a:pPr>
              <a:buFontTx/>
              <a:buNone/>
            </a:pPr>
            <a:r>
              <a:rPr lang="en-US" altLang="en-US" sz="2400"/>
              <a:t>		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400"/>
              <a:t>The goal is to maximize the total value:</a:t>
            </a:r>
          </a:p>
          <a:p>
            <a:pPr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Maximize  0.5 * sum{i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</a:t>
            </a:r>
            <a:r>
              <a:rPr lang="en-US" altLang="en-US" sz="2400">
                <a:solidFill>
                  <a:schemeClr val="accent2"/>
                </a:solidFill>
              </a:rPr>
              <a:t>1,…,2n, j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</a:t>
            </a:r>
            <a:r>
              <a:rPr lang="en-US" altLang="en-US" sz="2400">
                <a:solidFill>
                  <a:schemeClr val="accent2"/>
                </a:solidFill>
              </a:rPr>
              <a:t>1,…,2n : 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</a:t>
            </a:r>
            <a:r>
              <a:rPr lang="en-US" altLang="en-US" sz="2400">
                <a:solidFill>
                  <a:schemeClr val="accent2"/>
                </a:solidFill>
              </a:rPr>
              <a:t>j}value[i,j]*x[i,j]</a:t>
            </a:r>
          </a:p>
          <a:p>
            <a:r>
              <a:rPr lang="en-US" altLang="en-US" sz="2400"/>
              <a:t>Need the following constraints.</a:t>
            </a:r>
          </a:p>
          <a:p>
            <a:pPr>
              <a:buFontTx/>
              <a:buNone/>
            </a:pPr>
            <a:r>
              <a:rPr lang="en-US" altLang="en-US" sz="2400"/>
              <a:t>	Symmetry constraints:</a:t>
            </a:r>
          </a:p>
          <a:p>
            <a:pPr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</a:rPr>
              <a:t>x[i,j]= x[j,i] 	</a:t>
            </a:r>
            <a:r>
              <a:rPr lang="en-US" altLang="en-US" sz="2400" i="1"/>
              <a:t>for each i</a:t>
            </a:r>
            <a:r>
              <a:rPr lang="en-US" altLang="en-US" sz="2400" i="1">
                <a:sym typeface="Symbol" pitchFamily="2" charset="2"/>
              </a:rPr>
              <a:t></a:t>
            </a:r>
            <a:r>
              <a:rPr lang="en-US" altLang="en-US" sz="2400" i="1"/>
              <a:t>1,…,2n, j</a:t>
            </a:r>
            <a:r>
              <a:rPr lang="en-US" altLang="en-US" sz="2400" i="1">
                <a:sym typeface="Symbol" pitchFamily="2" charset="2"/>
              </a:rPr>
              <a:t></a:t>
            </a:r>
            <a:r>
              <a:rPr lang="en-US" altLang="en-US" sz="2400" i="1"/>
              <a:t>1,…,2n (i</a:t>
            </a:r>
            <a:r>
              <a:rPr lang="en-US" altLang="en-US" sz="2400" i="1">
                <a:sym typeface="Symbol" pitchFamily="2" charset="2"/>
              </a:rPr>
              <a:t></a:t>
            </a:r>
            <a:r>
              <a:rPr lang="en-US" altLang="en-US" sz="2400" i="1"/>
              <a:t>j)</a:t>
            </a:r>
          </a:p>
          <a:p>
            <a:pPr>
              <a:buFontTx/>
              <a:buNone/>
            </a:pPr>
            <a:r>
              <a:rPr lang="en-US" altLang="en-US" sz="2400" i="1"/>
              <a:t>	</a:t>
            </a:r>
            <a:r>
              <a:rPr lang="en-US" altLang="en-US" sz="2400"/>
              <a:t>Each student works with exactly one other student:</a:t>
            </a:r>
          </a:p>
          <a:p>
            <a:pPr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</a:rPr>
              <a:t>sum{j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</a:t>
            </a:r>
            <a:r>
              <a:rPr lang="en-US" altLang="en-US" sz="2400">
                <a:solidFill>
                  <a:schemeClr val="accent2"/>
                </a:solidFill>
              </a:rPr>
              <a:t>1,…,2n : 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</a:t>
            </a:r>
            <a:r>
              <a:rPr lang="en-US" altLang="en-US" sz="2400">
                <a:solidFill>
                  <a:schemeClr val="accent2"/>
                </a:solidFill>
              </a:rPr>
              <a:t>j}x[i,j] = 1	 </a:t>
            </a:r>
            <a:r>
              <a:rPr lang="en-US" altLang="en-US" sz="2400" i="1"/>
              <a:t>for each i</a:t>
            </a:r>
            <a:r>
              <a:rPr lang="en-US" altLang="en-US" sz="2400" i="1">
                <a:sym typeface="Symbol" pitchFamily="2" charset="2"/>
              </a:rPr>
              <a:t></a:t>
            </a:r>
            <a:r>
              <a:rPr lang="en-US" altLang="en-US" sz="2400" i="1"/>
              <a:t>1,…,2n</a:t>
            </a:r>
          </a:p>
          <a:p>
            <a:pPr>
              <a:buFontTx/>
              <a:buNone/>
            </a:pPr>
            <a:endParaRPr lang="en-US" altLang="en-US" sz="2400" i="1"/>
          </a:p>
          <a:p>
            <a:r>
              <a:rPr lang="en-US" altLang="en-US" sz="2400" b="1"/>
              <a:t>Q</a:t>
            </a:r>
            <a:r>
              <a:rPr lang="en-US" altLang="en-US" sz="2400"/>
              <a:t>: How good (tight) is this formulation?</a:t>
            </a:r>
          </a:p>
        </p:txBody>
      </p:sp>
      <p:graphicFrame>
        <p:nvGraphicFramePr>
          <p:cNvPr id="53290" name="Object 42">
            <a:extLst>
              <a:ext uri="{FF2B5EF4-FFF2-40B4-BE49-F238E27FC236}">
                <a16:creationId xmlns:a16="http://schemas.microsoft.com/office/drawing/2014/main" id="{ECDD0B07-998F-B643-A385-2B6EC6FEE8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3938" y="1412875"/>
          <a:ext cx="75644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Equation" r:id="rId3" imgW="78117700" imgH="10528300" progId="Equation.3">
                  <p:embed/>
                </p:oleObj>
              </mc:Choice>
              <mc:Fallback>
                <p:oleObj name="Equation" r:id="rId3" imgW="78117700" imgH="105283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412875"/>
                        <a:ext cx="75644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27B2407-A951-E34D-9119-D21108244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Solving the LP-relaxation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0A5F9FC-B550-F949-9FED-60A3DD70C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Consider the following example: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		  There are multiple optimal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		   IP solutions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			with value </a:t>
            </a:r>
            <a:r>
              <a:rPr lang="en-US" altLang="en-US" sz="2400">
                <a:solidFill>
                  <a:schemeClr val="accent2"/>
                </a:solidFill>
              </a:rPr>
              <a:t>21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The optimal solution to the LP-relaxation: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x[A,B] = x[B,A] = x[A,C] = x[C,A] = x[B,C] =  x[C,B] = .5 </a:t>
            </a:r>
            <a:r>
              <a:rPr lang="en-US" altLang="en-US" sz="24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x[D,E] = x[E,D] = x[D,F] = x[F,D] = x[E,F] = x[F,E] = .5 </a:t>
            </a:r>
            <a:r>
              <a:rPr lang="en-US" altLang="en-US" sz="2400"/>
              <a:t>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all other variables have value </a:t>
            </a:r>
            <a:r>
              <a:rPr lang="en-US" altLang="en-US" sz="2400">
                <a:solidFill>
                  <a:schemeClr val="accent2"/>
                </a:solidFill>
              </a:rPr>
              <a:t>0</a:t>
            </a:r>
            <a:r>
              <a:rPr lang="en-US" altLang="en-US" sz="2400"/>
              <a:t> .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Optimal LP value: </a:t>
            </a:r>
            <a:r>
              <a:rPr lang="en-US" altLang="en-US" sz="2400">
                <a:solidFill>
                  <a:schemeClr val="accent2"/>
                </a:solidFill>
              </a:rPr>
              <a:t>6*0.5*10 = 30</a:t>
            </a:r>
          </a:p>
        </p:txBody>
      </p:sp>
      <p:graphicFrame>
        <p:nvGraphicFramePr>
          <p:cNvPr id="54396" name="Group 124">
            <a:extLst>
              <a:ext uri="{FF2B5EF4-FFF2-40B4-BE49-F238E27FC236}">
                <a16:creationId xmlns:a16="http://schemas.microsoft.com/office/drawing/2014/main" id="{F146D719-DCDD-CD4B-9831-9A441FF23D5C}"/>
              </a:ext>
            </a:extLst>
          </p:cNvPr>
          <p:cNvGraphicFramePr>
            <a:graphicFrameLocks noGrp="1"/>
          </p:cNvGraphicFramePr>
          <p:nvPr/>
        </p:nvGraphicFramePr>
        <p:xfrm>
          <a:off x="431800" y="1052513"/>
          <a:ext cx="5186363" cy="3673475"/>
        </p:xfrm>
        <a:graphic>
          <a:graphicData uri="http://schemas.openxmlformats.org/drawingml/2006/table">
            <a:tbl>
              <a:tblPr/>
              <a:tblGrid>
                <a:gridCol w="749300">
                  <a:extLst>
                    <a:ext uri="{9D8B030D-6E8A-4147-A177-3AD203B41FA5}">
                      <a16:colId xmlns:a16="http://schemas.microsoft.com/office/drawing/2014/main" val="418779050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188212979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128556267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318381485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844893149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63465082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3886670681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30607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05786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217148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652167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653459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533939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227847"/>
                  </a:ext>
                </a:extLst>
              </a:tr>
            </a:tbl>
          </a:graphicData>
        </a:graphic>
      </p:graphicFrame>
      <p:sp>
        <p:nvSpPr>
          <p:cNvPr id="54369" name="Oval 97">
            <a:extLst>
              <a:ext uri="{FF2B5EF4-FFF2-40B4-BE49-F238E27FC236}">
                <a16:creationId xmlns:a16="http://schemas.microsoft.com/office/drawing/2014/main" id="{865F5C15-2FA1-FE42-AE30-43865DD94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4005263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0" name="Oval 98">
            <a:extLst>
              <a:ext uri="{FF2B5EF4-FFF2-40B4-BE49-F238E27FC236}">
                <a16:creationId xmlns:a16="http://schemas.microsoft.com/office/drawing/2014/main" id="{36476436-7259-8F49-88F5-E95E95FB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429000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1" name="Oval 99">
            <a:extLst>
              <a:ext uri="{FF2B5EF4-FFF2-40B4-BE49-F238E27FC236}">
                <a16:creationId xmlns:a16="http://schemas.microsoft.com/office/drawing/2014/main" id="{962FC398-2201-6C4C-A07B-0582655E8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581525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2" name="Oval 100">
            <a:extLst>
              <a:ext uri="{FF2B5EF4-FFF2-40B4-BE49-F238E27FC236}">
                <a16:creationId xmlns:a16="http://schemas.microsoft.com/office/drawing/2014/main" id="{128358F7-EE46-C346-A14B-67A2C5ECE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429000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3" name="Oval 101">
            <a:extLst>
              <a:ext uri="{FF2B5EF4-FFF2-40B4-BE49-F238E27FC236}">
                <a16:creationId xmlns:a16="http://schemas.microsoft.com/office/drawing/2014/main" id="{99AC45EE-4600-E945-B7CA-1186182E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675" y="4616450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4" name="Oval 102">
            <a:extLst>
              <a:ext uri="{FF2B5EF4-FFF2-40B4-BE49-F238E27FC236}">
                <a16:creationId xmlns:a16="http://schemas.microsoft.com/office/drawing/2014/main" id="{8EC12A90-B326-6B4F-BB61-D4846C2D0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350" y="4076700"/>
            <a:ext cx="107950" cy="107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77" name="Line 105">
            <a:extLst>
              <a:ext uri="{FF2B5EF4-FFF2-40B4-BE49-F238E27FC236}">
                <a16:creationId xmlns:a16="http://schemas.microsoft.com/office/drawing/2014/main" id="{435B3B4F-391D-EC48-9F63-E8DF90E3D5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1863" y="3500438"/>
            <a:ext cx="7556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8" name="Line 106">
            <a:extLst>
              <a:ext uri="{FF2B5EF4-FFF2-40B4-BE49-F238E27FC236}">
                <a16:creationId xmlns:a16="http://schemas.microsoft.com/office/drawing/2014/main" id="{E8DD9F3D-262D-6F47-849B-49544D641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4076700"/>
            <a:ext cx="6842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9" name="Line 107">
            <a:extLst>
              <a:ext uri="{FF2B5EF4-FFF2-40B4-BE49-F238E27FC236}">
                <a16:creationId xmlns:a16="http://schemas.microsoft.com/office/drawing/2014/main" id="{1B275FD7-51A2-6C49-9E53-0419DC6BA5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500438"/>
            <a:ext cx="349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0" name="Line 108">
            <a:extLst>
              <a:ext uri="{FF2B5EF4-FFF2-40B4-BE49-F238E27FC236}">
                <a16:creationId xmlns:a16="http://schemas.microsoft.com/office/drawing/2014/main" id="{43542FE1-9523-BB41-9658-C16D3C053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700" y="3500438"/>
            <a:ext cx="0" cy="1189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1" name="Line 109">
            <a:extLst>
              <a:ext uri="{FF2B5EF4-FFF2-40B4-BE49-F238E27FC236}">
                <a16:creationId xmlns:a16="http://schemas.microsoft.com/office/drawing/2014/main" id="{2E908FEB-EE6E-3845-8EB8-2B45500EA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700" y="3500438"/>
            <a:ext cx="82708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2" name="Line 110">
            <a:extLst>
              <a:ext uri="{FF2B5EF4-FFF2-40B4-BE49-F238E27FC236}">
                <a16:creationId xmlns:a16="http://schemas.microsoft.com/office/drawing/2014/main" id="{3C30EE46-2EB0-B84E-A80E-3E0B6E3520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2700" y="4149725"/>
            <a:ext cx="827088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83" name="Text Box 111">
            <a:extLst>
              <a:ext uri="{FF2B5EF4-FFF2-40B4-BE49-F238E27FC236}">
                <a16:creationId xmlns:a16="http://schemas.microsoft.com/office/drawing/2014/main" id="{2FBB67C7-A32C-8D41-8674-6AB4E4E44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573463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54384" name="Text Box 112">
            <a:extLst>
              <a:ext uri="{FF2B5EF4-FFF2-40B4-BE49-F238E27FC236}">
                <a16:creationId xmlns:a16="http://schemas.microsoft.com/office/drawing/2014/main" id="{5E51B0BF-6EF9-BC4D-8FC0-59DBECEE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30337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54385" name="Text Box 113">
            <a:extLst>
              <a:ext uri="{FF2B5EF4-FFF2-40B4-BE49-F238E27FC236}">
                <a16:creationId xmlns:a16="http://schemas.microsoft.com/office/drawing/2014/main" id="{7447D430-4AC1-094E-B247-8F69475F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6075" y="454501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54386" name="Text Box 114">
            <a:extLst>
              <a:ext uri="{FF2B5EF4-FFF2-40B4-BE49-F238E27FC236}">
                <a16:creationId xmlns:a16="http://schemas.microsoft.com/office/drawing/2014/main" id="{3969DA14-F155-8649-9F84-8D2459856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30337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54387" name="Text Box 115">
            <a:extLst>
              <a:ext uri="{FF2B5EF4-FFF2-40B4-BE49-F238E27FC236}">
                <a16:creationId xmlns:a16="http://schemas.microsoft.com/office/drawing/2014/main" id="{12CB8747-6654-B144-9C5A-929A96C1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0" y="38608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54388" name="Text Box 116">
            <a:extLst>
              <a:ext uri="{FF2B5EF4-FFF2-40B4-BE49-F238E27FC236}">
                <a16:creationId xmlns:a16="http://schemas.microsoft.com/office/drawing/2014/main" id="{BBB8FB4A-FE8C-C140-93A4-23C538447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465296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</a:t>
            </a:r>
          </a:p>
        </p:txBody>
      </p:sp>
      <p:sp>
        <p:nvSpPr>
          <p:cNvPr id="54389" name="Text Box 117">
            <a:extLst>
              <a:ext uri="{FF2B5EF4-FFF2-40B4-BE49-F238E27FC236}">
                <a16:creationId xmlns:a16="http://schemas.microsoft.com/office/drawing/2014/main" id="{AD003522-A422-974E-BF3C-E59EF5F3B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860800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  <p:sp>
        <p:nvSpPr>
          <p:cNvPr id="54390" name="Text Box 118">
            <a:extLst>
              <a:ext uri="{FF2B5EF4-FFF2-40B4-BE49-F238E27FC236}">
                <a16:creationId xmlns:a16="http://schemas.microsoft.com/office/drawing/2014/main" id="{1B1077AD-0130-764D-BDA7-1C2D8021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3392488"/>
            <a:ext cx="468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  <p:sp>
        <p:nvSpPr>
          <p:cNvPr id="54391" name="Text Box 119">
            <a:extLst>
              <a:ext uri="{FF2B5EF4-FFF2-40B4-BE49-F238E27FC236}">
                <a16:creationId xmlns:a16="http://schemas.microsoft.com/office/drawing/2014/main" id="{825602F7-016C-5641-A1DE-C1823A834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4329113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  <p:sp>
        <p:nvSpPr>
          <p:cNvPr id="54392" name="Text Box 120">
            <a:extLst>
              <a:ext uri="{FF2B5EF4-FFF2-40B4-BE49-F238E27FC236}">
                <a16:creationId xmlns:a16="http://schemas.microsoft.com/office/drawing/2014/main" id="{BF01838B-885A-F046-9F44-240CCA465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897313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  <p:sp>
        <p:nvSpPr>
          <p:cNvPr id="54393" name="Text Box 121">
            <a:extLst>
              <a:ext uri="{FF2B5EF4-FFF2-40B4-BE49-F238E27FC236}">
                <a16:creationId xmlns:a16="http://schemas.microsoft.com/office/drawing/2014/main" id="{773BDEA9-3EAA-C640-925B-E61121B5A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257675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  <p:sp>
        <p:nvSpPr>
          <p:cNvPr id="54394" name="Text Box 122">
            <a:extLst>
              <a:ext uri="{FF2B5EF4-FFF2-40B4-BE49-F238E27FC236}">
                <a16:creationId xmlns:a16="http://schemas.microsoft.com/office/drawing/2014/main" id="{230E3B0E-B154-FB48-8AAB-C68D5CF7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3357563"/>
            <a:ext cx="468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.5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1536</Words>
  <Application>Microsoft Macintosh PowerPoint</Application>
  <PresentationFormat>On-screen Show (4:3)</PresentationFormat>
  <Paragraphs>233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Comic Sans MS</vt:lpstr>
      <vt:lpstr>Wingdings</vt:lpstr>
      <vt:lpstr>Arial</vt:lpstr>
      <vt:lpstr>Symbol</vt:lpstr>
      <vt:lpstr>Default Design</vt:lpstr>
      <vt:lpstr>Microsoft Equation 3.0</vt:lpstr>
      <vt:lpstr>Cutting Planes II</vt:lpstr>
      <vt:lpstr>The Knapsack Problem</vt:lpstr>
      <vt:lpstr>IP model for Knapsack problem</vt:lpstr>
      <vt:lpstr>Cutting Planes for Knapsack Problem</vt:lpstr>
      <vt:lpstr>Cutting Planes for Knapsack Problem</vt:lpstr>
      <vt:lpstr>Cutting Planes for Knapsack Problem</vt:lpstr>
      <vt:lpstr>Pairing Problem</vt:lpstr>
      <vt:lpstr>IP Formulation for the Pairing Problem</vt:lpstr>
      <vt:lpstr>Solving the LP-relaxation</vt:lpstr>
      <vt:lpstr>Cutting Planes for the Pairing Problem</vt:lpstr>
      <vt:lpstr>Branch-and-cut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400</cp:revision>
  <dcterms:created xsi:type="dcterms:W3CDTF">1601-01-01T00:00:00Z</dcterms:created>
  <dcterms:modified xsi:type="dcterms:W3CDTF">2021-01-14T22:40:51Z</dcterms:modified>
</cp:coreProperties>
</file>