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61" r:id="rId3"/>
    <p:sldId id="263" r:id="rId4"/>
    <p:sldId id="264" r:id="rId5"/>
    <p:sldId id="265" r:id="rId6"/>
    <p:sldId id="269" r:id="rId7"/>
    <p:sldId id="270" r:id="rId8"/>
    <p:sldId id="271" r:id="rId9"/>
    <p:sldId id="272" r:id="rId10"/>
    <p:sldId id="273" r:id="rId11"/>
    <p:sldId id="274" r:id="rId12"/>
    <p:sldId id="257" r:id="rId13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440" y="17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645FEE4-4B34-3342-9404-35F9934BB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r>
              <a:rPr lang="en-US" altLang="en-US"/>
              <a:t>Math4630/5630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1E913AF-7316-EF4C-B3D1-079AF6E40D5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Jan. 14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3B3BA24E-2212-B349-8907-738DE36F75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3EA93BB-ABDB-2B44-906F-63AA74901AC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6051013-ABC5-B743-A9D7-1EC5C66742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53FE70-27B4-BE4B-A926-F18565AA7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901D96-CB75-5B40-8577-FBBBFE89C6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A7C0D1-1E67-B34F-9D53-62890BFD28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68215-59BC-9743-BBF0-8C71FE990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67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92CD96-2E6B-2A4B-B431-A26AE7F349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936E39-FB2E-8D46-A49B-519994099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1B3E83-FD1A-264D-ADA1-52C69FC44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149DB-5B82-6743-867B-2C0E96F90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69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EB280D-285E-3141-BEF1-0A220ED08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5B8277-BA6D-6E41-839F-259D3CD229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64AB0B-39B0-C545-BF02-F351449D9D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E27E6-CF65-E948-B3BA-8BC8AA045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51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75A147-9897-6049-86DC-7B7E62543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207DFD-171C-DB41-A401-68AE269877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9FF181-241F-744F-9FAA-1CBB7A6C5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0F7E3-7752-F940-92FB-1758B28107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19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A3EF80-9059-624B-8F53-1607DC9F4B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921049-97B8-884B-B893-CBFFE156B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CAD238-32E5-C944-8F66-01F1B7DDD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3882B-7DBA-6741-9864-D15B819448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14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F21777-4894-EC42-8168-23093A57F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1C0760-7D09-FC4C-9C4E-FDF6B891F5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3DA7DA-09F5-1C48-AAFF-30A5A43BEC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5D18C-5649-DE42-978A-8997DB6A7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0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5264BD-44E6-0B4A-B9B4-C70B708CB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097C6C-1BC8-344A-B323-4DF8EFE391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A770333-6A99-F74C-9790-852E786C3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13B2C-EC59-5E4D-8A04-8251A1C21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3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8C6F55-5C0C-DC42-9100-75AF8F179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C08F09-6FBF-1245-B344-E2F06F4E2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BFB06F-E522-6D4D-8428-F40931F755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D6724-3334-594D-AF9B-0114008CC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5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482792-E458-AF45-9C82-4454FBC0AC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A737F3-EDDF-BF44-A983-76CED21AF3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216BC9-509C-164C-8054-153E35CC5B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62A62-4411-FF4D-BCD4-24C1FEDB8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39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DD3F9D-72F7-E349-9E87-58A07E812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2C7857-9B63-D94C-8C4F-74C1A829C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3FFB89-EB4E-5040-8061-F6A957DE17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C72DB-E740-BC4A-9CA5-3719B0082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60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426ACD-4132-7345-9F92-57C73E7D6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0E046E-9085-024F-90A9-9D37DEAD96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4486B-35FE-7143-8CE1-CCC7F2BC45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74F7-A8FF-944E-AE0B-4425C6E190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63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6A3729-3581-BD43-83C2-E49F6E05E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3E984F-77EB-194C-9B2F-55D65985F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45F72D-7778-A546-A789-9015DE5CB6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A976E0-3376-1345-9735-6452C294E9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C732F8F-DB53-2746-8CD5-FB58AB7772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882A63-4833-2944-AD0B-85DA309567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5F11359-BF26-834F-944A-81B1D57E1E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8839200" cy="147002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Math4630/5630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Discrete Modeling and Optimization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107557-4B2B-A142-A90D-D583B40C18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830B0F9-31E5-BF41-88AD-C0AABD8B6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13716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Problems that can be modeled and solved by discrete optimization techniques</a:t>
            </a:r>
            <a:endParaRPr lang="en-US" altLang="en-US" sz="4000">
              <a:solidFill>
                <a:srgbClr val="663300"/>
              </a:solidFill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C8367DB-C8D3-5243-BD85-5675BBFBD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458200" cy="3657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Scheduling Problems (production, airline, etc.)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Network Design Problems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Facility Location Problems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Inventory management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Transportation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C0314F3-3791-5144-8248-B6A5D06A8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Problems that can be modeled and solved by discrete optimization techniques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10D796C-D80E-0D4C-AB93-E7EA7ABF4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Minimum spanning tree problem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Shortest path problem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Maximum flow problem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Min-cost flow problem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Assignment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02D37B3-3F69-764E-8E38-493CD1DCB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Solution Methods for Discrete Optimization Problems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C0095FC-D24E-BA4D-9A58-A867D4D23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Integer Programming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Network Algorithms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Dynamic Programming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Approximation Algorithms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B54F5E4-6A99-054F-8BF6-2229C5619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 schematic view of modeling/optimization process</a:t>
            </a:r>
          </a:p>
        </p:txBody>
      </p:sp>
      <p:sp>
        <p:nvSpPr>
          <p:cNvPr id="10266" name="AutoShape 26">
            <a:extLst>
              <a:ext uri="{FF2B5EF4-FFF2-40B4-BE49-F238E27FC236}">
                <a16:creationId xmlns:a16="http://schemas.microsoft.com/office/drawing/2014/main" id="{DE7BE585-C86D-374B-B38B-0C0F5A71E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47800"/>
            <a:ext cx="2286000" cy="1600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Real-world </a:t>
            </a:r>
          </a:p>
          <a:p>
            <a:pPr eaLnBrk="1" hangingPunct="1"/>
            <a:r>
              <a:rPr lang="en-US" altLang="en-US"/>
              <a:t>problem</a:t>
            </a:r>
          </a:p>
        </p:txBody>
      </p:sp>
      <p:sp>
        <p:nvSpPr>
          <p:cNvPr id="10268" name="AutoShape 28">
            <a:extLst>
              <a:ext uri="{FF2B5EF4-FFF2-40B4-BE49-F238E27FC236}">
                <a16:creationId xmlns:a16="http://schemas.microsoft.com/office/drawing/2014/main" id="{F711FD0B-4D7A-E04D-90AD-B983316CD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447800"/>
            <a:ext cx="2362200" cy="1600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Mathematical </a:t>
            </a:r>
          </a:p>
          <a:p>
            <a:pPr eaLnBrk="1" hangingPunct="1"/>
            <a:r>
              <a:rPr lang="en-US" altLang="en-US"/>
              <a:t>model</a:t>
            </a:r>
          </a:p>
        </p:txBody>
      </p:sp>
      <p:sp>
        <p:nvSpPr>
          <p:cNvPr id="10269" name="AutoShape 29">
            <a:extLst>
              <a:ext uri="{FF2B5EF4-FFF2-40B4-BE49-F238E27FC236}">
                <a16:creationId xmlns:a16="http://schemas.microsoft.com/office/drawing/2014/main" id="{0AB14834-9368-864D-ADDF-1B01EEDEB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953000"/>
            <a:ext cx="2286000" cy="1524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Solution to </a:t>
            </a:r>
          </a:p>
          <a:p>
            <a:pPr eaLnBrk="1" hangingPunct="1"/>
            <a:r>
              <a:rPr lang="en-US" altLang="en-US"/>
              <a:t>model</a:t>
            </a:r>
          </a:p>
        </p:txBody>
      </p:sp>
      <p:sp>
        <p:nvSpPr>
          <p:cNvPr id="10270" name="AutoShape 30">
            <a:extLst>
              <a:ext uri="{FF2B5EF4-FFF2-40B4-BE49-F238E27FC236}">
                <a16:creationId xmlns:a16="http://schemas.microsoft.com/office/drawing/2014/main" id="{43D8C195-949A-7C4D-AE48-3487E45F1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76800"/>
            <a:ext cx="2286000" cy="16764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Solution to</a:t>
            </a:r>
          </a:p>
          <a:p>
            <a:pPr eaLnBrk="1" hangingPunct="1"/>
            <a:r>
              <a:rPr lang="en-US" altLang="en-US"/>
              <a:t>real-world </a:t>
            </a:r>
          </a:p>
          <a:p>
            <a:pPr eaLnBrk="1" hangingPunct="1"/>
            <a:r>
              <a:rPr lang="en-US" altLang="en-US"/>
              <a:t>problem</a:t>
            </a:r>
          </a:p>
        </p:txBody>
      </p:sp>
      <p:sp>
        <p:nvSpPr>
          <p:cNvPr id="10273" name="Line 33">
            <a:extLst>
              <a:ext uri="{FF2B5EF4-FFF2-40B4-BE49-F238E27FC236}">
                <a16:creationId xmlns:a16="http://schemas.microsoft.com/office/drawing/2014/main" id="{1BAB2DD6-E7F1-9B42-B927-EFFB3CAE9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90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>
            <a:extLst>
              <a:ext uri="{FF2B5EF4-FFF2-40B4-BE49-F238E27FC236}">
                <a16:creationId xmlns:a16="http://schemas.microsoft.com/office/drawing/2014/main" id="{9C1A2572-3059-E545-BCF4-1AC61A461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048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Line 37">
            <a:extLst>
              <a:ext uri="{FF2B5EF4-FFF2-40B4-BE49-F238E27FC236}">
                <a16:creationId xmlns:a16="http://schemas.microsoft.com/office/drawing/2014/main" id="{64A54BAB-C1E3-1146-A68C-84B782F0CD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6096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>
            <a:extLst>
              <a:ext uri="{FF2B5EF4-FFF2-40B4-BE49-F238E27FC236}">
                <a16:creationId xmlns:a16="http://schemas.microsoft.com/office/drawing/2014/main" id="{2CDD0E32-5A49-3444-B14B-B834E09363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39">
            <a:extLst>
              <a:ext uri="{FF2B5EF4-FFF2-40B4-BE49-F238E27FC236}">
                <a16:creationId xmlns:a16="http://schemas.microsoft.com/office/drawing/2014/main" id="{CF23D841-A2E5-8B45-A5B5-E1350CC7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676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80" name="Text Box 40">
            <a:extLst>
              <a:ext uri="{FF2B5EF4-FFF2-40B4-BE49-F238E27FC236}">
                <a16:creationId xmlns:a16="http://schemas.microsoft.com/office/drawing/2014/main" id="{3F155496-FDE6-824D-AEB7-FBB261A9E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371600"/>
            <a:ext cx="2286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assumptions, abstraction,data,simplifications</a:t>
            </a:r>
          </a:p>
        </p:txBody>
      </p:sp>
      <p:sp>
        <p:nvSpPr>
          <p:cNvPr id="10281" name="Text Box 41">
            <a:extLst>
              <a:ext uri="{FF2B5EF4-FFF2-40B4-BE49-F238E27FC236}">
                <a16:creationId xmlns:a16="http://schemas.microsoft.com/office/drawing/2014/main" id="{779F1A47-3E6E-2344-9E06-D051E6DA5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05200"/>
            <a:ext cx="182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optimization algorithm</a:t>
            </a:r>
          </a:p>
        </p:txBody>
      </p:sp>
      <p:sp>
        <p:nvSpPr>
          <p:cNvPr id="10282" name="Text Box 42">
            <a:extLst>
              <a:ext uri="{FF2B5EF4-FFF2-40B4-BE49-F238E27FC236}">
                <a16:creationId xmlns:a16="http://schemas.microsoft.com/office/drawing/2014/main" id="{51275125-3AD8-DE47-A524-3C85533D0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562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interpretation</a:t>
            </a:r>
          </a:p>
        </p:txBody>
      </p:sp>
      <p:sp>
        <p:nvSpPr>
          <p:cNvPr id="10283" name="Text Box 43">
            <a:extLst>
              <a:ext uri="{FF2B5EF4-FFF2-40B4-BE49-F238E27FC236}">
                <a16:creationId xmlns:a16="http://schemas.microsoft.com/office/drawing/2014/main" id="{5A928513-8BCD-7C41-95EB-BE5B0B22F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76600"/>
            <a:ext cx="266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makes sense? change the model, assumptions?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  <p:bldP spid="10268" grpId="0" animBg="1"/>
      <p:bldP spid="10269" grpId="0" animBg="1"/>
      <p:bldP spid="10270" grpId="0" animBg="1"/>
      <p:bldP spid="10280" grpId="0"/>
      <p:bldP spid="102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B7C5FD7-028D-6644-80CC-AF94CA95C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What is a model?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B63B34A-A034-2A41-8A86-8C33FB6FF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86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Model</a:t>
            </a:r>
            <a:r>
              <a:rPr lang="en-US" altLang="en-US">
                <a:ea typeface="ＭＳ Ｐゴシック" panose="020B0600070205080204" pitchFamily="34" charset="-128"/>
              </a:rPr>
              <a:t>: </a:t>
            </a:r>
            <a:r>
              <a:rPr lang="en-US" altLang="en-US" sz="2800">
                <a:ea typeface="ＭＳ Ｐゴシック" panose="020B0600070205080204" pitchFamily="34" charset="-128"/>
              </a:rPr>
              <a:t>A schematic description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of a system, theory, or phenomenon that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accounts for its known or inferred properties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and maybe used for further study of its characteristics.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Mathematical models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are abstract models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describe the mathematical relationships </a:t>
            </a:r>
          </a:p>
          <a:p>
            <a:pPr lvl="1"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		among elements in a system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this class,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mathematical models dealing 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						with discrete optimization</a:t>
            </a:r>
          </a:p>
          <a:p>
            <a:pPr lvl="1" eaLnBrk="1" hangingPunct="1">
              <a:buFontTx/>
              <a:buNone/>
            </a:pPr>
            <a:endParaRPr lang="en-US" altLang="en-US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BE15DB0-3346-4D49-981D-473EC5E6D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Mathematical models in Optimization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BB6BA48-04C4-A24D-9006-DD7FB1016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181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general form of an </a:t>
            </a:r>
            <a:r>
              <a:rPr lang="en-US" altLang="en-US" i="1">
                <a:ea typeface="ＭＳ Ｐゴシック" panose="020B0600070205080204" pitchFamily="34" charset="-128"/>
              </a:rPr>
              <a:t>optimization model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min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max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f(x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 sz="2800">
                <a:ea typeface="ＭＳ Ｐゴシック" panose="020B0600070205080204" pitchFamily="34" charset="-128"/>
              </a:rPr>
              <a:t>(objective function)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subject to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  g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(x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≥ 0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(functional constraints)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	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 S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	 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(set constraints)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n </a:t>
            </a:r>
            <a:r>
              <a:rPr lang="en-US" altLang="en-US">
                <a:ea typeface="ＭＳ Ｐゴシック" panose="020B0600070205080204" pitchFamily="34" charset="-128"/>
              </a:rPr>
              <a:t>are called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decision variables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words,</a:t>
            </a:r>
          </a:p>
          <a:p>
            <a:pPr eaLnBrk="1" hangingPunct="1">
              <a:buFontTx/>
              <a:buNone/>
            </a:pPr>
            <a:r>
              <a:rPr lang="en-US" altLang="en-US" baseline="-25000">
                <a:ea typeface="ＭＳ Ｐゴシック" panose="020B0600070205080204" pitchFamily="34" charset="-128"/>
              </a:rPr>
              <a:t>	</a:t>
            </a:r>
            <a:r>
              <a:rPr lang="en-US" altLang="en-US">
                <a:ea typeface="ＭＳ Ｐゴシック" panose="020B0600070205080204" pitchFamily="34" charset="-128"/>
              </a:rPr>
              <a:t>the goal is to find x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,…,x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that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satisfy the constraints;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achieve min (max) objective function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A8B62FC-7209-E64D-8BD8-83E44170F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Types of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 Optimization Models</a:t>
            </a:r>
          </a:p>
        </p:txBody>
      </p:sp>
      <p:sp>
        <p:nvSpPr>
          <p:cNvPr id="18435" name="AutoShape 4">
            <a:extLst>
              <a:ext uri="{FF2B5EF4-FFF2-40B4-BE49-F238E27FC236}">
                <a16:creationId xmlns:a16="http://schemas.microsoft.com/office/drawing/2014/main" id="{947C533A-B99D-5B44-B8CB-0437EF97F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76400"/>
            <a:ext cx="2743200" cy="1066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Stochastic</a:t>
            </a:r>
          </a:p>
          <a:p>
            <a:pPr eaLnBrk="1" hangingPunct="1"/>
            <a:r>
              <a:rPr lang="en-US" altLang="en-US"/>
              <a:t>(probabilistic </a:t>
            </a:r>
          </a:p>
          <a:p>
            <a:pPr eaLnBrk="1" hangingPunct="1"/>
            <a:r>
              <a:rPr lang="en-US" altLang="en-US"/>
              <a:t>information on data)</a:t>
            </a:r>
          </a:p>
        </p:txBody>
      </p:sp>
      <p:sp>
        <p:nvSpPr>
          <p:cNvPr id="18436" name="AutoShape 6">
            <a:extLst>
              <a:ext uri="{FF2B5EF4-FFF2-40B4-BE49-F238E27FC236}">
                <a16:creationId xmlns:a16="http://schemas.microsoft.com/office/drawing/2014/main" id="{E7E15B1D-44B1-FB4B-84B5-10E96D703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76400"/>
            <a:ext cx="2895600" cy="1066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Deterministic</a:t>
            </a:r>
          </a:p>
          <a:p>
            <a:pPr eaLnBrk="1" hangingPunct="1"/>
            <a:r>
              <a:rPr lang="en-US" altLang="en-US"/>
              <a:t>(data are certain)</a:t>
            </a:r>
          </a:p>
        </p:txBody>
      </p:sp>
      <p:sp>
        <p:nvSpPr>
          <p:cNvPr id="18437" name="AutoShape 7">
            <a:extLst>
              <a:ext uri="{FF2B5EF4-FFF2-40B4-BE49-F238E27FC236}">
                <a16:creationId xmlns:a16="http://schemas.microsoft.com/office/drawing/2014/main" id="{F8B64854-04FE-E341-8C8E-5C7ECA06C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505200"/>
            <a:ext cx="2362200" cy="9906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Discrete, Integer</a:t>
            </a:r>
          </a:p>
          <a:p>
            <a:pPr eaLnBrk="1" hangingPunct="1"/>
            <a:r>
              <a:rPr lang="en-US" altLang="en-US"/>
              <a:t>(S = </a:t>
            </a:r>
            <a:r>
              <a:rPr lang="en-US" altLang="en-US" b="1"/>
              <a:t>Z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  <p:sp>
        <p:nvSpPr>
          <p:cNvPr id="18438" name="AutoShape 8">
            <a:extLst>
              <a:ext uri="{FF2B5EF4-FFF2-40B4-BE49-F238E27FC236}">
                <a16:creationId xmlns:a16="http://schemas.microsoft.com/office/drawing/2014/main" id="{88F5218E-F07A-7740-A225-F48738C97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505200"/>
            <a:ext cx="2209800" cy="9906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Continuous</a:t>
            </a:r>
          </a:p>
          <a:p>
            <a:pPr eaLnBrk="1" hangingPunct="1"/>
            <a:r>
              <a:rPr lang="en-US" altLang="en-US"/>
              <a:t>(S = </a:t>
            </a:r>
            <a:r>
              <a:rPr lang="en-US" altLang="en-US" b="1"/>
              <a:t>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  <p:sp>
        <p:nvSpPr>
          <p:cNvPr id="18439" name="AutoShape 9">
            <a:extLst>
              <a:ext uri="{FF2B5EF4-FFF2-40B4-BE49-F238E27FC236}">
                <a16:creationId xmlns:a16="http://schemas.microsoft.com/office/drawing/2014/main" id="{EE216C0B-7821-DB41-90C3-CAFC23EE7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1600"/>
            <a:ext cx="2819400" cy="9906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Linear</a:t>
            </a:r>
          </a:p>
          <a:p>
            <a:pPr eaLnBrk="1" hangingPunct="1"/>
            <a:r>
              <a:rPr lang="en-US" altLang="en-US"/>
              <a:t>(</a:t>
            </a:r>
            <a:r>
              <a:rPr lang="en-US" altLang="en-US" i="1"/>
              <a:t>f </a:t>
            </a:r>
            <a:r>
              <a:rPr lang="en-US" altLang="en-US"/>
              <a:t>and</a:t>
            </a:r>
            <a:r>
              <a:rPr lang="en-US" altLang="en-US" i="1"/>
              <a:t> g</a:t>
            </a:r>
            <a:r>
              <a:rPr lang="en-US" altLang="en-US"/>
              <a:t> are linear)</a:t>
            </a:r>
          </a:p>
        </p:txBody>
      </p:sp>
      <p:sp>
        <p:nvSpPr>
          <p:cNvPr id="18440" name="AutoShape 10">
            <a:extLst>
              <a:ext uri="{FF2B5EF4-FFF2-40B4-BE49-F238E27FC236}">
                <a16:creationId xmlns:a16="http://schemas.microsoft.com/office/drawing/2014/main" id="{67648B23-8D40-3E4A-8E5F-FB0D8E11A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2819400" cy="9906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Nonlinear</a:t>
            </a:r>
          </a:p>
          <a:p>
            <a:pPr eaLnBrk="1" hangingPunct="1"/>
            <a:r>
              <a:rPr lang="en-US" altLang="en-US"/>
              <a:t>(</a:t>
            </a:r>
            <a:r>
              <a:rPr lang="en-US" altLang="en-US" i="1"/>
              <a:t>f </a:t>
            </a:r>
            <a:r>
              <a:rPr lang="en-US" altLang="en-US"/>
              <a:t>and</a:t>
            </a:r>
            <a:r>
              <a:rPr lang="en-US" altLang="en-US" i="1"/>
              <a:t> g</a:t>
            </a:r>
            <a:r>
              <a:rPr lang="en-US" altLang="en-US"/>
              <a:t> are nonlinear)</a:t>
            </a:r>
          </a:p>
        </p:txBody>
      </p:sp>
      <p:sp>
        <p:nvSpPr>
          <p:cNvPr id="18441" name="Line 11">
            <a:extLst>
              <a:ext uri="{FF2B5EF4-FFF2-40B4-BE49-F238E27FC236}">
                <a16:creationId xmlns:a16="http://schemas.microsoft.com/office/drawing/2014/main" id="{9F7B9BF5-2024-124C-8B8F-16229EAC75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7432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2">
            <a:extLst>
              <a:ext uri="{FF2B5EF4-FFF2-40B4-BE49-F238E27FC236}">
                <a16:creationId xmlns:a16="http://schemas.microsoft.com/office/drawing/2014/main" id="{675268AB-A314-7349-B22C-1FEEA08FE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7432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3">
            <a:extLst>
              <a:ext uri="{FF2B5EF4-FFF2-40B4-BE49-F238E27FC236}">
                <a16:creationId xmlns:a16="http://schemas.microsoft.com/office/drawing/2014/main" id="{F6CB37D7-E6D1-3644-BE60-FAF1ED5C8F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4">
            <a:extLst>
              <a:ext uri="{FF2B5EF4-FFF2-40B4-BE49-F238E27FC236}">
                <a16:creationId xmlns:a16="http://schemas.microsoft.com/office/drawing/2014/main" id="{CD00EEBC-046C-C94E-9A5F-2469F9A23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5">
            <a:extLst>
              <a:ext uri="{FF2B5EF4-FFF2-40B4-BE49-F238E27FC236}">
                <a16:creationId xmlns:a16="http://schemas.microsoft.com/office/drawing/2014/main" id="{AE9124E6-1B9B-F144-9203-B2675C84A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4958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6">
            <a:extLst>
              <a:ext uri="{FF2B5EF4-FFF2-40B4-BE49-F238E27FC236}">
                <a16:creationId xmlns:a16="http://schemas.microsoft.com/office/drawing/2014/main" id="{F718DEA3-8721-3A4A-9D0F-0E3580D8B8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4958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FAD1A1C-BE3B-6C49-8D88-4DC0378D2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What is Discrete Optimization?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CC2CF03-5726-1C46-921A-70FDBDB51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Discrete Optimization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is a field of applied mathematics,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combining techniques from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3200">
                <a:ea typeface="ＭＳ Ｐゴシック" panose="020B0600070205080204" pitchFamily="34" charset="-128"/>
              </a:rPr>
              <a:t>combinatorics and graph theory,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3200">
                <a:ea typeface="ＭＳ Ｐゴシック" panose="020B0600070205080204" pitchFamily="34" charset="-128"/>
              </a:rPr>
              <a:t>linear programming,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3200">
                <a:ea typeface="ＭＳ Ｐゴシック" panose="020B0600070205080204" pitchFamily="34" charset="-128"/>
              </a:rPr>
              <a:t>theory of algorithms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to solve optimization problems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			over discrete structures.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1D21248-B0B2-0C4A-8BD1-FFC48B621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Examples of Discrete Optimization Models: </a:t>
            </a: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  <a:ea typeface="ＭＳ Ｐゴシック" panose="020B0600070205080204" pitchFamily="34" charset="-128"/>
              </a:rPr>
              <a:t>Traveling Salesman Problem (TSP)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45EDBC4-76E9-3040-8C4B-DDDCD09D9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There are n cities. The salesman 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 </a:t>
            </a:r>
            <a:r>
              <a:rPr lang="en-US" altLang="en-US">
                <a:ea typeface="ＭＳ Ｐゴシック" panose="020B0600070205080204" pitchFamily="34" charset="-128"/>
              </a:rPr>
              <a:t>starts his tour from City 1,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</a:t>
            </a:r>
            <a:r>
              <a:rPr lang="en-US" altLang="en-US">
                <a:ea typeface="ＭＳ Ｐゴシック" panose="020B0600070205080204" pitchFamily="34" charset="-128"/>
              </a:rPr>
              <a:t> visits each of the cities exactly once,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</a:t>
            </a:r>
            <a:r>
              <a:rPr lang="en-US" altLang="en-US">
                <a:ea typeface="ＭＳ Ｐゴシック" panose="020B0600070205080204" pitchFamily="34" charset="-128"/>
              </a:rPr>
              <a:t> and returns to City 1.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For each pair of cities i,j there is a cost </a:t>
            </a:r>
            <a:r>
              <a:rPr lang="en-US" altLang="en-US" b="1">
                <a:solidFill>
                  <a:srgbClr val="009900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b="1" baseline="-25000">
                <a:solidFill>
                  <a:srgbClr val="009900"/>
                </a:solidFill>
                <a:ea typeface="ＭＳ Ｐゴシック" panose="020B0600070205080204" pitchFamily="34" charset="-128"/>
              </a:rPr>
              <a:t>ij</a:t>
            </a:r>
            <a:r>
              <a:rPr lang="en-US" altLang="en-US" b="1">
                <a:solidFill>
                  <a:srgbClr val="009900"/>
                </a:solidFill>
                <a:ea typeface="ＭＳ Ｐゴシック" panose="020B0600070205080204" pitchFamily="34" charset="-128"/>
              </a:rPr>
              <a:t>   </a:t>
            </a:r>
            <a:r>
              <a:rPr lang="en-US" altLang="en-US">
                <a:ea typeface="ＭＳ Ｐゴシック" panose="020B0600070205080204" pitchFamily="34" charset="-128"/>
              </a:rPr>
              <a:t>associated with traveling from City i to City j 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solidFill>
                  <a:srgbClr val="FF0066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>
                <a:ea typeface="ＭＳ Ｐゴシック" panose="020B0600070205080204" pitchFamily="34" charset="-128"/>
              </a:rPr>
              <a:t> Find a minimum-cost tour.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EC27542-C1BB-8944-A1AA-E3D34312E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ea typeface="+mj-ea"/>
                <a:cs typeface="+mj-cs"/>
              </a:rPr>
              <a:t>Examples of Discrete Optimization Models: </a:t>
            </a:r>
            <a:r>
              <a:rPr 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Job Scheduling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65CD8E2-D49C-4E44-8212-37CA4D3CF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ea typeface="ＭＳ Ｐゴシック" panose="020B0600070205080204" pitchFamily="34" charset="-128"/>
              </a:rPr>
              <a:t>There are </a:t>
            </a:r>
            <a:r>
              <a:rPr lang="en-US" altLang="en-US" sz="2800">
                <a:solidFill>
                  <a:srgbClr val="663300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800">
                <a:ea typeface="ＭＳ Ｐゴシック" panose="020B0600070205080204" pitchFamily="34" charset="-128"/>
              </a:rPr>
              <a:t> jobs that should be processed on the same machine. (</a:t>
            </a:r>
            <a:r>
              <a:rPr lang="en-US" altLang="en-US" sz="2800" i="1">
                <a:ea typeface="ＭＳ Ｐゴシック" panose="020B0600070205080204" pitchFamily="34" charset="-128"/>
              </a:rPr>
              <a:t>Can’t be processed simultaneously</a:t>
            </a:r>
            <a:r>
              <a:rPr lang="en-US" altLang="en-US" sz="2800">
                <a:ea typeface="ＭＳ Ｐゴシック" panose="020B0600070205080204" pitchFamily="34" charset="-128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Job </a:t>
            </a:r>
            <a:r>
              <a:rPr lang="en-US" altLang="en-US" sz="2800" i="1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 has processing time p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k</a:t>
            </a:r>
            <a:r>
              <a:rPr lang="en-US" altLang="en-US" sz="2800">
                <a:ea typeface="ＭＳ Ｐゴシック" panose="020B0600070205080204" pitchFamily="34" charset="-128"/>
              </a:rPr>
              <a:t> .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Here is an example of a possible schedule: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sz="2800">
                <a:ea typeface="ＭＳ Ｐゴシック" panose="020B0600070205080204" pitchFamily="34" charset="-128"/>
              </a:rPr>
              <a:t> Find a schedule which minimizes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the average completion time of the jobs.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3707F382-D99B-5F46-B859-7ABDDD14921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581400"/>
            <a:ext cx="6781800" cy="533400"/>
            <a:chOff x="624" y="2736"/>
            <a:chExt cx="4272" cy="336"/>
          </a:xfrm>
        </p:grpSpPr>
        <p:sp>
          <p:nvSpPr>
            <p:cNvPr id="21522" name="Rectangle 5">
              <a:extLst>
                <a:ext uri="{FF2B5EF4-FFF2-40B4-BE49-F238E27FC236}">
                  <a16:creationId xmlns:a16="http://schemas.microsoft.com/office/drawing/2014/main" id="{BB1E5F68-6E87-F740-9B75-1A7855DB5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736"/>
              <a:ext cx="720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panose="020B0604020202020204" pitchFamily="34" charset="0"/>
                </a:rPr>
                <a:t>Job 3</a:t>
              </a:r>
            </a:p>
          </p:txBody>
        </p:sp>
        <p:sp>
          <p:nvSpPr>
            <p:cNvPr id="21523" name="Rectangle 6">
              <a:extLst>
                <a:ext uri="{FF2B5EF4-FFF2-40B4-BE49-F238E27FC236}">
                  <a16:creationId xmlns:a16="http://schemas.microsoft.com/office/drawing/2014/main" id="{CABAB5FE-18BD-6A47-A3F9-0BDBE213C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736"/>
              <a:ext cx="1200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panose="020B0604020202020204" pitchFamily="34" charset="0"/>
                </a:rPr>
                <a:t>Job 1</a:t>
              </a:r>
            </a:p>
          </p:txBody>
        </p:sp>
        <p:sp>
          <p:nvSpPr>
            <p:cNvPr id="21524" name="Rectangle 7">
              <a:extLst>
                <a:ext uri="{FF2B5EF4-FFF2-40B4-BE49-F238E27FC236}">
                  <a16:creationId xmlns:a16="http://schemas.microsoft.com/office/drawing/2014/main" id="{0B66E1FC-0086-EE42-B861-0D45B3477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736"/>
              <a:ext cx="912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panose="020B0604020202020204" pitchFamily="34" charset="0"/>
                </a:rPr>
                <a:t>Job 4</a:t>
              </a:r>
            </a:p>
          </p:txBody>
        </p:sp>
        <p:sp>
          <p:nvSpPr>
            <p:cNvPr id="21525" name="Rectangle 8">
              <a:extLst>
                <a:ext uri="{FF2B5EF4-FFF2-40B4-BE49-F238E27FC236}">
                  <a16:creationId xmlns:a16="http://schemas.microsoft.com/office/drawing/2014/main" id="{77B099B2-0937-D84E-A262-C86ABA333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36"/>
              <a:ext cx="1440" cy="33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Arial" panose="020B0604020202020204" pitchFamily="34" charset="0"/>
                </a:rPr>
                <a:t>Job 2</a:t>
              </a:r>
            </a:p>
          </p:txBody>
        </p:sp>
      </p:grpSp>
      <p:sp>
        <p:nvSpPr>
          <p:cNvPr id="21509" name="Line 9">
            <a:extLst>
              <a:ext uri="{FF2B5EF4-FFF2-40B4-BE49-F238E27FC236}">
                <a16:creationId xmlns:a16="http://schemas.microsoft.com/office/drawing/2014/main" id="{0642B6D5-0918-1843-A3EF-B3B72759A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953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10">
            <a:extLst>
              <a:ext uri="{FF2B5EF4-FFF2-40B4-BE49-F238E27FC236}">
                <a16:creationId xmlns:a16="http://schemas.microsoft.com/office/drawing/2014/main" id="{7F64BC8A-9DB2-CB46-982E-05ED040B8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11">
            <a:extLst>
              <a:ext uri="{FF2B5EF4-FFF2-40B4-BE49-F238E27FC236}">
                <a16:creationId xmlns:a16="http://schemas.microsoft.com/office/drawing/2014/main" id="{C5BF49CB-A59D-1349-855C-282E29172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2">
            <a:extLst>
              <a:ext uri="{FF2B5EF4-FFF2-40B4-BE49-F238E27FC236}">
                <a16:creationId xmlns:a16="http://schemas.microsoft.com/office/drawing/2014/main" id="{F1D6704D-818D-D64B-806F-1124E80BC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3">
            <a:extLst>
              <a:ext uri="{FF2B5EF4-FFF2-40B4-BE49-F238E27FC236}">
                <a16:creationId xmlns:a16="http://schemas.microsoft.com/office/drawing/2014/main" id="{01A74AA9-2392-D846-9244-6A3EDB97B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4">
            <a:extLst>
              <a:ext uri="{FF2B5EF4-FFF2-40B4-BE49-F238E27FC236}">
                <a16:creationId xmlns:a16="http://schemas.microsoft.com/office/drawing/2014/main" id="{E3ABB8B7-83C6-2844-9613-B53A85F85B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5">
            <a:extLst>
              <a:ext uri="{FF2B5EF4-FFF2-40B4-BE49-F238E27FC236}">
                <a16:creationId xmlns:a16="http://schemas.microsoft.com/office/drawing/2014/main" id="{DF9BA207-8191-B74F-AB95-07142FE02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4419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time</a:t>
            </a:r>
          </a:p>
        </p:txBody>
      </p:sp>
      <p:sp>
        <p:nvSpPr>
          <p:cNvPr id="21516" name="Text Box 16">
            <a:extLst>
              <a:ext uri="{FF2B5EF4-FFF2-40B4-BE49-F238E27FC236}">
                <a16:creationId xmlns:a16="http://schemas.microsoft.com/office/drawing/2014/main" id="{C419E53C-BBE4-974F-8E42-5ADF5FEE2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419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1517" name="Text Box 17">
            <a:extLst>
              <a:ext uri="{FF2B5EF4-FFF2-40B4-BE49-F238E27FC236}">
                <a16:creationId xmlns:a16="http://schemas.microsoft.com/office/drawing/2014/main" id="{E88A73E1-2D7B-4A43-A1E2-1F8B5C27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343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1518" name="Text Box 18">
            <a:extLst>
              <a:ext uri="{FF2B5EF4-FFF2-40B4-BE49-F238E27FC236}">
                <a16:creationId xmlns:a16="http://schemas.microsoft.com/office/drawing/2014/main" id="{EB6E88D7-737A-6A44-923D-42330C331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434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9" name="Text Box 19">
            <a:extLst>
              <a:ext uri="{FF2B5EF4-FFF2-40B4-BE49-F238E27FC236}">
                <a16:creationId xmlns:a16="http://schemas.microsoft.com/office/drawing/2014/main" id="{849946CC-4D4B-F04E-A8AD-948E54554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43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21520" name="Text Box 20">
            <a:extLst>
              <a:ext uri="{FF2B5EF4-FFF2-40B4-BE49-F238E27FC236}">
                <a16:creationId xmlns:a16="http://schemas.microsoft.com/office/drawing/2014/main" id="{98BE62A2-B828-E14E-B670-938EDD0DB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19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21521" name="Text Box 21">
            <a:extLst>
              <a:ext uri="{FF2B5EF4-FFF2-40B4-BE49-F238E27FC236}">
                <a16:creationId xmlns:a16="http://schemas.microsoft.com/office/drawing/2014/main" id="{7CF4520C-85F7-C04E-9D74-0DD769918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343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863DA22-9789-0D4D-ABB9-CA37B31F0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ea typeface="+mj-ea"/>
                <a:cs typeface="+mj-cs"/>
              </a:rPr>
              <a:t>Examples of Discrete Optimization Models: </a:t>
            </a:r>
            <a:r>
              <a:rPr 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Shortest Path Problem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33A2025-13B8-EF4C-9C6B-F513F5D81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ea typeface="ＭＳ Ｐゴシック" panose="020B0600070205080204" pitchFamily="34" charset="-128"/>
              </a:rPr>
              <a:t>In a network, we have distances on arcs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		source node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800">
                <a:ea typeface="ＭＳ Ｐゴシック" panose="020B0600070205080204" pitchFamily="34" charset="-128"/>
              </a:rPr>
              <a:t> and sink node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800" i="1">
                <a:ea typeface="ＭＳ Ｐゴシック" panose="020B0600070205080204" pitchFamily="34" charset="-128"/>
              </a:rPr>
              <a:t> .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sz="2800">
                <a:ea typeface="ＭＳ Ｐゴシック" panose="020B0600070205080204" pitchFamily="34" charset="-128"/>
              </a:rPr>
              <a:t> Find a shortest path from the source to the sink.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20216B9-37AF-7F43-9A66-575580686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434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A1FCB885-222D-3041-B996-8C00E888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86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D1D2AAE1-B84F-D549-8AAF-0B58FDFD3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C2F76CF0-2958-2D49-83E3-4E735DF4A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95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2536" name="Oval 8">
            <a:extLst>
              <a:ext uri="{FF2B5EF4-FFF2-40B4-BE49-F238E27FC236}">
                <a16:creationId xmlns:a16="http://schemas.microsoft.com/office/drawing/2014/main" id="{AB6914D4-8B08-B445-9BE6-864960455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895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22537" name="Oval 9">
            <a:extLst>
              <a:ext uri="{FF2B5EF4-FFF2-40B4-BE49-F238E27FC236}">
                <a16:creationId xmlns:a16="http://schemas.microsoft.com/office/drawing/2014/main" id="{58864292-7A0C-BE4F-83E5-0E33F9772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265C69D8-2784-E74C-9E7A-3E79E7984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86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22539" name="Oval 11">
            <a:extLst>
              <a:ext uri="{FF2B5EF4-FFF2-40B4-BE49-F238E27FC236}">
                <a16:creationId xmlns:a16="http://schemas.microsoft.com/office/drawing/2014/main" id="{1EF47D7A-B321-7048-9FCF-BC56D2A63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886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3A262B48-1940-3C47-ACE4-09E5B37853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766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66E2DEE5-CC69-884C-BE98-688272422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CF71C3C6-45C5-0943-A902-219F473ADF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124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E6147685-D000-604A-A9D6-9C30FA2AC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00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7B32EF40-A409-5944-BB6A-8EC2DA996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276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419F8853-E364-BA4C-A4BE-0E46A72ED3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276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38C0D496-974C-AE44-BEDA-704BDB3C0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3434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>
            <a:extLst>
              <a:ext uri="{FF2B5EF4-FFF2-40B4-BE49-F238E27FC236}">
                <a16:creationId xmlns:a16="http://schemas.microsoft.com/office/drawing/2014/main" id="{C26C1AEF-3C88-674E-AFC3-77E4E239DA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343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EBF03536-4BD2-FF48-90C4-CC284D924C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3434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1">
            <a:extLst>
              <a:ext uri="{FF2B5EF4-FFF2-40B4-BE49-F238E27FC236}">
                <a16:creationId xmlns:a16="http://schemas.microsoft.com/office/drawing/2014/main" id="{0881CDBD-7FCA-2242-AB65-909B0D67D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0433700B-BA1D-EE45-AB97-BBF14B562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666DACE9-4188-0A4C-B33D-B9FB4C18E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0E94E7A0-CAE0-AF44-A014-1BEE6FE15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114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Text Box 25">
            <a:extLst>
              <a:ext uri="{FF2B5EF4-FFF2-40B4-BE49-F238E27FC236}">
                <a16:creationId xmlns:a16="http://schemas.microsoft.com/office/drawing/2014/main" id="{3631E4DA-C0C3-0F48-8413-1C507E05A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2554" name="Text Box 26">
            <a:extLst>
              <a:ext uri="{FF2B5EF4-FFF2-40B4-BE49-F238E27FC236}">
                <a16:creationId xmlns:a16="http://schemas.microsoft.com/office/drawing/2014/main" id="{F7DFBBF6-934D-FA49-AA11-85D21C39B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089EE901-5D03-3145-B916-2015DA92C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343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2556" name="Text Box 28">
            <a:extLst>
              <a:ext uri="{FF2B5EF4-FFF2-40B4-BE49-F238E27FC236}">
                <a16:creationId xmlns:a16="http://schemas.microsoft.com/office/drawing/2014/main" id="{4EE48EB3-9209-A641-BA67-F2D6D09CD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352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2557" name="Text Box 29">
            <a:extLst>
              <a:ext uri="{FF2B5EF4-FFF2-40B4-BE49-F238E27FC236}">
                <a16:creationId xmlns:a16="http://schemas.microsoft.com/office/drawing/2014/main" id="{79C30152-3D0F-E542-B36B-B4114BA92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2558" name="Text Box 30">
            <a:extLst>
              <a:ext uri="{FF2B5EF4-FFF2-40B4-BE49-F238E27FC236}">
                <a16:creationId xmlns:a16="http://schemas.microsoft.com/office/drawing/2014/main" id="{33D37310-00F7-4F4D-A92A-249A053B8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2559" name="Text Box 31">
            <a:extLst>
              <a:ext uri="{FF2B5EF4-FFF2-40B4-BE49-F238E27FC236}">
                <a16:creationId xmlns:a16="http://schemas.microsoft.com/office/drawing/2014/main" id="{7A8F3F54-034B-5D40-B3C5-0D67C41A7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57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2560" name="Text Box 32">
            <a:extLst>
              <a:ext uri="{FF2B5EF4-FFF2-40B4-BE49-F238E27FC236}">
                <a16:creationId xmlns:a16="http://schemas.microsoft.com/office/drawing/2014/main" id="{9FF3F00C-F69E-8F4C-BF72-736EB632E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667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2561" name="Text Box 33">
            <a:extLst>
              <a:ext uri="{FF2B5EF4-FFF2-40B4-BE49-F238E27FC236}">
                <a16:creationId xmlns:a16="http://schemas.microsoft.com/office/drawing/2014/main" id="{098F661D-73E4-E745-B045-9DAF2409E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22562" name="Text Box 34">
            <a:extLst>
              <a:ext uri="{FF2B5EF4-FFF2-40B4-BE49-F238E27FC236}">
                <a16:creationId xmlns:a16="http://schemas.microsoft.com/office/drawing/2014/main" id="{B7C19F22-82BF-A542-A116-1869B911C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2563" name="Text Box 35">
            <a:extLst>
              <a:ext uri="{FF2B5EF4-FFF2-40B4-BE49-F238E27FC236}">
                <a16:creationId xmlns:a16="http://schemas.microsoft.com/office/drawing/2014/main" id="{6EC04EC3-E581-E640-A201-4B7F96F6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733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22564" name="Text Box 36">
            <a:extLst>
              <a:ext uri="{FF2B5EF4-FFF2-40B4-BE49-F238E27FC236}">
                <a16:creationId xmlns:a16="http://schemas.microsoft.com/office/drawing/2014/main" id="{4BF8477A-7508-F140-9EAE-4104C393B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67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2565" name="Text Box 37">
            <a:extLst>
              <a:ext uri="{FF2B5EF4-FFF2-40B4-BE49-F238E27FC236}">
                <a16:creationId xmlns:a16="http://schemas.microsoft.com/office/drawing/2014/main" id="{9385CBCB-6525-5548-895B-A7E9F875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58399</TotalTime>
  <Words>604</Words>
  <Application>Microsoft Macintosh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ＭＳ Ｐゴシック</vt:lpstr>
      <vt:lpstr>Arial</vt:lpstr>
      <vt:lpstr>Calibri</vt:lpstr>
      <vt:lpstr>Comic Sans MS</vt:lpstr>
      <vt:lpstr>Symbol</vt:lpstr>
      <vt:lpstr>Wingdings</vt:lpstr>
      <vt:lpstr>Default Design</vt:lpstr>
      <vt:lpstr>Math4630/5630 Discrete Modeling and Optimization  </vt:lpstr>
      <vt:lpstr>A schematic view of modeling/optimization process</vt:lpstr>
      <vt:lpstr>What is a model?</vt:lpstr>
      <vt:lpstr>Mathematical models in Optimization</vt:lpstr>
      <vt:lpstr>Types of  Optimization Models</vt:lpstr>
      <vt:lpstr>What is Discrete Optimization?</vt:lpstr>
      <vt:lpstr>Examples of Discrete Optimization Models: Traveling Salesman Problem (TSP)</vt:lpstr>
      <vt:lpstr>Examples of Discrete Optimization Models: Job Scheduling</vt:lpstr>
      <vt:lpstr>Examples of Discrete Optimization Models: Shortest Path Problem</vt:lpstr>
      <vt:lpstr>Problems that can be modeled and solved by discrete optimization techniques</vt:lpstr>
      <vt:lpstr>Problems that can be modeled and solved by discrete optimization techniques</vt:lpstr>
      <vt:lpstr>Solution Methods for Discrete Optimization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47</cp:revision>
  <dcterms:created xsi:type="dcterms:W3CDTF">1601-01-01T00:00:00Z</dcterms:created>
  <dcterms:modified xsi:type="dcterms:W3CDTF">2021-01-14T21:33:49Z</dcterms:modified>
</cp:coreProperties>
</file>