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handoutMasterIdLst>
    <p:handoutMasterId r:id="rId20"/>
  </p:handoutMasterIdLst>
  <p:sldIdLst>
    <p:sldId id="276" r:id="rId2"/>
    <p:sldId id="284" r:id="rId3"/>
    <p:sldId id="285" r:id="rId4"/>
    <p:sldId id="279" r:id="rId5"/>
    <p:sldId id="280" r:id="rId6"/>
    <p:sldId id="281" r:id="rId7"/>
    <p:sldId id="282" r:id="rId8"/>
    <p:sldId id="283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5559" autoAdjust="0"/>
  </p:normalViewPr>
  <p:slideViewPr>
    <p:cSldViewPr>
      <p:cViewPr>
        <p:scale>
          <a:sx n="96" d="100"/>
          <a:sy n="96" d="100"/>
        </p:scale>
        <p:origin x="1544" y="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0"/>
    </p:cViewPr>
  </p:sorterViewPr>
  <p:notesViewPr>
    <p:cSldViewPr>
      <p:cViewPr varScale="1">
        <p:scale>
          <a:sx n="79" d="100"/>
          <a:sy n="79" d="100"/>
        </p:scale>
        <p:origin x="3440" y="2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FD7B4B1-C3D9-984D-938A-D9539AD5C65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/>
            </a:lvl1pPr>
          </a:lstStyle>
          <a:p>
            <a:pPr>
              <a:defRPr/>
            </a:pPr>
            <a:r>
              <a:rPr lang="en-US"/>
              <a:t>Math 4630/5630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D178F3B-2EF7-0348-AD35-A37443886B5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 smtClean="0"/>
            </a:lvl1pPr>
          </a:lstStyle>
          <a:p>
            <a:pPr>
              <a:defRPr/>
            </a:pPr>
            <a:r>
              <a:rPr lang="en-US"/>
              <a:t>March 29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D6B2AB17-E76A-FA49-8984-71C93AEED02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E30A8617-2214-C945-9108-A1746C89A81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C06BBCF-D076-684E-B14F-C42CE21D92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7CCE23-E78E-5F4E-B585-5A76000789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60C9F6-3AFE-6D4B-B0C4-E65FCEB9FC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60B374-6721-5849-A99D-2B1F38C5C9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BC79A9-E2AF-E344-9254-492DA66660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859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A189B8-CA12-6C49-AE46-E067482DEF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126266-AF55-8547-A15A-550F2DE2E6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CA0F1D-40CE-974C-87A6-358BDFD9F9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4F045-6133-7544-9F58-F9B08AFDCE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63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0ED1B1-3863-314B-AEA0-47F89CA1F3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5B4485-5508-F142-988A-C69AD0E15A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995F81-5A78-2E4A-9BCE-D1111CB00C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A43AC-6B7B-DC47-ABF9-0CD6707E46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839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A6EA96-3C42-ED45-9D58-10575806C3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65C284-AE0D-D34D-9C45-1BE0107BF3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B46600-22D3-494A-84C3-F5EC9C0591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F1EFE-DD33-6340-AA47-82BB7F7BEE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792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699331-2E55-D346-8069-2EF44A4E13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D6D10B-C1C4-5041-BA4B-712D962816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3F590C-377F-614C-9DAA-9672E34C8E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80CD64-3DAF-F643-8D7C-0CC6D3AD3E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622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FF468C-A346-FD43-B7A7-D4BF636390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9DBB58-99DC-094A-AEB6-D12DE34F67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F9FC7F-DCD7-EF43-B01E-045925AD19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27204-9830-4D41-BE68-E20358F627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78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1ACEC69-CD7F-2247-B439-33344077AD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B149481-236E-0F47-B89E-44FA249B76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779DCF2-DAD6-CA45-AA81-5F1699C078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A6D32-EFD0-C24D-B0A4-0DD8F938CD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559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C12A91E-9E84-704F-AB0C-2EBDDF9526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9A5C377-0E52-6C47-92D2-B665C07D69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20A1A60-AB1F-8945-851F-9FD7EC1D1A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53C19-6311-4943-84B3-98B616A8E1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634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6F86E2F-3441-1940-99D5-C2AAE81790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600289F-FF2A-384B-89EF-E37144628D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F2BF057-3CA2-EB40-A0E1-FE1CCD3EDE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48BC9F-9A57-9D4E-B022-D09C8849B9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08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60FFD0-4941-D44C-B010-8E679F4FF2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903C52-74AA-A34B-8A00-4E84BA22B1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AC9005-66B0-6B41-8DDE-ECEF4EAD79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3172D9-D7B7-D04B-9AC9-F7F53FED51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910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693CE3-899C-1F4F-9BB6-3774278BAF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5C6C15-20F1-1A44-A515-7A43D38E8C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D8DAD2-467E-204F-BD4C-562CAC4B86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D461E9-D87B-F24C-AB25-032FC587D4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15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42CC299-C4C6-2D45-9B2B-D2F09FC6E3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91F6D73-4F27-9844-8682-EA3AD504CF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3B23C90-C95C-F943-9B56-068A2A14089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267B317-3BF2-794E-82DF-0DE88F31775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1C1716F-E586-3747-908C-D780ED7E31B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DEE0008-D24E-ED4E-8A0D-7827698925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F11627C-0A90-304D-AF9F-8315030E8B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1089025"/>
            <a:ext cx="8280400" cy="126841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Algorithms for Network Optimization Problems</a:t>
            </a:r>
            <a:b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</a:br>
            <a:endParaRPr lang="en-US" altLang="en-US" sz="4000">
              <a:solidFill>
                <a:srgbClr val="663300"/>
              </a:solidFill>
              <a:latin typeface="Comic Sans MS" panose="030F0902030302020204" pitchFamily="66" charset="0"/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A097BAE3-1C94-0F45-9AF0-F98B2FDB62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644900"/>
            <a:ext cx="9144000" cy="2879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/>
              <a:t>	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6110E795-07AC-F74C-AD59-768D82691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2816225"/>
            <a:ext cx="8424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50A95BD8-D5BB-4643-8DC8-91A13229C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213" y="2492375"/>
            <a:ext cx="8388350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This handout: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/>
              <a:t> Minimum Spanning Tree Problem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/>
              <a:t> Approximation Algorithms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/>
              <a:t> Traveling Salesman Problem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6CC05E8-2CFE-7643-9921-C52832E384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170862" cy="765175"/>
          </a:xfrm>
        </p:spPr>
        <p:txBody>
          <a:bodyPr/>
          <a:lstStyle/>
          <a:p>
            <a:pPr eaLnBrk="1" hangingPunct="1"/>
            <a:endParaRPr lang="en-US" altLang="en-US">
              <a:solidFill>
                <a:srgbClr val="663300"/>
              </a:solidFill>
              <a:latin typeface="Comic Sans MS" panose="030F0902030302020204" pitchFamily="66" charset="0"/>
            </a:endParaRP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0964554F-ABD8-384F-9525-1B24415C86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Three main directions to solve </a:t>
            </a:r>
          </a:p>
          <a:p>
            <a:pPr eaLnBrk="1" hangingPunct="1">
              <a:buFontTx/>
              <a:buNone/>
            </a:pPr>
            <a:r>
              <a:rPr lang="en-US" altLang="en-US"/>
              <a:t>		NP-hard discrete optimization problems:</a:t>
            </a:r>
          </a:p>
          <a:p>
            <a:pPr eaLnBrk="1" hangingPunct="1"/>
            <a:r>
              <a:rPr lang="en-US" altLang="en-US"/>
              <a:t>Integer programming techniques</a:t>
            </a:r>
          </a:p>
          <a:p>
            <a:pPr eaLnBrk="1" hangingPunct="1"/>
            <a:r>
              <a:rPr lang="en-US" altLang="en-US"/>
              <a:t>Heuristics</a:t>
            </a:r>
          </a:p>
          <a:p>
            <a:pPr eaLnBrk="1" hangingPunct="1"/>
            <a:r>
              <a:rPr lang="en-US" altLang="en-US"/>
              <a:t>Approximation algorithms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We gave examples of the first two methods for TSP.</a:t>
            </a:r>
          </a:p>
          <a:p>
            <a:pPr eaLnBrk="1" hangingPunct="1"/>
            <a:r>
              <a:rPr lang="en-US" altLang="en-US"/>
              <a:t>In this handout, </a:t>
            </a:r>
          </a:p>
          <a:p>
            <a:pPr eaLnBrk="1" hangingPunct="1">
              <a:buFontTx/>
              <a:buNone/>
            </a:pPr>
            <a:r>
              <a:rPr lang="en-US" altLang="en-US"/>
              <a:t>			an approximation algorithm for TSP.</a:t>
            </a:r>
          </a:p>
          <a:p>
            <a:pPr lvl="1" eaLnBrk="1" hangingPunct="1"/>
            <a:endParaRPr lang="en-US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718D331-3A27-EF40-8525-4AF7B9CC34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8775" y="0"/>
            <a:ext cx="8097838" cy="1089025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Definition of </a:t>
            </a:r>
            <a:b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Approximation Algorithms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FEFE6856-7857-F447-AB72-B2B5F6F941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33488"/>
            <a:ext cx="9144000" cy="5624512"/>
          </a:xfrm>
        </p:spPr>
        <p:txBody>
          <a:bodyPr/>
          <a:lstStyle/>
          <a:p>
            <a:pPr eaLnBrk="1" hangingPunct="1"/>
            <a:r>
              <a:rPr lang="en-US" altLang="en-US" b="1"/>
              <a:t>Definition</a:t>
            </a:r>
            <a:r>
              <a:rPr lang="en-US" altLang="en-US"/>
              <a:t>: An </a:t>
            </a:r>
            <a:r>
              <a:rPr lang="el-GR" altLang="en-US" i="1">
                <a:solidFill>
                  <a:srgbClr val="000099"/>
                </a:solidFill>
                <a:cs typeface="Times New Roman" panose="02020603050405020304" pitchFamily="18" charset="0"/>
              </a:rPr>
              <a:t>α</a:t>
            </a:r>
            <a:r>
              <a:rPr lang="en-US" altLang="en-US" i="1">
                <a:solidFill>
                  <a:srgbClr val="000099"/>
                </a:solidFill>
                <a:cs typeface="Times New Roman" panose="02020603050405020304" pitchFamily="18" charset="0"/>
              </a:rPr>
              <a:t>-approximation algorithm</a:t>
            </a:r>
            <a:r>
              <a:rPr lang="en-US" altLang="en-US">
                <a:cs typeface="Times New Roman" panose="02020603050405020304" pitchFamily="18" charset="0"/>
              </a:rPr>
              <a:t> is a polynomial-time algorithm which always produces a solution of value within </a:t>
            </a:r>
            <a:r>
              <a:rPr lang="el-GR" altLang="en-US">
                <a:solidFill>
                  <a:srgbClr val="000099"/>
                </a:solidFill>
                <a:cs typeface="Times New Roman" panose="02020603050405020304" pitchFamily="18" charset="0"/>
              </a:rPr>
              <a:t>α</a:t>
            </a:r>
            <a:r>
              <a:rPr lang="en-US" altLang="en-US">
                <a:cs typeface="Times New Roman" panose="02020603050405020304" pitchFamily="18" charset="0"/>
              </a:rPr>
              <a:t> times the value of an optimal solution.</a:t>
            </a:r>
          </a:p>
          <a:p>
            <a:pPr eaLnBrk="1" hangingPunct="1">
              <a:buFontTx/>
              <a:buNone/>
            </a:pPr>
            <a:r>
              <a:rPr lang="en-US" altLang="en-US">
                <a:cs typeface="Times New Roman" panose="02020603050405020304" pitchFamily="18" charset="0"/>
              </a:rPr>
              <a:t>	That is, for any instance of the problem</a:t>
            </a:r>
          </a:p>
          <a:p>
            <a:pPr eaLnBrk="1" hangingPunct="1">
              <a:buFontTx/>
              <a:buNone/>
            </a:pPr>
            <a:r>
              <a:rPr lang="en-US" altLang="en-US">
                <a:cs typeface="Times New Roman" panose="02020603050405020304" pitchFamily="18" charset="0"/>
              </a:rPr>
              <a:t>		</a:t>
            </a:r>
            <a:r>
              <a:rPr lang="en-US" altLang="en-US">
                <a:solidFill>
                  <a:srgbClr val="000099"/>
                </a:solidFill>
                <a:cs typeface="Times New Roman" panose="02020603050405020304" pitchFamily="18" charset="0"/>
              </a:rPr>
              <a:t>Z</a:t>
            </a:r>
            <a:r>
              <a:rPr lang="en-US" altLang="en-US" baseline="-25000">
                <a:solidFill>
                  <a:srgbClr val="000099"/>
                </a:solidFill>
                <a:cs typeface="Times New Roman" panose="02020603050405020304" pitchFamily="18" charset="0"/>
              </a:rPr>
              <a:t>algo</a:t>
            </a:r>
            <a:r>
              <a:rPr lang="en-US" altLang="en-US">
                <a:solidFill>
                  <a:srgbClr val="000099"/>
                </a:solidFill>
                <a:cs typeface="Times New Roman" panose="02020603050405020304" pitchFamily="18" charset="0"/>
              </a:rPr>
              <a:t> / Z</a:t>
            </a:r>
            <a:r>
              <a:rPr lang="en-US" altLang="en-US" baseline="-25000">
                <a:solidFill>
                  <a:srgbClr val="000099"/>
                </a:solidFill>
                <a:cs typeface="Times New Roman" panose="02020603050405020304" pitchFamily="18" charset="0"/>
              </a:rPr>
              <a:t>opt</a:t>
            </a:r>
            <a:r>
              <a:rPr lang="en-US" altLang="en-US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000099"/>
                </a:solidFill>
                <a:cs typeface="Times New Roman" panose="02020603050405020304" pitchFamily="18" charset="0"/>
                <a:sym typeface="Symbol" pitchFamily="2" charset="2"/>
              </a:rPr>
              <a:t> </a:t>
            </a:r>
            <a:r>
              <a:rPr lang="el-GR" altLang="en-US">
                <a:solidFill>
                  <a:srgbClr val="000099"/>
                </a:solidFill>
                <a:cs typeface="Times New Roman" panose="02020603050405020304" pitchFamily="18" charset="0"/>
              </a:rPr>
              <a:t>α</a:t>
            </a:r>
            <a:r>
              <a:rPr lang="en-US" altLang="en-US">
                <a:cs typeface="Times New Roman" panose="02020603050405020304" pitchFamily="18" charset="0"/>
              </a:rPr>
              <a:t> ,	</a:t>
            </a:r>
            <a:r>
              <a:rPr lang="en-US" altLang="en-US" sz="2800">
                <a:cs typeface="Times New Roman" panose="02020603050405020304" pitchFamily="18" charset="0"/>
              </a:rPr>
              <a:t>(</a:t>
            </a:r>
            <a:r>
              <a:rPr lang="en-US" altLang="en-US" sz="2800" i="1">
                <a:cs typeface="Times New Roman" panose="02020603050405020304" pitchFamily="18" charset="0"/>
              </a:rPr>
              <a:t>for a minimization problem</a:t>
            </a:r>
            <a:r>
              <a:rPr lang="en-US" altLang="en-US" sz="280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n-US">
                <a:cs typeface="Times New Roman" panose="02020603050405020304" pitchFamily="18" charset="0"/>
              </a:rPr>
              <a:t>	   where 	</a:t>
            </a:r>
            <a:r>
              <a:rPr lang="en-US" altLang="en-US">
                <a:solidFill>
                  <a:srgbClr val="000099"/>
                </a:solidFill>
                <a:cs typeface="Times New Roman" panose="02020603050405020304" pitchFamily="18" charset="0"/>
              </a:rPr>
              <a:t>Z</a:t>
            </a:r>
            <a:r>
              <a:rPr lang="en-US" altLang="en-US" baseline="-25000">
                <a:solidFill>
                  <a:srgbClr val="000099"/>
                </a:solidFill>
                <a:cs typeface="Times New Roman" panose="02020603050405020304" pitchFamily="18" charset="0"/>
              </a:rPr>
              <a:t>algo</a:t>
            </a:r>
            <a:r>
              <a:rPr lang="en-US" altLang="en-US">
                <a:cs typeface="Times New Roman" panose="02020603050405020304" pitchFamily="18" charset="0"/>
              </a:rPr>
              <a:t> is the cost of the algorithm output,</a:t>
            </a:r>
          </a:p>
          <a:p>
            <a:pPr eaLnBrk="1" hangingPunct="1">
              <a:buFontTx/>
              <a:buNone/>
            </a:pPr>
            <a:r>
              <a:rPr lang="en-US" altLang="en-US">
                <a:cs typeface="Times New Roman" panose="02020603050405020304" pitchFamily="18" charset="0"/>
              </a:rPr>
              <a:t>			 </a:t>
            </a:r>
            <a:r>
              <a:rPr lang="en-US" altLang="en-US">
                <a:solidFill>
                  <a:srgbClr val="000099"/>
                </a:solidFill>
                <a:cs typeface="Times New Roman" panose="02020603050405020304" pitchFamily="18" charset="0"/>
              </a:rPr>
              <a:t>Z</a:t>
            </a:r>
            <a:r>
              <a:rPr lang="en-US" altLang="en-US" baseline="-25000">
                <a:solidFill>
                  <a:srgbClr val="000099"/>
                </a:solidFill>
                <a:cs typeface="Times New Roman" panose="02020603050405020304" pitchFamily="18" charset="0"/>
              </a:rPr>
              <a:t>opt</a:t>
            </a:r>
            <a:r>
              <a:rPr lang="en-US" altLang="en-US">
                <a:cs typeface="Times New Roman" panose="02020603050405020304" pitchFamily="18" charset="0"/>
                <a:sym typeface="Symbol" pitchFamily="2" charset="2"/>
              </a:rPr>
              <a:t> is the cost of an optimal solution.</a:t>
            </a:r>
          </a:p>
          <a:p>
            <a:pPr eaLnBrk="1" hangingPunct="1"/>
            <a:r>
              <a:rPr lang="el-GR" altLang="en-US">
                <a:solidFill>
                  <a:srgbClr val="000099"/>
                </a:solidFill>
                <a:cs typeface="Times New Roman" panose="02020603050405020304" pitchFamily="18" charset="0"/>
              </a:rPr>
              <a:t>α</a:t>
            </a:r>
            <a:r>
              <a:rPr lang="en-US" altLang="en-US">
                <a:cs typeface="Times New Roman" panose="02020603050405020304" pitchFamily="18" charset="0"/>
              </a:rPr>
              <a:t> is called the </a:t>
            </a:r>
            <a:r>
              <a:rPr lang="en-US" altLang="en-US" i="1">
                <a:solidFill>
                  <a:srgbClr val="000099"/>
                </a:solidFill>
                <a:cs typeface="Times New Roman" panose="02020603050405020304" pitchFamily="18" charset="0"/>
              </a:rPr>
              <a:t>approximation guarantee</a:t>
            </a:r>
            <a:r>
              <a:rPr lang="en-US" altLang="en-US">
                <a:cs typeface="Times New Roman" panose="02020603050405020304" pitchFamily="18" charset="0"/>
              </a:rPr>
              <a:t> (or </a:t>
            </a:r>
            <a:r>
              <a:rPr lang="en-US" altLang="en-US" i="1">
                <a:solidFill>
                  <a:srgbClr val="000099"/>
                </a:solidFill>
                <a:cs typeface="Times New Roman" panose="02020603050405020304" pitchFamily="18" charset="0"/>
              </a:rPr>
              <a:t>factor</a:t>
            </a:r>
            <a:r>
              <a:rPr lang="en-US" altLang="en-US">
                <a:cs typeface="Times New Roman" panose="02020603050405020304" pitchFamily="18" charset="0"/>
              </a:rPr>
              <a:t>) of the algorithm.</a:t>
            </a:r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F158495-1C5F-C14E-AE17-A6DF6EE950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0"/>
            <a:ext cx="7880350" cy="1196975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Some Characteristics of Approximation Algorithms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22F20717-52FA-FE4B-AB22-036CEE523C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6363"/>
            <a:ext cx="9144000" cy="5481637"/>
          </a:xfrm>
        </p:spPr>
        <p:txBody>
          <a:bodyPr/>
          <a:lstStyle/>
          <a:p>
            <a:pPr eaLnBrk="1" hangingPunct="1"/>
            <a:r>
              <a:rPr lang="en-US" altLang="en-US" sz="2800"/>
              <a:t>Time-efficient (sometimes not as efficient as heuristics)</a:t>
            </a:r>
          </a:p>
          <a:p>
            <a:pPr eaLnBrk="1" hangingPunct="1"/>
            <a:r>
              <a:rPr lang="en-US" altLang="en-US" sz="2800"/>
              <a:t>Don’t guarantee optimal solution</a:t>
            </a:r>
          </a:p>
          <a:p>
            <a:pPr eaLnBrk="1" hangingPunct="1"/>
            <a:r>
              <a:rPr lang="en-US" altLang="en-US" sz="2800"/>
              <a:t>Guarantee good solution within some factor of the optimum </a:t>
            </a:r>
          </a:p>
          <a:p>
            <a:pPr eaLnBrk="1" hangingPunct="1"/>
            <a:r>
              <a:rPr lang="en-US" altLang="en-US" sz="2800"/>
              <a:t>Rigorous mathematical analysis to prove the approximation guarantee</a:t>
            </a:r>
          </a:p>
          <a:p>
            <a:pPr eaLnBrk="1" hangingPunct="1"/>
            <a:r>
              <a:rPr lang="en-US" altLang="en-US" sz="2800"/>
              <a:t>Often use algorithms for related problems as subroutines</a:t>
            </a:r>
          </a:p>
          <a:p>
            <a:pPr eaLnBrk="1" hangingPunct="1"/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800"/>
              <a:t>Next we will give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	an approximation algorithm for TSP.</a:t>
            </a:r>
          </a:p>
          <a:p>
            <a:pPr eaLnBrk="1" hangingPunct="1"/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F57B2A1-0553-F24B-BA63-6F4F04CFA6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356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An approximation algorithm for TSP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35878E7E-05E8-6F48-A30F-67BCBEECBE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z="2800"/>
              <a:t>Given an instance for TSP problem,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/>
              <a:t>Find a minimum spanning tree (MST) for that instance.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/>
              <a:t>			</a:t>
            </a:r>
            <a:r>
              <a:rPr lang="en-US" altLang="en-US" sz="2400"/>
              <a:t>(using the algorithm of the previous handout)</a:t>
            </a:r>
          </a:p>
          <a:p>
            <a:pPr marL="609600" indent="-609600" eaLnBrk="1" hangingPunct="1">
              <a:buFontTx/>
              <a:buAutoNum type="arabicPeriod" startAt="2"/>
            </a:pPr>
            <a:r>
              <a:rPr lang="en-US" altLang="en-US" sz="2800"/>
              <a:t>To get a tour, start from any node and traverse the arcs of MST by taking shortcuts when necessary.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/>
              <a:t>Example: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/>
              <a:t>			Stage 1			Stage 2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id="{4B4111B0-42F5-5047-8BA5-10EFC96ED1C2}"/>
              </a:ext>
            </a:extLst>
          </p:cNvPr>
          <p:cNvGrpSpPr>
            <a:grpSpLocks/>
          </p:cNvGrpSpPr>
          <p:nvPr/>
        </p:nvGrpSpPr>
        <p:grpSpPr bwMode="auto">
          <a:xfrm>
            <a:off x="935038" y="4689475"/>
            <a:ext cx="2486025" cy="1944688"/>
            <a:chOff x="589" y="2954"/>
            <a:chExt cx="1566" cy="1225"/>
          </a:xfrm>
        </p:grpSpPr>
        <p:sp>
          <p:nvSpPr>
            <p:cNvPr id="14362" name="Oval 5">
              <a:extLst>
                <a:ext uri="{FF2B5EF4-FFF2-40B4-BE49-F238E27FC236}">
                  <a16:creationId xmlns:a16="http://schemas.microsoft.com/office/drawing/2014/main" id="{21393A3C-9F19-A74A-8454-631761F309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" y="3657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3" name="Oval 6">
              <a:extLst>
                <a:ext uri="{FF2B5EF4-FFF2-40B4-BE49-F238E27FC236}">
                  <a16:creationId xmlns:a16="http://schemas.microsoft.com/office/drawing/2014/main" id="{2ACE5AAF-4488-6246-A9AB-B4800E0FFA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8" y="3158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4" name="Oval 7">
              <a:extLst>
                <a:ext uri="{FF2B5EF4-FFF2-40B4-BE49-F238E27FC236}">
                  <a16:creationId xmlns:a16="http://schemas.microsoft.com/office/drawing/2014/main" id="{FE828B5E-2B16-C645-86A9-107E348A8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" y="2954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5" name="Oval 8">
              <a:extLst>
                <a:ext uri="{FF2B5EF4-FFF2-40B4-BE49-F238E27FC236}">
                  <a16:creationId xmlns:a16="http://schemas.microsoft.com/office/drawing/2014/main" id="{A9CFF09A-493A-8844-BCB3-BE45182600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3362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6" name="Oval 9">
              <a:extLst>
                <a:ext uri="{FF2B5EF4-FFF2-40B4-BE49-F238E27FC236}">
                  <a16:creationId xmlns:a16="http://schemas.microsoft.com/office/drawing/2014/main" id="{003BDD67-56C5-D94E-89CA-3EC29E43E4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3725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7" name="Oval 10">
              <a:extLst>
                <a:ext uri="{FF2B5EF4-FFF2-40B4-BE49-F238E27FC236}">
                  <a16:creationId xmlns:a16="http://schemas.microsoft.com/office/drawing/2014/main" id="{7B145359-FAD5-2F46-8442-C8A7FAF45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" y="3952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8" name="Line 11">
              <a:extLst>
                <a:ext uri="{FF2B5EF4-FFF2-40B4-BE49-F238E27FC236}">
                  <a16:creationId xmlns:a16="http://schemas.microsoft.com/office/drawing/2014/main" id="{EF2B81D2-1063-534A-9527-C827FBEB6A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7" y="3135"/>
              <a:ext cx="272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Line 12">
              <a:extLst>
                <a:ext uri="{FF2B5EF4-FFF2-40B4-BE49-F238E27FC236}">
                  <a16:creationId xmlns:a16="http://schemas.microsoft.com/office/drawing/2014/main" id="{E50ED121-FF96-4044-89C7-0556A1EEC4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60" y="3317"/>
              <a:ext cx="318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Line 14">
              <a:extLst>
                <a:ext uri="{FF2B5EF4-FFF2-40B4-BE49-F238E27FC236}">
                  <a16:creationId xmlns:a16="http://schemas.microsoft.com/office/drawing/2014/main" id="{4EB78180-888A-FB43-B676-04D5E124C4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3566"/>
              <a:ext cx="363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Line 15">
              <a:extLst>
                <a:ext uri="{FF2B5EF4-FFF2-40B4-BE49-F238E27FC236}">
                  <a16:creationId xmlns:a16="http://schemas.microsoft.com/office/drawing/2014/main" id="{E4AA4D47-F714-0247-BAF1-903525BD8E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1" y="3861"/>
              <a:ext cx="204" cy="1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Line 16">
              <a:extLst>
                <a:ext uri="{FF2B5EF4-FFF2-40B4-BE49-F238E27FC236}">
                  <a16:creationId xmlns:a16="http://schemas.microsoft.com/office/drawing/2014/main" id="{7369A00F-6F2C-534B-A604-4BB1FF32A1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9" y="3362"/>
              <a:ext cx="136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8">
            <a:extLst>
              <a:ext uri="{FF2B5EF4-FFF2-40B4-BE49-F238E27FC236}">
                <a16:creationId xmlns:a16="http://schemas.microsoft.com/office/drawing/2014/main" id="{3C8E5428-FDC6-F74B-B32F-3EF45157ABBF}"/>
              </a:ext>
            </a:extLst>
          </p:cNvPr>
          <p:cNvGrpSpPr>
            <a:grpSpLocks/>
          </p:cNvGrpSpPr>
          <p:nvPr/>
        </p:nvGrpSpPr>
        <p:grpSpPr bwMode="auto">
          <a:xfrm>
            <a:off x="5148263" y="4689475"/>
            <a:ext cx="2486025" cy="1944688"/>
            <a:chOff x="3243" y="2954"/>
            <a:chExt cx="1566" cy="1225"/>
          </a:xfrm>
        </p:grpSpPr>
        <p:sp>
          <p:nvSpPr>
            <p:cNvPr id="14351" name="Oval 19">
              <a:extLst>
                <a:ext uri="{FF2B5EF4-FFF2-40B4-BE49-F238E27FC236}">
                  <a16:creationId xmlns:a16="http://schemas.microsoft.com/office/drawing/2014/main" id="{C29E4FC7-617D-1C42-887C-6D4D23B88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3" y="3657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2" name="Oval 20">
              <a:extLst>
                <a:ext uri="{FF2B5EF4-FFF2-40B4-BE49-F238E27FC236}">
                  <a16:creationId xmlns:a16="http://schemas.microsoft.com/office/drawing/2014/main" id="{9535460F-589A-5E42-A410-BC57D3D2E4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3158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3" name="Oval 21">
              <a:extLst>
                <a:ext uri="{FF2B5EF4-FFF2-40B4-BE49-F238E27FC236}">
                  <a16:creationId xmlns:a16="http://schemas.microsoft.com/office/drawing/2014/main" id="{C2B23360-228A-5249-B93D-F050991E3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4" y="2954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4" name="Oval 22">
              <a:extLst>
                <a:ext uri="{FF2B5EF4-FFF2-40B4-BE49-F238E27FC236}">
                  <a16:creationId xmlns:a16="http://schemas.microsoft.com/office/drawing/2014/main" id="{65791009-F158-B242-AD1C-C0DE44939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8" y="3362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5" name="Oval 23">
              <a:extLst>
                <a:ext uri="{FF2B5EF4-FFF2-40B4-BE49-F238E27FC236}">
                  <a16:creationId xmlns:a16="http://schemas.microsoft.com/office/drawing/2014/main" id="{DD27B42F-88C2-824C-9072-A3EF54D7F9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9" y="3725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6" name="Oval 24">
              <a:extLst>
                <a:ext uri="{FF2B5EF4-FFF2-40B4-BE49-F238E27FC236}">
                  <a16:creationId xmlns:a16="http://schemas.microsoft.com/office/drawing/2014/main" id="{2727ED9C-9CDA-DD4B-A59A-E546720F90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6" y="3952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7" name="Line 25">
              <a:extLst>
                <a:ext uri="{FF2B5EF4-FFF2-40B4-BE49-F238E27FC236}">
                  <a16:creationId xmlns:a16="http://schemas.microsoft.com/office/drawing/2014/main" id="{C52140EA-01CE-5A46-967A-463D9090E1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1" y="3135"/>
              <a:ext cx="272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26">
              <a:extLst>
                <a:ext uri="{FF2B5EF4-FFF2-40B4-BE49-F238E27FC236}">
                  <a16:creationId xmlns:a16="http://schemas.microsoft.com/office/drawing/2014/main" id="{2B86F589-0C36-954E-8176-DA8A50677D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14" y="3317"/>
              <a:ext cx="318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7">
              <a:extLst>
                <a:ext uri="{FF2B5EF4-FFF2-40B4-BE49-F238E27FC236}">
                  <a16:creationId xmlns:a16="http://schemas.microsoft.com/office/drawing/2014/main" id="{2E316E2D-47CF-C74F-8BDB-4C49F3C1E7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70" y="3566"/>
              <a:ext cx="363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28">
              <a:extLst>
                <a:ext uri="{FF2B5EF4-FFF2-40B4-BE49-F238E27FC236}">
                  <a16:creationId xmlns:a16="http://schemas.microsoft.com/office/drawing/2014/main" id="{41F200B8-B7DB-6849-AB1C-FCC48C678B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0" y="3838"/>
              <a:ext cx="204" cy="1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9">
              <a:extLst>
                <a:ext uri="{FF2B5EF4-FFF2-40B4-BE49-F238E27FC236}">
                  <a16:creationId xmlns:a16="http://schemas.microsoft.com/office/drawing/2014/main" id="{3E6EB27F-C8F8-E14E-B5BD-17F92994EC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8" y="3385"/>
              <a:ext cx="136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495" name="Line 31">
            <a:extLst>
              <a:ext uri="{FF2B5EF4-FFF2-40B4-BE49-F238E27FC236}">
                <a16:creationId xmlns:a16="http://schemas.microsoft.com/office/drawing/2014/main" id="{1186E5B5-E428-4D4F-9A30-7C0F1BF2049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64163" y="6165850"/>
            <a:ext cx="360362" cy="28733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96" name="Line 32">
            <a:extLst>
              <a:ext uri="{FF2B5EF4-FFF2-40B4-BE49-F238E27FC236}">
                <a16:creationId xmlns:a16="http://schemas.microsoft.com/office/drawing/2014/main" id="{DE0B7959-0662-ED40-8FF9-9BFA812A09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72113" y="5553075"/>
            <a:ext cx="539750" cy="288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97" name="Line 33">
            <a:extLst>
              <a:ext uri="{FF2B5EF4-FFF2-40B4-BE49-F238E27FC236}">
                <a16:creationId xmlns:a16="http://schemas.microsoft.com/office/drawing/2014/main" id="{2A783499-5F44-9F4E-9CEF-03546523424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43550" y="5049838"/>
            <a:ext cx="468313" cy="4667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98" name="Line 34">
            <a:extLst>
              <a:ext uri="{FF2B5EF4-FFF2-40B4-BE49-F238E27FC236}">
                <a16:creationId xmlns:a16="http://schemas.microsoft.com/office/drawing/2014/main" id="{B41CA18E-3CE0-E848-AEA0-5033B27C52A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8013" y="4868863"/>
            <a:ext cx="1223962" cy="25241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00" name="Line 36">
            <a:extLst>
              <a:ext uri="{FF2B5EF4-FFF2-40B4-BE49-F238E27FC236}">
                <a16:creationId xmlns:a16="http://schemas.microsoft.com/office/drawing/2014/main" id="{F2BD5F77-F37F-044C-8ADA-2131A4CABF0F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5825" y="5300663"/>
            <a:ext cx="180975" cy="649287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01" name="Line 37">
            <a:extLst>
              <a:ext uri="{FF2B5EF4-FFF2-40B4-BE49-F238E27FC236}">
                <a16:creationId xmlns:a16="http://schemas.microsoft.com/office/drawing/2014/main" id="{7305BC9E-A707-0C4F-A700-C8DC65D1E1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19813" y="6165850"/>
            <a:ext cx="1150937" cy="3238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03" name="Oval 39">
            <a:extLst>
              <a:ext uri="{FF2B5EF4-FFF2-40B4-BE49-F238E27FC236}">
                <a16:creationId xmlns:a16="http://schemas.microsoft.com/office/drawing/2014/main" id="{3C2C7262-C03C-2049-AEA5-ECD1A2E5F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6237288"/>
            <a:ext cx="396875" cy="36036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504" name="Text Box 40">
            <a:extLst>
              <a:ext uri="{FF2B5EF4-FFF2-40B4-BE49-F238E27FC236}">
                <a16:creationId xmlns:a16="http://schemas.microsoft.com/office/drawing/2014/main" id="{25ED048B-4093-6F47-B0D3-4B60A9298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243638"/>
            <a:ext cx="1403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000099"/>
                </a:solidFill>
                <a:ea typeface="ＭＳ Ｐゴシック" panose="020B0600070205080204" pitchFamily="34" charset="-128"/>
              </a:rPr>
              <a:t>start from this node</a:t>
            </a:r>
          </a:p>
        </p:txBody>
      </p:sp>
      <p:sp>
        <p:nvSpPr>
          <p:cNvPr id="62505" name="Text Box 41">
            <a:extLst>
              <a:ext uri="{FF2B5EF4-FFF2-40B4-BE49-F238E27FC236}">
                <a16:creationId xmlns:a16="http://schemas.microsoft.com/office/drawing/2014/main" id="{CD094F4D-4F98-C34C-B762-CD30325C6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288" y="4292600"/>
            <a:ext cx="151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red bold arcs   form a tour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  <p:bldP spid="62503" grpId="0" animBg="1"/>
      <p:bldP spid="62504" grpId="0"/>
      <p:bldP spid="6250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83D11D1-4356-E246-B932-5E9DEC5EAB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748712" cy="1233488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Approximation guarantee </a:t>
            </a:r>
            <a:b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for the algorithm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BAAA14E6-D118-9444-9607-A050912BEB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6363"/>
            <a:ext cx="9144000" cy="5481637"/>
          </a:xfrm>
        </p:spPr>
        <p:txBody>
          <a:bodyPr/>
          <a:lstStyle/>
          <a:p>
            <a:pPr eaLnBrk="1" hangingPunct="1"/>
            <a:r>
              <a:rPr lang="en-US" altLang="en-US" sz="2800"/>
              <a:t>In many situations, it is reasonable to assume that triangle inequality holds for the cost function </a:t>
            </a:r>
            <a:r>
              <a:rPr lang="en-US" altLang="en-US" sz="2800">
                <a:solidFill>
                  <a:srgbClr val="009900"/>
                </a:solidFill>
              </a:rPr>
              <a:t>c: E </a:t>
            </a:r>
            <a:r>
              <a:rPr lang="en-US" altLang="en-US" sz="2800">
                <a:solidFill>
                  <a:srgbClr val="009900"/>
                </a:solidFill>
                <a:sym typeface="Symbol" pitchFamily="2" charset="2"/>
              </a:rPr>
              <a:t> R</a:t>
            </a:r>
            <a:r>
              <a:rPr lang="en-US" altLang="en-US" sz="2800">
                <a:sym typeface="Symbol" pitchFamily="2" charset="2"/>
              </a:rPr>
              <a:t> defined on the arcs of </a:t>
            </a:r>
            <a:r>
              <a:rPr lang="en-US" altLang="en-US" sz="2800"/>
              <a:t>network G=(V,E) :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	</a:t>
            </a:r>
            <a:r>
              <a:rPr lang="en-US" altLang="en-US" sz="2800">
                <a:solidFill>
                  <a:srgbClr val="000099"/>
                </a:solidFill>
              </a:rPr>
              <a:t>c</a:t>
            </a:r>
            <a:r>
              <a:rPr lang="en-US" altLang="en-US" sz="2800" baseline="-25000">
                <a:solidFill>
                  <a:srgbClr val="000099"/>
                </a:solidFill>
              </a:rPr>
              <a:t>uw </a:t>
            </a:r>
            <a:r>
              <a:rPr lang="en-US" altLang="en-US" sz="2800">
                <a:solidFill>
                  <a:srgbClr val="000099"/>
                </a:solidFill>
                <a:sym typeface="Symbol" pitchFamily="2" charset="2"/>
              </a:rPr>
              <a:t></a:t>
            </a:r>
            <a:r>
              <a:rPr lang="en-US" altLang="en-US" sz="2800">
                <a:solidFill>
                  <a:srgbClr val="000099"/>
                </a:solidFill>
              </a:rPr>
              <a:t> c</a:t>
            </a:r>
            <a:r>
              <a:rPr lang="en-US" altLang="en-US" sz="2800" baseline="-25000">
                <a:solidFill>
                  <a:srgbClr val="000099"/>
                </a:solidFill>
              </a:rPr>
              <a:t>uv</a:t>
            </a:r>
            <a:r>
              <a:rPr lang="en-US" altLang="en-US" sz="2800">
                <a:solidFill>
                  <a:srgbClr val="000099"/>
                </a:solidFill>
              </a:rPr>
              <a:t> + c</a:t>
            </a:r>
            <a:r>
              <a:rPr lang="en-US" altLang="en-US" sz="2800" baseline="-25000">
                <a:solidFill>
                  <a:srgbClr val="000099"/>
                </a:solidFill>
              </a:rPr>
              <a:t>vw</a:t>
            </a:r>
            <a:r>
              <a:rPr lang="en-US" altLang="en-US" sz="2800" baseline="-25000"/>
              <a:t> </a:t>
            </a:r>
            <a:r>
              <a:rPr lang="en-US" altLang="en-US" sz="2800"/>
              <a:t>    for any </a:t>
            </a:r>
            <a:r>
              <a:rPr lang="en-US" altLang="en-US" sz="2800">
                <a:solidFill>
                  <a:srgbClr val="000099"/>
                </a:solidFill>
              </a:rPr>
              <a:t>u, v, w </a:t>
            </a:r>
            <a:r>
              <a:rPr lang="en-US" altLang="en-US" sz="2800">
                <a:solidFill>
                  <a:srgbClr val="000099"/>
                </a:solidFill>
                <a:sym typeface="Symbol" pitchFamily="2" charset="2"/>
              </a:rPr>
              <a:t>V</a:t>
            </a:r>
            <a:r>
              <a:rPr lang="en-US" altLang="en-US" sz="2800"/>
              <a:t> </a:t>
            </a:r>
          </a:p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/>
            <a:r>
              <a:rPr lang="en-US" altLang="en-US" sz="2800" b="1"/>
              <a:t>Theorem:</a:t>
            </a:r>
            <a:r>
              <a:rPr lang="en-US" altLang="en-US" sz="2800"/>
              <a:t>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 i="1"/>
              <a:t>If</a:t>
            </a:r>
            <a:r>
              <a:rPr lang="en-US" altLang="en-US" sz="2800"/>
              <a:t> the cost function satisfies the triangle ineqality,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	</a:t>
            </a:r>
            <a:r>
              <a:rPr lang="en-US" altLang="en-US" sz="2800" i="1"/>
              <a:t>then</a:t>
            </a:r>
            <a:r>
              <a:rPr lang="en-US" altLang="en-US" sz="2800"/>
              <a:t> the algorithm for TSP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		is a </a:t>
            </a:r>
            <a:r>
              <a:rPr lang="en-US" altLang="en-US" sz="2800">
                <a:solidFill>
                  <a:srgbClr val="000099"/>
                </a:solidFill>
              </a:rPr>
              <a:t>2-approximation</a:t>
            </a:r>
            <a:r>
              <a:rPr lang="en-US" altLang="en-US" sz="2800"/>
              <a:t> algorithm.</a:t>
            </a:r>
          </a:p>
        </p:txBody>
      </p:sp>
      <p:sp>
        <p:nvSpPr>
          <p:cNvPr id="63495" name="Oval 7">
            <a:extLst>
              <a:ext uri="{FF2B5EF4-FFF2-40B4-BE49-F238E27FC236}">
                <a16:creationId xmlns:a16="http://schemas.microsoft.com/office/drawing/2014/main" id="{C80D15C4-D88B-3945-BC90-A0B9EB5DF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2450" y="2997200"/>
            <a:ext cx="396875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496" name="Text Box 8">
            <a:extLst>
              <a:ext uri="{FF2B5EF4-FFF2-40B4-BE49-F238E27FC236}">
                <a16:creationId xmlns:a16="http://schemas.microsoft.com/office/drawing/2014/main" id="{DEE5F307-1382-5047-AD72-7246FF027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2450" y="2924175"/>
            <a:ext cx="395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w</a:t>
            </a:r>
          </a:p>
        </p:txBody>
      </p:sp>
      <p:sp>
        <p:nvSpPr>
          <p:cNvPr id="63497" name="Oval 9">
            <a:extLst>
              <a:ext uri="{FF2B5EF4-FFF2-40B4-BE49-F238E27FC236}">
                <a16:creationId xmlns:a16="http://schemas.microsoft.com/office/drawing/2014/main" id="{A24C0F49-00D1-8444-92B9-D6812C66B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429000"/>
            <a:ext cx="396875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498" name="Oval 10">
            <a:extLst>
              <a:ext uri="{FF2B5EF4-FFF2-40B4-BE49-F238E27FC236}">
                <a16:creationId xmlns:a16="http://schemas.microsoft.com/office/drawing/2014/main" id="{0CABB2C2-BAD7-4D49-8679-0380E4266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6438" y="2528888"/>
            <a:ext cx="396875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499" name="Text Box 11">
            <a:extLst>
              <a:ext uri="{FF2B5EF4-FFF2-40B4-BE49-F238E27FC236}">
                <a16:creationId xmlns:a16="http://schemas.microsoft.com/office/drawing/2014/main" id="{886268D9-275B-BF48-A6C8-46B881ABF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6438" y="2457450"/>
            <a:ext cx="395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v</a:t>
            </a:r>
          </a:p>
        </p:txBody>
      </p:sp>
      <p:sp>
        <p:nvSpPr>
          <p:cNvPr id="63500" name="Text Box 12">
            <a:extLst>
              <a:ext uri="{FF2B5EF4-FFF2-40B4-BE49-F238E27FC236}">
                <a16:creationId xmlns:a16="http://schemas.microsoft.com/office/drawing/2014/main" id="{FD231EAD-FD82-BF47-8452-2EE20F873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3392488"/>
            <a:ext cx="395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u</a:t>
            </a:r>
          </a:p>
        </p:txBody>
      </p:sp>
      <p:sp>
        <p:nvSpPr>
          <p:cNvPr id="63501" name="Line 13">
            <a:extLst>
              <a:ext uri="{FF2B5EF4-FFF2-40B4-BE49-F238E27FC236}">
                <a16:creationId xmlns:a16="http://schemas.microsoft.com/office/drawing/2014/main" id="{65E6F22A-055C-1444-9B1E-1F26C82B4E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59563" y="2816225"/>
            <a:ext cx="433387" cy="612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14">
            <a:extLst>
              <a:ext uri="{FF2B5EF4-FFF2-40B4-BE49-F238E27FC236}">
                <a16:creationId xmlns:a16="http://schemas.microsoft.com/office/drawing/2014/main" id="{9B47ADEA-EBBC-B046-8B00-8820FF3AA2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1725" y="2744788"/>
            <a:ext cx="7921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3" name="Line 15">
            <a:extLst>
              <a:ext uri="{FF2B5EF4-FFF2-40B4-BE49-F238E27FC236}">
                <a16:creationId xmlns:a16="http://schemas.microsoft.com/office/drawing/2014/main" id="{EAC0697F-C2A4-EF4F-928B-62078DF8FB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67513" y="3284538"/>
            <a:ext cx="1404937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  <p:bldP spid="63495" grpId="0" animBg="1"/>
      <p:bldP spid="63496" grpId="0"/>
      <p:bldP spid="63497" grpId="0" animBg="1"/>
      <p:bldP spid="63498" grpId="0" animBg="1"/>
      <p:bldP spid="63499" grpId="0"/>
      <p:bldP spid="6350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9A45A25-E001-DA4D-BCF1-F5EA89DC47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Approximation guarantee </a:t>
            </a:r>
            <a:b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for the algorithm (proof)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26043A70-7C22-2B4E-847D-82D3B252D9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00100"/>
            <a:ext cx="9144000" cy="60579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en-US" sz="2800"/>
              <a:t>First let’s compare the optimal solutions of MST and TSP for any problem instance G=(V,E), </a:t>
            </a:r>
            <a:r>
              <a:rPr lang="en-US" altLang="en-US" sz="2800">
                <a:solidFill>
                  <a:srgbClr val="009900"/>
                </a:solidFill>
              </a:rPr>
              <a:t>c: E </a:t>
            </a:r>
            <a:r>
              <a:rPr lang="en-US" altLang="en-US" sz="2800">
                <a:solidFill>
                  <a:srgbClr val="009900"/>
                </a:solidFill>
                <a:sym typeface="Symbol" pitchFamily="2" charset="2"/>
              </a:rPr>
              <a:t> R</a:t>
            </a:r>
            <a:r>
              <a:rPr lang="en-US" altLang="en-US" sz="2800">
                <a:sym typeface="Symbol" pitchFamily="2" charset="2"/>
              </a:rPr>
              <a:t> .</a:t>
            </a:r>
          </a:p>
          <a:p>
            <a:pPr eaLnBrk="1" hangingPunct="1"/>
            <a:endParaRPr lang="en-US" altLang="en-US" sz="2800">
              <a:sym typeface="Symbol" pitchFamily="2" charset="2"/>
            </a:endParaRPr>
          </a:p>
          <a:p>
            <a:pPr eaLnBrk="1" hangingPunct="1"/>
            <a:endParaRPr lang="en-US" altLang="en-US" sz="2800">
              <a:sym typeface="Symbol" pitchFamily="2" charset="2"/>
            </a:endParaRPr>
          </a:p>
          <a:p>
            <a:pPr eaLnBrk="1" hangingPunct="1"/>
            <a:endParaRPr lang="en-US" altLang="en-US" sz="2800">
              <a:sym typeface="Symbol" pitchFamily="2" charset="2"/>
            </a:endParaRPr>
          </a:p>
          <a:p>
            <a:pPr eaLnBrk="1" hangingPunct="1"/>
            <a:endParaRPr lang="en-US" altLang="en-US" sz="2800">
              <a:sym typeface="Symbol" pitchFamily="2" charset="2"/>
            </a:endParaRPr>
          </a:p>
          <a:p>
            <a:pPr eaLnBrk="1" hangingPunct="1"/>
            <a:endParaRPr lang="en-US" altLang="en-US" sz="2800">
              <a:sym typeface="Symbol" pitchFamily="2" charset="2"/>
            </a:endParaRPr>
          </a:p>
          <a:p>
            <a:pPr eaLnBrk="1" hangingPunct="1"/>
            <a:endParaRPr lang="en-US" altLang="en-US" sz="2800">
              <a:sym typeface="Symbol" pitchFamily="2" charset="2"/>
            </a:endParaRPr>
          </a:p>
          <a:p>
            <a:pPr eaLnBrk="1" hangingPunct="1"/>
            <a:endParaRPr lang="en-US" altLang="en-US" sz="2800" i="1">
              <a:sym typeface="Symbol" pitchFamily="2" charset="2"/>
            </a:endParaRPr>
          </a:p>
          <a:p>
            <a:pPr eaLnBrk="1" hangingPunct="1"/>
            <a:r>
              <a:rPr lang="en-US" altLang="en-US" sz="2800" i="1">
                <a:sym typeface="Symbol" pitchFamily="2" charset="2"/>
              </a:rPr>
              <a:t>Idea:</a:t>
            </a:r>
            <a:r>
              <a:rPr lang="en-US" altLang="en-US" sz="2800">
                <a:sym typeface="Symbol" pitchFamily="2" charset="2"/>
              </a:rPr>
              <a:t> Get a tour from Minimum spanning tree without increasing its cost too much (at most twice in our case).</a:t>
            </a:r>
          </a:p>
        </p:txBody>
      </p:sp>
      <p:grpSp>
        <p:nvGrpSpPr>
          <p:cNvPr id="2" name="Group 23">
            <a:extLst>
              <a:ext uri="{FF2B5EF4-FFF2-40B4-BE49-F238E27FC236}">
                <a16:creationId xmlns:a16="http://schemas.microsoft.com/office/drawing/2014/main" id="{C3E960C2-8866-7E48-8FD5-31A24DE08E45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2384425"/>
            <a:ext cx="2233613" cy="2233613"/>
            <a:chOff x="158" y="1502"/>
            <a:chExt cx="1407" cy="1407"/>
          </a:xfrm>
        </p:grpSpPr>
        <p:sp>
          <p:nvSpPr>
            <p:cNvPr id="16431" name="Oval 5">
              <a:extLst>
                <a:ext uri="{FF2B5EF4-FFF2-40B4-BE49-F238E27FC236}">
                  <a16:creationId xmlns:a16="http://schemas.microsoft.com/office/drawing/2014/main" id="{1BA91F55-DD54-BA4E-8C01-E669EF92C5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" y="231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32" name="Oval 6">
              <a:extLst>
                <a:ext uri="{FF2B5EF4-FFF2-40B4-BE49-F238E27FC236}">
                  <a16:creationId xmlns:a16="http://schemas.microsoft.com/office/drawing/2014/main" id="{69A5A31B-5E85-7049-9A30-B262D9791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5" y="1933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33" name="Oval 7">
              <a:extLst>
                <a:ext uri="{FF2B5EF4-FFF2-40B4-BE49-F238E27FC236}">
                  <a16:creationId xmlns:a16="http://schemas.microsoft.com/office/drawing/2014/main" id="{465D8478-512D-D049-82BC-BFF27FE1B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7" y="1502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34" name="Oval 8">
              <a:extLst>
                <a:ext uri="{FF2B5EF4-FFF2-40B4-BE49-F238E27FC236}">
                  <a16:creationId xmlns:a16="http://schemas.microsoft.com/office/drawing/2014/main" id="{36E3E7CF-7889-634C-8B43-FB7A311F47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" y="2024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35" name="Oval 9">
              <a:extLst>
                <a:ext uri="{FF2B5EF4-FFF2-40B4-BE49-F238E27FC236}">
                  <a16:creationId xmlns:a16="http://schemas.microsoft.com/office/drawing/2014/main" id="{8C8DB9E7-190E-EC46-B202-9E49A8138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" y="2432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36" name="Oval 10">
              <a:extLst>
                <a:ext uri="{FF2B5EF4-FFF2-40B4-BE49-F238E27FC236}">
                  <a16:creationId xmlns:a16="http://schemas.microsoft.com/office/drawing/2014/main" id="{A8DE1E18-E175-CB4E-8225-9909E2B89C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" y="2682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48">
            <a:extLst>
              <a:ext uri="{FF2B5EF4-FFF2-40B4-BE49-F238E27FC236}">
                <a16:creationId xmlns:a16="http://schemas.microsoft.com/office/drawing/2014/main" id="{EF1B9E1C-2ED8-5F41-9A89-7EDF9712FD34}"/>
              </a:ext>
            </a:extLst>
          </p:cNvPr>
          <p:cNvGrpSpPr>
            <a:grpSpLocks/>
          </p:cNvGrpSpPr>
          <p:nvPr/>
        </p:nvGrpSpPr>
        <p:grpSpPr bwMode="auto">
          <a:xfrm>
            <a:off x="576263" y="2673350"/>
            <a:ext cx="1655762" cy="1727200"/>
            <a:chOff x="363" y="1684"/>
            <a:chExt cx="1043" cy="1088"/>
          </a:xfrm>
        </p:grpSpPr>
        <p:sp>
          <p:nvSpPr>
            <p:cNvPr id="16425" name="Line 16">
              <a:extLst>
                <a:ext uri="{FF2B5EF4-FFF2-40B4-BE49-F238E27FC236}">
                  <a16:creationId xmlns:a16="http://schemas.microsoft.com/office/drawing/2014/main" id="{C0DE852B-2CD5-BA44-A385-BEA62DC199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5" y="2183"/>
              <a:ext cx="340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6" name="Line 17">
              <a:extLst>
                <a:ext uri="{FF2B5EF4-FFF2-40B4-BE49-F238E27FC236}">
                  <a16:creationId xmlns:a16="http://schemas.microsoft.com/office/drawing/2014/main" id="{B9DE3610-3A81-7F4C-AC82-5F3C8610AB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" y="2523"/>
              <a:ext cx="362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Line 18">
              <a:extLst>
                <a:ext uri="{FF2B5EF4-FFF2-40B4-BE49-F238E27FC236}">
                  <a16:creationId xmlns:a16="http://schemas.microsoft.com/office/drawing/2014/main" id="{D46D1EB6-95B5-244B-9E61-6BEB25EFD2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9" y="1684"/>
              <a:ext cx="113" cy="3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8" name="Line 19">
              <a:extLst>
                <a:ext uri="{FF2B5EF4-FFF2-40B4-BE49-F238E27FC236}">
                  <a16:creationId xmlns:a16="http://schemas.microsoft.com/office/drawing/2014/main" id="{138EE75B-017D-834F-A320-A20F238BEE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4" y="1684"/>
              <a:ext cx="22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9" name="Line 21">
              <a:extLst>
                <a:ext uri="{FF2B5EF4-FFF2-40B4-BE49-F238E27FC236}">
                  <a16:creationId xmlns:a16="http://schemas.microsoft.com/office/drawing/2014/main" id="{BCEB08D1-2244-4745-9D4D-F1ECF2F7FE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60" y="2160"/>
              <a:ext cx="46" cy="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0" name="Line 22">
              <a:extLst>
                <a:ext uri="{FF2B5EF4-FFF2-40B4-BE49-F238E27FC236}">
                  <a16:creationId xmlns:a16="http://schemas.microsoft.com/office/drawing/2014/main" id="{DDD28132-1509-F643-BECE-9E01818C5C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75" y="2614"/>
              <a:ext cx="272" cy="1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4">
            <a:extLst>
              <a:ext uri="{FF2B5EF4-FFF2-40B4-BE49-F238E27FC236}">
                <a16:creationId xmlns:a16="http://schemas.microsoft.com/office/drawing/2014/main" id="{80A5C536-1744-184D-8753-E0E9F0D6B5B2}"/>
              </a:ext>
            </a:extLst>
          </p:cNvPr>
          <p:cNvGrpSpPr>
            <a:grpSpLocks/>
          </p:cNvGrpSpPr>
          <p:nvPr/>
        </p:nvGrpSpPr>
        <p:grpSpPr bwMode="auto">
          <a:xfrm>
            <a:off x="3348038" y="2349500"/>
            <a:ext cx="2233612" cy="2233613"/>
            <a:chOff x="158" y="1502"/>
            <a:chExt cx="1407" cy="1407"/>
          </a:xfrm>
        </p:grpSpPr>
        <p:sp>
          <p:nvSpPr>
            <p:cNvPr id="16419" name="Oval 25">
              <a:extLst>
                <a:ext uri="{FF2B5EF4-FFF2-40B4-BE49-F238E27FC236}">
                  <a16:creationId xmlns:a16="http://schemas.microsoft.com/office/drawing/2014/main" id="{ED5F0208-E0C9-0340-A437-012732DA90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" y="231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0" name="Oval 26">
              <a:extLst>
                <a:ext uri="{FF2B5EF4-FFF2-40B4-BE49-F238E27FC236}">
                  <a16:creationId xmlns:a16="http://schemas.microsoft.com/office/drawing/2014/main" id="{E691994A-2481-5846-A091-E914930F6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5" y="1933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1" name="Oval 27">
              <a:extLst>
                <a:ext uri="{FF2B5EF4-FFF2-40B4-BE49-F238E27FC236}">
                  <a16:creationId xmlns:a16="http://schemas.microsoft.com/office/drawing/2014/main" id="{E134917E-9CBC-9641-8AB1-7F67186B8E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7" y="1502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2" name="Oval 28">
              <a:extLst>
                <a:ext uri="{FF2B5EF4-FFF2-40B4-BE49-F238E27FC236}">
                  <a16:creationId xmlns:a16="http://schemas.microsoft.com/office/drawing/2014/main" id="{3692F719-E1E8-AD4C-878A-9D369AC87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" y="2024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3" name="Oval 29">
              <a:extLst>
                <a:ext uri="{FF2B5EF4-FFF2-40B4-BE49-F238E27FC236}">
                  <a16:creationId xmlns:a16="http://schemas.microsoft.com/office/drawing/2014/main" id="{91924F04-979B-984C-85D2-870405ECBB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" y="2432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4" name="Oval 30">
              <a:extLst>
                <a:ext uri="{FF2B5EF4-FFF2-40B4-BE49-F238E27FC236}">
                  <a16:creationId xmlns:a16="http://schemas.microsoft.com/office/drawing/2014/main" id="{FEE07FD7-08C7-8547-AA8F-B429F9803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" y="2682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" name="Group 31">
            <a:extLst>
              <a:ext uri="{FF2B5EF4-FFF2-40B4-BE49-F238E27FC236}">
                <a16:creationId xmlns:a16="http://schemas.microsoft.com/office/drawing/2014/main" id="{DB3E47C9-1042-094C-9BBB-53C7E8262F91}"/>
              </a:ext>
            </a:extLst>
          </p:cNvPr>
          <p:cNvGrpSpPr>
            <a:grpSpLocks/>
          </p:cNvGrpSpPr>
          <p:nvPr/>
        </p:nvGrpSpPr>
        <p:grpSpPr bwMode="auto">
          <a:xfrm>
            <a:off x="6408738" y="2312988"/>
            <a:ext cx="2233612" cy="2233612"/>
            <a:chOff x="158" y="1502"/>
            <a:chExt cx="1407" cy="1407"/>
          </a:xfrm>
        </p:grpSpPr>
        <p:sp>
          <p:nvSpPr>
            <p:cNvPr id="16413" name="Oval 32">
              <a:extLst>
                <a:ext uri="{FF2B5EF4-FFF2-40B4-BE49-F238E27FC236}">
                  <a16:creationId xmlns:a16="http://schemas.microsoft.com/office/drawing/2014/main" id="{74206777-ACF2-FB49-8CC0-0438614D7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" y="231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4" name="Oval 33">
              <a:extLst>
                <a:ext uri="{FF2B5EF4-FFF2-40B4-BE49-F238E27FC236}">
                  <a16:creationId xmlns:a16="http://schemas.microsoft.com/office/drawing/2014/main" id="{B7E3A715-1B05-E54E-AFD3-80AE1AC7B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5" y="1933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5" name="Oval 34">
              <a:extLst>
                <a:ext uri="{FF2B5EF4-FFF2-40B4-BE49-F238E27FC236}">
                  <a16:creationId xmlns:a16="http://schemas.microsoft.com/office/drawing/2014/main" id="{32955C83-0503-EA4E-AA31-CE4511D42C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7" y="1502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6" name="Oval 35">
              <a:extLst>
                <a:ext uri="{FF2B5EF4-FFF2-40B4-BE49-F238E27FC236}">
                  <a16:creationId xmlns:a16="http://schemas.microsoft.com/office/drawing/2014/main" id="{24819C82-9E7C-9E47-AE54-11D68638A7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" y="2024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7" name="Oval 36">
              <a:extLst>
                <a:ext uri="{FF2B5EF4-FFF2-40B4-BE49-F238E27FC236}">
                  <a16:creationId xmlns:a16="http://schemas.microsoft.com/office/drawing/2014/main" id="{A93FEF0C-19F4-9D43-8DC5-0A4F1B4B93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" y="2432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8" name="Oval 37">
              <a:extLst>
                <a:ext uri="{FF2B5EF4-FFF2-40B4-BE49-F238E27FC236}">
                  <a16:creationId xmlns:a16="http://schemas.microsoft.com/office/drawing/2014/main" id="{017F674C-9618-1249-814C-B3878798E2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" y="2682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6" name="Group 49">
            <a:extLst>
              <a:ext uri="{FF2B5EF4-FFF2-40B4-BE49-F238E27FC236}">
                <a16:creationId xmlns:a16="http://schemas.microsoft.com/office/drawing/2014/main" id="{60F7C476-C53A-6B47-A1A0-774CBEFFC8B6}"/>
              </a:ext>
            </a:extLst>
          </p:cNvPr>
          <p:cNvGrpSpPr>
            <a:grpSpLocks/>
          </p:cNvGrpSpPr>
          <p:nvPr/>
        </p:nvGrpSpPr>
        <p:grpSpPr bwMode="auto">
          <a:xfrm>
            <a:off x="3708400" y="2673350"/>
            <a:ext cx="1655763" cy="1655763"/>
            <a:chOff x="2336" y="1684"/>
            <a:chExt cx="1043" cy="1043"/>
          </a:xfrm>
        </p:grpSpPr>
        <p:sp>
          <p:nvSpPr>
            <p:cNvPr id="16408" name="Line 38">
              <a:extLst>
                <a:ext uri="{FF2B5EF4-FFF2-40B4-BE49-F238E27FC236}">
                  <a16:creationId xmlns:a16="http://schemas.microsoft.com/office/drawing/2014/main" id="{C4E30D67-D17D-F548-8C8D-F3C7174001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5" y="1706"/>
              <a:ext cx="90" cy="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Line 39">
              <a:extLst>
                <a:ext uri="{FF2B5EF4-FFF2-40B4-BE49-F238E27FC236}">
                  <a16:creationId xmlns:a16="http://schemas.microsoft.com/office/drawing/2014/main" id="{4567CDE2-FF7D-7A4F-90A8-CCE4EDD601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4" y="1684"/>
              <a:ext cx="22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Line 40">
              <a:extLst>
                <a:ext uri="{FF2B5EF4-FFF2-40B4-BE49-F238E27FC236}">
                  <a16:creationId xmlns:a16="http://schemas.microsoft.com/office/drawing/2014/main" id="{F52C6BD3-0668-564F-95A1-E84DBA7247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34" y="2115"/>
              <a:ext cx="45" cy="2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Line 41">
              <a:extLst>
                <a:ext uri="{FF2B5EF4-FFF2-40B4-BE49-F238E27FC236}">
                  <a16:creationId xmlns:a16="http://schemas.microsoft.com/office/drawing/2014/main" id="{A8A5F34E-5C0C-CC4B-89A7-7F5EC2A820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5" y="2591"/>
              <a:ext cx="273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Line 42">
              <a:extLst>
                <a:ext uri="{FF2B5EF4-FFF2-40B4-BE49-F238E27FC236}">
                  <a16:creationId xmlns:a16="http://schemas.microsoft.com/office/drawing/2014/main" id="{A3890762-6018-4F46-A5DD-6D8C8E17E0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2478"/>
              <a:ext cx="363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50">
            <a:extLst>
              <a:ext uri="{FF2B5EF4-FFF2-40B4-BE49-F238E27FC236}">
                <a16:creationId xmlns:a16="http://schemas.microsoft.com/office/drawing/2014/main" id="{D3E5EAC6-955B-8946-9BE8-82069E185E92}"/>
              </a:ext>
            </a:extLst>
          </p:cNvPr>
          <p:cNvGrpSpPr>
            <a:grpSpLocks/>
          </p:cNvGrpSpPr>
          <p:nvPr/>
        </p:nvGrpSpPr>
        <p:grpSpPr bwMode="auto">
          <a:xfrm>
            <a:off x="6804025" y="2636838"/>
            <a:ext cx="1476375" cy="1584325"/>
            <a:chOff x="4286" y="1661"/>
            <a:chExt cx="930" cy="998"/>
          </a:xfrm>
        </p:grpSpPr>
        <p:sp>
          <p:nvSpPr>
            <p:cNvPr id="16403" name="Line 43">
              <a:extLst>
                <a:ext uri="{FF2B5EF4-FFF2-40B4-BE49-F238E27FC236}">
                  <a16:creationId xmlns:a16="http://schemas.microsoft.com/office/drawing/2014/main" id="{6C90A285-D8D2-3143-9DF2-3C3EA88A6B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62" y="1661"/>
              <a:ext cx="91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Line 44">
              <a:extLst>
                <a:ext uri="{FF2B5EF4-FFF2-40B4-BE49-F238E27FC236}">
                  <a16:creationId xmlns:a16="http://schemas.microsoft.com/office/drawing/2014/main" id="{D6566867-479D-EF43-8AFD-1E17CEEFCA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53" y="2024"/>
              <a:ext cx="363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Line 45">
              <a:extLst>
                <a:ext uri="{FF2B5EF4-FFF2-40B4-BE49-F238E27FC236}">
                  <a16:creationId xmlns:a16="http://schemas.microsoft.com/office/drawing/2014/main" id="{04B4357C-2E36-644E-AE81-C06516C632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8" y="2183"/>
              <a:ext cx="340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Line 46">
              <a:extLst>
                <a:ext uri="{FF2B5EF4-FFF2-40B4-BE49-F238E27FC236}">
                  <a16:creationId xmlns:a16="http://schemas.microsoft.com/office/drawing/2014/main" id="{BF0AE21E-4BAB-6148-B8F2-FD92E2FC14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0" y="2205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Line 47">
              <a:extLst>
                <a:ext uri="{FF2B5EF4-FFF2-40B4-BE49-F238E27FC236}">
                  <a16:creationId xmlns:a16="http://schemas.microsoft.com/office/drawing/2014/main" id="{394554F0-AC3D-154D-A670-1BA9E4387B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86" y="2160"/>
              <a:ext cx="318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63" name="Text Box 51">
            <a:extLst>
              <a:ext uri="{FF2B5EF4-FFF2-40B4-BE49-F238E27FC236}">
                <a16:creationId xmlns:a16="http://schemas.microsoft.com/office/drawing/2014/main" id="{5C6305E6-925B-5C45-A68F-A968D51F7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0913"/>
            <a:ext cx="305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Cost (Opt. TSP sol-n)</a:t>
            </a:r>
          </a:p>
        </p:txBody>
      </p:sp>
      <p:sp>
        <p:nvSpPr>
          <p:cNvPr id="64564" name="Text Box 52">
            <a:extLst>
              <a:ext uri="{FF2B5EF4-FFF2-40B4-BE49-F238E27FC236}">
                <a16:creationId xmlns:a16="http://schemas.microsoft.com/office/drawing/2014/main" id="{5DBDE890-FE97-5C49-B8F8-8271FC36C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0088" y="4760913"/>
            <a:ext cx="2592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Cost (of this tree)</a:t>
            </a:r>
          </a:p>
        </p:txBody>
      </p:sp>
      <p:sp>
        <p:nvSpPr>
          <p:cNvPr id="64565" name="Text Box 53">
            <a:extLst>
              <a:ext uri="{FF2B5EF4-FFF2-40B4-BE49-F238E27FC236}">
                <a16:creationId xmlns:a16="http://schemas.microsoft.com/office/drawing/2014/main" id="{4E74A980-8548-0F40-850A-16AE2E020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3913" y="4760913"/>
            <a:ext cx="3024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Cost (Opt. MST sol-n)</a:t>
            </a:r>
          </a:p>
        </p:txBody>
      </p:sp>
      <p:sp>
        <p:nvSpPr>
          <p:cNvPr id="64566" name="Text Box 54">
            <a:extLst>
              <a:ext uri="{FF2B5EF4-FFF2-40B4-BE49-F238E27FC236}">
                <a16:creationId xmlns:a16="http://schemas.microsoft.com/office/drawing/2014/main" id="{36B37392-DE53-AB43-B2B8-07F62887E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4797425"/>
            <a:ext cx="323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≥</a:t>
            </a:r>
          </a:p>
        </p:txBody>
      </p:sp>
      <p:sp>
        <p:nvSpPr>
          <p:cNvPr id="64567" name="Text Box 55">
            <a:extLst>
              <a:ext uri="{FF2B5EF4-FFF2-40B4-BE49-F238E27FC236}">
                <a16:creationId xmlns:a16="http://schemas.microsoft.com/office/drawing/2014/main" id="{61FB834A-E09F-6845-95D4-D1426C5F5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575" y="4797425"/>
            <a:ext cx="323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≥</a:t>
            </a:r>
          </a:p>
        </p:txBody>
      </p:sp>
      <p:sp>
        <p:nvSpPr>
          <p:cNvPr id="64568" name="Text Box 56">
            <a:extLst>
              <a:ext uri="{FF2B5EF4-FFF2-40B4-BE49-F238E27FC236}">
                <a16:creationId xmlns:a16="http://schemas.microsoft.com/office/drawing/2014/main" id="{8483699F-B992-1F4D-B2F7-E97413527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81188"/>
            <a:ext cx="3059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ea typeface="ＭＳ Ｐゴシック" panose="020B0600070205080204" pitchFamily="34" charset="-128"/>
              </a:rPr>
              <a:t>Optimal TSP sol-n</a:t>
            </a:r>
          </a:p>
        </p:txBody>
      </p:sp>
      <p:sp>
        <p:nvSpPr>
          <p:cNvPr id="64569" name="Text Box 57">
            <a:extLst>
              <a:ext uri="{FF2B5EF4-FFF2-40B4-BE49-F238E27FC236}">
                <a16:creationId xmlns:a16="http://schemas.microsoft.com/office/drawing/2014/main" id="{E4AD59E2-58ED-F340-ADA4-E8497FFA3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9813" y="1844675"/>
            <a:ext cx="3024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   </a:t>
            </a:r>
            <a:r>
              <a:rPr lang="en-US" altLang="en-US" sz="2000">
                <a:ea typeface="ＭＳ Ｐゴシック" panose="020B0600070205080204" pitchFamily="34" charset="-128"/>
              </a:rPr>
              <a:t>Optimal MST sol-n</a:t>
            </a:r>
          </a:p>
        </p:txBody>
      </p:sp>
      <p:sp>
        <p:nvSpPr>
          <p:cNvPr id="64570" name="Text Box 58">
            <a:extLst>
              <a:ext uri="{FF2B5EF4-FFF2-40B4-BE49-F238E27FC236}">
                <a16:creationId xmlns:a16="http://schemas.microsoft.com/office/drawing/2014/main" id="{E90C662B-9B0F-1D4A-B485-F69F87D8A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1881188"/>
            <a:ext cx="3313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ea typeface="ＭＳ Ｐゴシック" panose="020B0600070205080204" pitchFamily="34" charset="-128"/>
              </a:rPr>
              <a:t>A tree obtained from the tour</a:t>
            </a:r>
          </a:p>
        </p:txBody>
      </p:sp>
      <p:sp>
        <p:nvSpPr>
          <p:cNvPr id="64571" name="Text Box 59">
            <a:extLst>
              <a:ext uri="{FF2B5EF4-FFF2-40B4-BE49-F238E27FC236}">
                <a16:creationId xmlns:a16="http://schemas.microsoft.com/office/drawing/2014/main" id="{8BE8D6AB-421B-2641-A63E-DE1131482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2813" y="4292600"/>
            <a:ext cx="6111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99"/>
                </a:solidFill>
                <a:ea typeface="ＭＳ Ｐゴシック" panose="020B0600070205080204" pitchFamily="34" charset="-128"/>
              </a:rPr>
              <a:t>(*)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  <p:bldP spid="64563" grpId="0"/>
      <p:bldP spid="64564" grpId="0"/>
      <p:bldP spid="64565" grpId="0"/>
      <p:bldP spid="64566" grpId="0"/>
      <p:bldP spid="64567" grpId="0"/>
      <p:bldP spid="64568" grpId="0"/>
      <p:bldP spid="64569" grpId="0"/>
      <p:bldP spid="64570" grpId="0"/>
      <p:bldP spid="6457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8F88726-FDE7-DB45-B31F-AC25F6DB20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Approximation guarantee </a:t>
            </a:r>
            <a:b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for the algorithm (proof)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D8695FD3-F5E7-6841-9C83-4FB70AEC0F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6363"/>
            <a:ext cx="9144000" cy="5481637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en-US" sz="2800">
                <a:sym typeface="Symbol" pitchFamily="2" charset="2"/>
              </a:rPr>
              <a:t>The algorithm </a:t>
            </a:r>
          </a:p>
          <a:p>
            <a:pPr eaLnBrk="1" hangingPunct="1"/>
            <a:r>
              <a:rPr lang="en-US" altLang="en-US" sz="2800">
                <a:sym typeface="Symbol" pitchFamily="2" charset="2"/>
              </a:rPr>
              <a:t>takes a minimum spanning tree </a:t>
            </a:r>
          </a:p>
          <a:p>
            <a:pPr eaLnBrk="1" hangingPunct="1"/>
            <a:r>
              <a:rPr lang="en-US" altLang="en-US" sz="2800">
                <a:sym typeface="Symbol" pitchFamily="2" charset="2"/>
              </a:rPr>
              <a:t>starts from any node</a:t>
            </a:r>
          </a:p>
          <a:p>
            <a:pPr eaLnBrk="1" hangingPunct="1"/>
            <a:r>
              <a:rPr lang="en-US" altLang="en-US" sz="2800">
                <a:sym typeface="Symbol" pitchFamily="2" charset="2"/>
              </a:rPr>
              <a:t>traverse the MST arcs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sym typeface="Symbol" pitchFamily="2" charset="2"/>
              </a:rPr>
              <a:t>	  by taking shortcuts when necessary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sym typeface="Symbol" pitchFamily="2" charset="2"/>
              </a:rPr>
              <a:t>  to get a tour.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z="2800">
                <a:sym typeface="Symbol" pitchFamily="2" charset="2"/>
              </a:rPr>
              <a:t>What is the cost of the tour compared to the cost of MST?</a:t>
            </a:r>
          </a:p>
          <a:p>
            <a:pPr eaLnBrk="1" hangingPunct="1"/>
            <a:r>
              <a:rPr lang="en-US" altLang="en-US" sz="2800">
                <a:sym typeface="Symbol" pitchFamily="2" charset="2"/>
              </a:rPr>
              <a:t>Each tour (bold) arc </a:t>
            </a:r>
            <a:r>
              <a:rPr lang="en-US" altLang="en-US" sz="2800">
                <a:solidFill>
                  <a:srgbClr val="000099"/>
                </a:solidFill>
                <a:sym typeface="Symbol" pitchFamily="2" charset="2"/>
              </a:rPr>
              <a:t>e</a:t>
            </a:r>
            <a:r>
              <a:rPr lang="en-US" altLang="en-US" sz="2800">
                <a:sym typeface="Symbol" pitchFamily="2" charset="2"/>
              </a:rPr>
              <a:t> is a shortcut 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sym typeface="Symbol" pitchFamily="2" charset="2"/>
              </a:rPr>
              <a:t>			for a set of tree (thin) arcs </a:t>
            </a:r>
            <a:r>
              <a:rPr lang="en-US" altLang="en-US" sz="2800">
                <a:solidFill>
                  <a:srgbClr val="000099"/>
                </a:solidFill>
                <a:sym typeface="Symbol" pitchFamily="2" charset="2"/>
              </a:rPr>
              <a:t>f</a:t>
            </a:r>
            <a:r>
              <a:rPr lang="en-US" altLang="en-US" sz="2800" baseline="-25000">
                <a:solidFill>
                  <a:srgbClr val="000099"/>
                </a:solidFill>
                <a:sym typeface="Symbol" pitchFamily="2" charset="2"/>
              </a:rPr>
              <a:t>1</a:t>
            </a:r>
            <a:r>
              <a:rPr lang="en-US" altLang="en-US" sz="2800">
                <a:solidFill>
                  <a:srgbClr val="000099"/>
                </a:solidFill>
                <a:sym typeface="Symbol" pitchFamily="2" charset="2"/>
              </a:rPr>
              <a:t>, …, f</a:t>
            </a:r>
            <a:r>
              <a:rPr lang="en-US" altLang="en-US" sz="2800" baseline="-25000">
                <a:solidFill>
                  <a:srgbClr val="000099"/>
                </a:solidFill>
                <a:sym typeface="Symbol" pitchFamily="2" charset="2"/>
              </a:rPr>
              <a:t>k</a:t>
            </a:r>
            <a:endParaRPr lang="en-US" altLang="en-US" sz="2800">
              <a:solidFill>
                <a:srgbClr val="000099"/>
              </a:solidFill>
              <a:sym typeface="Symbol" pitchFamily="2" charset="2"/>
            </a:endParaRPr>
          </a:p>
          <a:p>
            <a:pPr eaLnBrk="1" hangingPunct="1">
              <a:buFontTx/>
              <a:buNone/>
            </a:pPr>
            <a:r>
              <a:rPr lang="en-US" altLang="en-US" sz="2800">
                <a:sym typeface="Symbol" pitchFamily="2" charset="2"/>
              </a:rPr>
              <a:t>		(or simply coincides with a tree arc)</a:t>
            </a:r>
          </a:p>
        </p:txBody>
      </p:sp>
      <p:grpSp>
        <p:nvGrpSpPr>
          <p:cNvPr id="2" name="Group 25">
            <a:extLst>
              <a:ext uri="{FF2B5EF4-FFF2-40B4-BE49-F238E27FC236}">
                <a16:creationId xmlns:a16="http://schemas.microsoft.com/office/drawing/2014/main" id="{4A693728-D160-9145-A0A0-3C6AABD18552}"/>
              </a:ext>
            </a:extLst>
          </p:cNvPr>
          <p:cNvGrpSpPr>
            <a:grpSpLocks/>
          </p:cNvGrpSpPr>
          <p:nvPr/>
        </p:nvGrpSpPr>
        <p:grpSpPr bwMode="auto">
          <a:xfrm>
            <a:off x="5508625" y="1484313"/>
            <a:ext cx="2233613" cy="2233612"/>
            <a:chOff x="158" y="1502"/>
            <a:chExt cx="1407" cy="1407"/>
          </a:xfrm>
        </p:grpSpPr>
        <p:sp>
          <p:nvSpPr>
            <p:cNvPr id="17435" name="Oval 26">
              <a:extLst>
                <a:ext uri="{FF2B5EF4-FFF2-40B4-BE49-F238E27FC236}">
                  <a16:creationId xmlns:a16="http://schemas.microsoft.com/office/drawing/2014/main" id="{B0031341-5288-A748-92AA-054ED508A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" y="231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36" name="Oval 27">
              <a:extLst>
                <a:ext uri="{FF2B5EF4-FFF2-40B4-BE49-F238E27FC236}">
                  <a16:creationId xmlns:a16="http://schemas.microsoft.com/office/drawing/2014/main" id="{617FFA3D-982C-C34C-BBA7-E5A0A6F9AF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5" y="1933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37" name="Oval 28">
              <a:extLst>
                <a:ext uri="{FF2B5EF4-FFF2-40B4-BE49-F238E27FC236}">
                  <a16:creationId xmlns:a16="http://schemas.microsoft.com/office/drawing/2014/main" id="{8FC3B2BA-402A-3C40-915D-5D24221442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7" y="1502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38" name="Oval 29">
              <a:extLst>
                <a:ext uri="{FF2B5EF4-FFF2-40B4-BE49-F238E27FC236}">
                  <a16:creationId xmlns:a16="http://schemas.microsoft.com/office/drawing/2014/main" id="{4E74894C-7EE2-954B-83BB-1262475C74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" y="2024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39" name="Oval 30">
              <a:extLst>
                <a:ext uri="{FF2B5EF4-FFF2-40B4-BE49-F238E27FC236}">
                  <a16:creationId xmlns:a16="http://schemas.microsoft.com/office/drawing/2014/main" id="{A55F6E09-B109-434B-8DFC-E0E60DBD9B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" y="2432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40" name="Oval 31">
              <a:extLst>
                <a:ext uri="{FF2B5EF4-FFF2-40B4-BE49-F238E27FC236}">
                  <a16:creationId xmlns:a16="http://schemas.microsoft.com/office/drawing/2014/main" id="{1BBD8570-F6CF-8C4C-8779-AC2E0EC0D4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" y="2682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38">
            <a:extLst>
              <a:ext uri="{FF2B5EF4-FFF2-40B4-BE49-F238E27FC236}">
                <a16:creationId xmlns:a16="http://schemas.microsoft.com/office/drawing/2014/main" id="{D1B1E4CF-0887-4C43-8E0F-913B11D6E9E8}"/>
              </a:ext>
            </a:extLst>
          </p:cNvPr>
          <p:cNvGrpSpPr>
            <a:grpSpLocks/>
          </p:cNvGrpSpPr>
          <p:nvPr/>
        </p:nvGrpSpPr>
        <p:grpSpPr bwMode="auto">
          <a:xfrm>
            <a:off x="5903913" y="1808163"/>
            <a:ext cx="1476375" cy="1584325"/>
            <a:chOff x="4286" y="1661"/>
            <a:chExt cx="930" cy="998"/>
          </a:xfrm>
        </p:grpSpPr>
        <p:sp>
          <p:nvSpPr>
            <p:cNvPr id="17430" name="Line 39">
              <a:extLst>
                <a:ext uri="{FF2B5EF4-FFF2-40B4-BE49-F238E27FC236}">
                  <a16:creationId xmlns:a16="http://schemas.microsoft.com/office/drawing/2014/main" id="{8901BB51-326F-824E-B5BB-0316D93111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62" y="1661"/>
              <a:ext cx="91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Line 40">
              <a:extLst>
                <a:ext uri="{FF2B5EF4-FFF2-40B4-BE49-F238E27FC236}">
                  <a16:creationId xmlns:a16="http://schemas.microsoft.com/office/drawing/2014/main" id="{E9C82A5B-ED68-D040-A4D4-123C977EB8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53" y="2024"/>
              <a:ext cx="363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41">
              <a:extLst>
                <a:ext uri="{FF2B5EF4-FFF2-40B4-BE49-F238E27FC236}">
                  <a16:creationId xmlns:a16="http://schemas.microsoft.com/office/drawing/2014/main" id="{3BB0958F-A9FA-6C4D-B834-BEA7DF4A2E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8" y="2183"/>
              <a:ext cx="340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Line 42">
              <a:extLst>
                <a:ext uri="{FF2B5EF4-FFF2-40B4-BE49-F238E27FC236}">
                  <a16:creationId xmlns:a16="http://schemas.microsoft.com/office/drawing/2014/main" id="{7C811317-90E3-C44D-BF39-2F043298D4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0" y="2205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Line 43">
              <a:extLst>
                <a:ext uri="{FF2B5EF4-FFF2-40B4-BE49-F238E27FC236}">
                  <a16:creationId xmlns:a16="http://schemas.microsoft.com/office/drawing/2014/main" id="{61F053AC-6C24-5043-9811-56DF0592ED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86" y="2160"/>
              <a:ext cx="318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585" name="Oval 49">
            <a:extLst>
              <a:ext uri="{FF2B5EF4-FFF2-40B4-BE49-F238E27FC236}">
                <a16:creationId xmlns:a16="http://schemas.microsoft.com/office/drawing/2014/main" id="{9195AC45-1F04-EE43-9139-0E2EFBD80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0900" y="2960688"/>
            <a:ext cx="396875" cy="36036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5586" name="Text Box 50">
            <a:extLst>
              <a:ext uri="{FF2B5EF4-FFF2-40B4-BE49-F238E27FC236}">
                <a16:creationId xmlns:a16="http://schemas.microsoft.com/office/drawing/2014/main" id="{5E8F462C-B143-4C4A-A739-290918098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2781300"/>
            <a:ext cx="1403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99"/>
                </a:solidFill>
                <a:ea typeface="ＭＳ Ｐゴシック" panose="020B0600070205080204" pitchFamily="34" charset="-128"/>
              </a:rPr>
              <a:t>start from this node</a:t>
            </a:r>
          </a:p>
        </p:txBody>
      </p:sp>
      <p:sp>
        <p:nvSpPr>
          <p:cNvPr id="65587" name="Line 51">
            <a:extLst>
              <a:ext uri="{FF2B5EF4-FFF2-40B4-BE49-F238E27FC236}">
                <a16:creationId xmlns:a16="http://schemas.microsoft.com/office/drawing/2014/main" id="{159C4AE9-8FF6-6E4E-9A4D-7E9BE5B0517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696075" y="2673350"/>
            <a:ext cx="504825" cy="39528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88" name="Line 52">
            <a:extLst>
              <a:ext uri="{FF2B5EF4-FFF2-40B4-BE49-F238E27FC236}">
                <a16:creationId xmlns:a16="http://schemas.microsoft.com/office/drawing/2014/main" id="{12DA0862-B176-0B4F-9E18-FD9E95391E5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6075" y="2673350"/>
            <a:ext cx="36513" cy="7556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89" name="Line 53">
            <a:extLst>
              <a:ext uri="{FF2B5EF4-FFF2-40B4-BE49-F238E27FC236}">
                <a16:creationId xmlns:a16="http://schemas.microsoft.com/office/drawing/2014/main" id="{C9517BD0-FF2F-164C-9912-56036F5F269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95963" y="3141663"/>
            <a:ext cx="612775" cy="35877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91" name="Line 55">
            <a:extLst>
              <a:ext uri="{FF2B5EF4-FFF2-40B4-BE49-F238E27FC236}">
                <a16:creationId xmlns:a16="http://schemas.microsoft.com/office/drawing/2014/main" id="{8C0B59DD-F342-4343-A7A1-2EFB2148A5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59450" y="1700213"/>
            <a:ext cx="936625" cy="1081087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92" name="Line 56">
            <a:extLst>
              <a:ext uri="{FF2B5EF4-FFF2-40B4-BE49-F238E27FC236}">
                <a16:creationId xmlns:a16="http://schemas.microsoft.com/office/drawing/2014/main" id="{C7524250-78B5-7F46-8D36-351920E21C4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6438" y="1808163"/>
            <a:ext cx="395287" cy="39687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94" name="Line 58">
            <a:extLst>
              <a:ext uri="{FF2B5EF4-FFF2-40B4-BE49-F238E27FC236}">
                <a16:creationId xmlns:a16="http://schemas.microsoft.com/office/drawing/2014/main" id="{CE21B927-8630-F24A-9172-7B811C895D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88238" y="2528888"/>
            <a:ext cx="71437" cy="46831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95" name="Text Box 59">
            <a:extLst>
              <a:ext uri="{FF2B5EF4-FFF2-40B4-BE49-F238E27FC236}">
                <a16:creationId xmlns:a16="http://schemas.microsoft.com/office/drawing/2014/main" id="{6079F0B4-2A3F-294A-85E9-CF197BCF4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288" y="1160463"/>
            <a:ext cx="151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red bold arcs   form a tour</a:t>
            </a:r>
          </a:p>
        </p:txBody>
      </p:sp>
      <p:grpSp>
        <p:nvGrpSpPr>
          <p:cNvPr id="4" name="Group 66">
            <a:extLst>
              <a:ext uri="{FF2B5EF4-FFF2-40B4-BE49-F238E27FC236}">
                <a16:creationId xmlns:a16="http://schemas.microsoft.com/office/drawing/2014/main" id="{1F186862-8CDF-114E-9284-7F0FC40713D3}"/>
              </a:ext>
            </a:extLst>
          </p:cNvPr>
          <p:cNvGrpSpPr>
            <a:grpSpLocks/>
          </p:cNvGrpSpPr>
          <p:nvPr/>
        </p:nvGrpSpPr>
        <p:grpSpPr bwMode="auto">
          <a:xfrm>
            <a:off x="5543550" y="1412875"/>
            <a:ext cx="2197100" cy="2328863"/>
            <a:chOff x="3492" y="890"/>
            <a:chExt cx="1384" cy="1467"/>
          </a:xfrm>
        </p:grpSpPr>
        <p:sp>
          <p:nvSpPr>
            <p:cNvPr id="17424" name="Text Box 60">
              <a:extLst>
                <a:ext uri="{FF2B5EF4-FFF2-40B4-BE49-F238E27FC236}">
                  <a16:creationId xmlns:a16="http://schemas.microsoft.com/office/drawing/2014/main" id="{F5BD82F0-11FC-C142-8D3E-451CE23932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2" y="1729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ea typeface="ＭＳ Ｐゴシック" panose="020B0600070205080204" pitchFamily="34" charset="-128"/>
                </a:rPr>
                <a:t>1</a:t>
              </a:r>
            </a:p>
          </p:txBody>
        </p:sp>
        <p:sp>
          <p:nvSpPr>
            <p:cNvPr id="17425" name="Text Box 61">
              <a:extLst>
                <a:ext uri="{FF2B5EF4-FFF2-40B4-BE49-F238E27FC236}">
                  <a16:creationId xmlns:a16="http://schemas.microsoft.com/office/drawing/2014/main" id="{42E2C718-0C25-E84D-A8FF-7C5DF85CDE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9" y="2069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ea typeface="ＭＳ Ｐゴシック" panose="020B0600070205080204" pitchFamily="34" charset="-128"/>
                </a:rPr>
                <a:t>2</a:t>
              </a:r>
            </a:p>
          </p:txBody>
        </p:sp>
        <p:sp>
          <p:nvSpPr>
            <p:cNvPr id="17426" name="Text Box 62">
              <a:extLst>
                <a:ext uri="{FF2B5EF4-FFF2-40B4-BE49-F238E27FC236}">
                  <a16:creationId xmlns:a16="http://schemas.microsoft.com/office/drawing/2014/main" id="{D2EAB470-6913-ED47-897E-57443D1B6D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9" y="1434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ea typeface="ＭＳ Ｐゴシック" panose="020B0600070205080204" pitchFamily="34" charset="-128"/>
                </a:rPr>
                <a:t>3</a:t>
              </a:r>
            </a:p>
          </p:txBody>
        </p:sp>
        <p:sp>
          <p:nvSpPr>
            <p:cNvPr id="17427" name="Text Box 63">
              <a:extLst>
                <a:ext uri="{FF2B5EF4-FFF2-40B4-BE49-F238E27FC236}">
                  <a16:creationId xmlns:a16="http://schemas.microsoft.com/office/drawing/2014/main" id="{326CC34E-BFFB-D947-9C0C-DF775DCFB8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36" y="1797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ea typeface="ＭＳ Ｐゴシック" panose="020B0600070205080204" pitchFamily="34" charset="-128"/>
                </a:rPr>
                <a:t>4</a:t>
              </a:r>
            </a:p>
          </p:txBody>
        </p:sp>
        <p:sp>
          <p:nvSpPr>
            <p:cNvPr id="17428" name="Text Box 64">
              <a:extLst>
                <a:ext uri="{FF2B5EF4-FFF2-40B4-BE49-F238E27FC236}">
                  <a16:creationId xmlns:a16="http://schemas.microsoft.com/office/drawing/2014/main" id="{D30F6A44-FACF-A04B-B81E-C26B75FCAE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1" y="890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ea typeface="ＭＳ Ｐゴシック" panose="020B0600070205080204" pitchFamily="34" charset="-128"/>
                </a:rPr>
                <a:t>5</a:t>
              </a:r>
            </a:p>
          </p:txBody>
        </p:sp>
        <p:sp>
          <p:nvSpPr>
            <p:cNvPr id="17429" name="Text Box 65">
              <a:extLst>
                <a:ext uri="{FF2B5EF4-FFF2-40B4-BE49-F238E27FC236}">
                  <a16:creationId xmlns:a16="http://schemas.microsoft.com/office/drawing/2014/main" id="{BB18A854-51E1-4143-9708-C3F3915006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9" y="1321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ea typeface="ＭＳ Ｐゴシック" panose="020B0600070205080204" pitchFamily="34" charset="-128"/>
                </a:rPr>
                <a:t>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  <p:bldP spid="65585" grpId="0" animBg="1"/>
      <p:bldP spid="65586" grpId="0"/>
      <p:bldP spid="6559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9652617-F478-634F-88BB-03DD0D0792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Approximation guarantee </a:t>
            </a:r>
            <a:b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for the algorithm (proof)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CC15B0F7-7072-9544-B292-2ABE342312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89025"/>
            <a:ext cx="9144000" cy="5768975"/>
          </a:xfrm>
        </p:spPr>
        <p:txBody>
          <a:bodyPr/>
          <a:lstStyle/>
          <a:p>
            <a:pPr eaLnBrk="1" hangingPunct="1"/>
            <a:r>
              <a:rPr lang="en-US" altLang="en-US" sz="2400">
                <a:sym typeface="Symbol" pitchFamily="2" charset="2"/>
              </a:rPr>
              <a:t>Based on triangle inequality,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	  </a:t>
            </a:r>
            <a:r>
              <a:rPr lang="en-US" altLang="en-US" sz="2400">
                <a:solidFill>
                  <a:srgbClr val="000099"/>
                </a:solidFill>
                <a:sym typeface="Symbol" pitchFamily="2" charset="2"/>
              </a:rPr>
              <a:t>c(e)  c(f</a:t>
            </a:r>
            <a:r>
              <a:rPr lang="en-US" altLang="en-US" sz="2400" baseline="-25000">
                <a:solidFill>
                  <a:srgbClr val="000099"/>
                </a:solidFill>
                <a:sym typeface="Symbol" pitchFamily="2" charset="2"/>
              </a:rPr>
              <a:t>1</a:t>
            </a:r>
            <a:r>
              <a:rPr lang="en-US" altLang="en-US" sz="2400">
                <a:solidFill>
                  <a:srgbClr val="000099"/>
                </a:solidFill>
                <a:sym typeface="Symbol" pitchFamily="2" charset="2"/>
              </a:rPr>
              <a:t>)+…+c(f</a:t>
            </a:r>
            <a:r>
              <a:rPr lang="en-US" altLang="en-US" sz="2400" baseline="-25000">
                <a:solidFill>
                  <a:srgbClr val="000099"/>
                </a:solidFill>
                <a:sym typeface="Symbol" pitchFamily="2" charset="2"/>
              </a:rPr>
              <a:t>k</a:t>
            </a:r>
            <a:r>
              <a:rPr lang="en-US" altLang="en-US" sz="2400">
                <a:solidFill>
                  <a:srgbClr val="000099"/>
                </a:solidFill>
                <a:sym typeface="Symbol" pitchFamily="2" charset="2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  E.g,</a:t>
            </a:r>
            <a:r>
              <a:rPr lang="en-US" altLang="en-US" sz="2400">
                <a:solidFill>
                  <a:srgbClr val="000099"/>
                </a:solidFill>
                <a:sym typeface="Symbol" pitchFamily="2" charset="2"/>
              </a:rPr>
              <a:t> c</a:t>
            </a:r>
            <a:r>
              <a:rPr lang="en-US" altLang="en-US" sz="2400" baseline="-25000">
                <a:solidFill>
                  <a:srgbClr val="000099"/>
                </a:solidFill>
                <a:sym typeface="Symbol" pitchFamily="2" charset="2"/>
              </a:rPr>
              <a:t>15</a:t>
            </a:r>
            <a:r>
              <a:rPr lang="en-US" altLang="en-US" sz="2400">
                <a:solidFill>
                  <a:srgbClr val="000099"/>
                </a:solidFill>
                <a:sym typeface="Symbol" pitchFamily="2" charset="2"/>
              </a:rPr>
              <a:t>  c</a:t>
            </a:r>
            <a:r>
              <a:rPr lang="en-US" altLang="en-US" sz="2400" baseline="-25000">
                <a:solidFill>
                  <a:srgbClr val="000099"/>
                </a:solidFill>
                <a:sym typeface="Symbol" pitchFamily="2" charset="2"/>
              </a:rPr>
              <a:t>13</a:t>
            </a:r>
            <a:r>
              <a:rPr lang="en-US" altLang="en-US" sz="2400">
                <a:solidFill>
                  <a:srgbClr val="000099"/>
                </a:solidFill>
                <a:sym typeface="Symbol" pitchFamily="2" charset="2"/>
              </a:rPr>
              <a:t> + c</a:t>
            </a:r>
            <a:r>
              <a:rPr lang="en-US" altLang="en-US" sz="2400" baseline="-25000">
                <a:solidFill>
                  <a:srgbClr val="000099"/>
                </a:solidFill>
                <a:sym typeface="Symbol" pitchFamily="2" charset="2"/>
              </a:rPr>
              <a:t>35</a:t>
            </a:r>
            <a:r>
              <a:rPr lang="en-US" altLang="en-US" sz="2400">
                <a:solidFill>
                  <a:srgbClr val="000099"/>
                </a:solidFill>
                <a:sym typeface="Symbol" pitchFamily="2" charset="2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99"/>
                </a:solidFill>
                <a:sym typeface="Symbol" pitchFamily="2" charset="2"/>
              </a:rPr>
              <a:t>		c</a:t>
            </a:r>
            <a:r>
              <a:rPr lang="en-US" altLang="en-US" sz="2400" baseline="-25000">
                <a:solidFill>
                  <a:srgbClr val="000099"/>
                </a:solidFill>
                <a:sym typeface="Symbol" pitchFamily="2" charset="2"/>
              </a:rPr>
              <a:t>23</a:t>
            </a:r>
            <a:r>
              <a:rPr lang="en-US" altLang="en-US" sz="2400">
                <a:solidFill>
                  <a:srgbClr val="000099"/>
                </a:solidFill>
                <a:sym typeface="Symbol" pitchFamily="2" charset="2"/>
              </a:rPr>
              <a:t>  c</a:t>
            </a:r>
            <a:r>
              <a:rPr lang="en-US" altLang="en-US" sz="2400" baseline="-25000">
                <a:solidFill>
                  <a:srgbClr val="000099"/>
                </a:solidFill>
                <a:sym typeface="Symbol" pitchFamily="2" charset="2"/>
              </a:rPr>
              <a:t>23</a:t>
            </a:r>
            <a:r>
              <a:rPr lang="en-US" altLang="en-US" sz="2400">
                <a:solidFill>
                  <a:srgbClr val="000099"/>
                </a:solidFill>
                <a:sym typeface="Symbol" pitchFamily="2" charset="2"/>
              </a:rPr>
              <a:t> </a:t>
            </a:r>
          </a:p>
          <a:p>
            <a:pPr eaLnBrk="1" hangingPunct="1"/>
            <a:r>
              <a:rPr lang="en-US" altLang="en-US" sz="2400">
                <a:sym typeface="Symbol" pitchFamily="2" charset="2"/>
              </a:rPr>
              <a:t>But each tree (thin) arc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	    is </a:t>
            </a:r>
            <a:r>
              <a:rPr lang="en-US" altLang="en-US" sz="2400" i="1">
                <a:sym typeface="Symbol" pitchFamily="2" charset="2"/>
              </a:rPr>
              <a:t>shortcut exactly twice.     </a:t>
            </a:r>
            <a:r>
              <a:rPr lang="en-US" altLang="en-US" sz="2400" b="1">
                <a:solidFill>
                  <a:srgbClr val="000099"/>
                </a:solidFill>
                <a:sym typeface="Symbol" pitchFamily="2" charset="2"/>
              </a:rPr>
              <a:t>(**)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  E.g., tree arc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3-5</a:t>
            </a:r>
            <a:r>
              <a:rPr lang="en-US" altLang="en-US" sz="2400">
                <a:sym typeface="Symbol" pitchFamily="2" charset="2"/>
              </a:rPr>
              <a:t> is shortcut by tour arcs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1-5</a:t>
            </a:r>
            <a:r>
              <a:rPr lang="en-US" altLang="en-US" sz="2400">
                <a:sym typeface="Symbol" pitchFamily="2" charset="2"/>
              </a:rPr>
              <a:t> and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5-6 </a:t>
            </a:r>
            <a:r>
              <a:rPr lang="en-US" altLang="en-US" sz="2400">
                <a:sym typeface="Symbol" pitchFamily="2" charset="2"/>
              </a:rPr>
              <a:t>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z="2400">
                <a:sym typeface="Symbol" pitchFamily="2" charset="2"/>
              </a:rPr>
              <a:t>The following chain of inequalities concludes the proof, 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					by using the facts we obtained so far: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sym typeface="Symbol" pitchFamily="2" charset="2"/>
              </a:rPr>
              <a:t>	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6DA7213D-1726-594F-8E1A-14CED10BDA71}"/>
              </a:ext>
            </a:extLst>
          </p:cNvPr>
          <p:cNvGrpSpPr>
            <a:grpSpLocks/>
          </p:cNvGrpSpPr>
          <p:nvPr/>
        </p:nvGrpSpPr>
        <p:grpSpPr bwMode="auto">
          <a:xfrm>
            <a:off x="5508625" y="1484313"/>
            <a:ext cx="2233613" cy="2233612"/>
            <a:chOff x="158" y="1502"/>
            <a:chExt cx="1407" cy="1407"/>
          </a:xfrm>
        </p:grpSpPr>
        <p:sp>
          <p:nvSpPr>
            <p:cNvPr id="18461" name="Oval 5">
              <a:extLst>
                <a:ext uri="{FF2B5EF4-FFF2-40B4-BE49-F238E27FC236}">
                  <a16:creationId xmlns:a16="http://schemas.microsoft.com/office/drawing/2014/main" id="{5E37DE33-D544-7D4B-B49A-F61D3A13A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" y="231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2" name="Oval 6">
              <a:extLst>
                <a:ext uri="{FF2B5EF4-FFF2-40B4-BE49-F238E27FC236}">
                  <a16:creationId xmlns:a16="http://schemas.microsoft.com/office/drawing/2014/main" id="{EC824C90-FB99-B64D-B9FD-CB11A4C565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5" y="1933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3" name="Oval 7">
              <a:extLst>
                <a:ext uri="{FF2B5EF4-FFF2-40B4-BE49-F238E27FC236}">
                  <a16:creationId xmlns:a16="http://schemas.microsoft.com/office/drawing/2014/main" id="{5C55E0B5-ADF2-6F4B-B1AF-328853CB19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7" y="1502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4" name="Oval 8">
              <a:extLst>
                <a:ext uri="{FF2B5EF4-FFF2-40B4-BE49-F238E27FC236}">
                  <a16:creationId xmlns:a16="http://schemas.microsoft.com/office/drawing/2014/main" id="{F5B96A26-1419-1C4A-833C-9AD5B0B1B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" y="2024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5" name="Oval 9">
              <a:extLst>
                <a:ext uri="{FF2B5EF4-FFF2-40B4-BE49-F238E27FC236}">
                  <a16:creationId xmlns:a16="http://schemas.microsoft.com/office/drawing/2014/main" id="{1444EF98-E923-724B-9C15-7C44AC349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" y="2432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6" name="Oval 10">
              <a:extLst>
                <a:ext uri="{FF2B5EF4-FFF2-40B4-BE49-F238E27FC236}">
                  <a16:creationId xmlns:a16="http://schemas.microsoft.com/office/drawing/2014/main" id="{C1D89EC4-4624-DF4D-9971-33780997B0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" y="2682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11">
            <a:extLst>
              <a:ext uri="{FF2B5EF4-FFF2-40B4-BE49-F238E27FC236}">
                <a16:creationId xmlns:a16="http://schemas.microsoft.com/office/drawing/2014/main" id="{5684C226-165F-C74D-8FE2-6CD272F3AD2A}"/>
              </a:ext>
            </a:extLst>
          </p:cNvPr>
          <p:cNvGrpSpPr>
            <a:grpSpLocks/>
          </p:cNvGrpSpPr>
          <p:nvPr/>
        </p:nvGrpSpPr>
        <p:grpSpPr bwMode="auto">
          <a:xfrm>
            <a:off x="5903913" y="1808163"/>
            <a:ext cx="1476375" cy="1584325"/>
            <a:chOff x="4286" y="1661"/>
            <a:chExt cx="930" cy="998"/>
          </a:xfrm>
        </p:grpSpPr>
        <p:sp>
          <p:nvSpPr>
            <p:cNvPr id="18456" name="Line 12">
              <a:extLst>
                <a:ext uri="{FF2B5EF4-FFF2-40B4-BE49-F238E27FC236}">
                  <a16:creationId xmlns:a16="http://schemas.microsoft.com/office/drawing/2014/main" id="{C8000928-F37E-874D-A97D-3138DAF31C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62" y="1661"/>
              <a:ext cx="91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Line 13">
              <a:extLst>
                <a:ext uri="{FF2B5EF4-FFF2-40B4-BE49-F238E27FC236}">
                  <a16:creationId xmlns:a16="http://schemas.microsoft.com/office/drawing/2014/main" id="{DA0355A6-53F0-FE4C-907C-D8DB96F56E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53" y="2024"/>
              <a:ext cx="363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8" name="Line 14">
              <a:extLst>
                <a:ext uri="{FF2B5EF4-FFF2-40B4-BE49-F238E27FC236}">
                  <a16:creationId xmlns:a16="http://schemas.microsoft.com/office/drawing/2014/main" id="{D601A7A6-D783-C24B-9C72-D350E51617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8" y="2183"/>
              <a:ext cx="340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Line 15">
              <a:extLst>
                <a:ext uri="{FF2B5EF4-FFF2-40B4-BE49-F238E27FC236}">
                  <a16:creationId xmlns:a16="http://schemas.microsoft.com/office/drawing/2014/main" id="{3F55AB1D-628F-7947-97F1-0F5DD874E8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0" y="2205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Line 16">
              <a:extLst>
                <a:ext uri="{FF2B5EF4-FFF2-40B4-BE49-F238E27FC236}">
                  <a16:creationId xmlns:a16="http://schemas.microsoft.com/office/drawing/2014/main" id="{C9097B0F-35CC-934F-9E49-440B31F50B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86" y="2160"/>
              <a:ext cx="318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577" name="Oval 17">
            <a:extLst>
              <a:ext uri="{FF2B5EF4-FFF2-40B4-BE49-F238E27FC236}">
                <a16:creationId xmlns:a16="http://schemas.microsoft.com/office/drawing/2014/main" id="{2CEA31FB-E31B-BC4D-B562-66DC54CAE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0900" y="2960688"/>
            <a:ext cx="396875" cy="36036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6578" name="Text Box 18">
            <a:extLst>
              <a:ext uri="{FF2B5EF4-FFF2-40B4-BE49-F238E27FC236}">
                <a16:creationId xmlns:a16="http://schemas.microsoft.com/office/drawing/2014/main" id="{F541A7B6-544E-044C-BC28-0AA2E9560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2781300"/>
            <a:ext cx="1403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99"/>
                </a:solidFill>
                <a:ea typeface="ＭＳ Ｐゴシック" panose="020B0600070205080204" pitchFamily="34" charset="-128"/>
              </a:rPr>
              <a:t>start from this node</a:t>
            </a:r>
          </a:p>
        </p:txBody>
      </p:sp>
      <p:sp>
        <p:nvSpPr>
          <p:cNvPr id="66579" name="Line 19">
            <a:extLst>
              <a:ext uri="{FF2B5EF4-FFF2-40B4-BE49-F238E27FC236}">
                <a16:creationId xmlns:a16="http://schemas.microsoft.com/office/drawing/2014/main" id="{BA109483-76FD-AD47-8667-39C87A66669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696075" y="2673350"/>
            <a:ext cx="504825" cy="39528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0" name="Line 20">
            <a:extLst>
              <a:ext uri="{FF2B5EF4-FFF2-40B4-BE49-F238E27FC236}">
                <a16:creationId xmlns:a16="http://schemas.microsoft.com/office/drawing/2014/main" id="{6F6877A5-8983-7148-979C-646346C55984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6075" y="2673350"/>
            <a:ext cx="36513" cy="7556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1" name="Line 21">
            <a:extLst>
              <a:ext uri="{FF2B5EF4-FFF2-40B4-BE49-F238E27FC236}">
                <a16:creationId xmlns:a16="http://schemas.microsoft.com/office/drawing/2014/main" id="{F272EB7A-3EEC-7948-9751-81C2E504D26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95963" y="3141663"/>
            <a:ext cx="612775" cy="35877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2" name="Line 22">
            <a:extLst>
              <a:ext uri="{FF2B5EF4-FFF2-40B4-BE49-F238E27FC236}">
                <a16:creationId xmlns:a16="http://schemas.microsoft.com/office/drawing/2014/main" id="{AA5783D9-6CDF-D246-AE1E-126E0F80B0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59450" y="1700213"/>
            <a:ext cx="936625" cy="1081087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3" name="Line 23">
            <a:extLst>
              <a:ext uri="{FF2B5EF4-FFF2-40B4-BE49-F238E27FC236}">
                <a16:creationId xmlns:a16="http://schemas.microsoft.com/office/drawing/2014/main" id="{BF424D14-42D1-604C-9F70-C2E9AD7CF19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6438" y="1808163"/>
            <a:ext cx="395287" cy="39687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4" name="Line 24">
            <a:extLst>
              <a:ext uri="{FF2B5EF4-FFF2-40B4-BE49-F238E27FC236}">
                <a16:creationId xmlns:a16="http://schemas.microsoft.com/office/drawing/2014/main" id="{131115F2-1847-6546-A96B-21F45515E3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88238" y="2528888"/>
            <a:ext cx="71437" cy="46831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5" name="Text Box 25">
            <a:extLst>
              <a:ext uri="{FF2B5EF4-FFF2-40B4-BE49-F238E27FC236}">
                <a16:creationId xmlns:a16="http://schemas.microsoft.com/office/drawing/2014/main" id="{6CBB9BF5-D3C7-F546-9359-40FF667A6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288" y="1160463"/>
            <a:ext cx="151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red bold arcs   form a tour</a:t>
            </a:r>
          </a:p>
        </p:txBody>
      </p:sp>
      <p:grpSp>
        <p:nvGrpSpPr>
          <p:cNvPr id="4" name="Group 26">
            <a:extLst>
              <a:ext uri="{FF2B5EF4-FFF2-40B4-BE49-F238E27FC236}">
                <a16:creationId xmlns:a16="http://schemas.microsoft.com/office/drawing/2014/main" id="{96BFAF48-F9E4-E346-A57A-36BEBDF4339C}"/>
              </a:ext>
            </a:extLst>
          </p:cNvPr>
          <p:cNvGrpSpPr>
            <a:grpSpLocks/>
          </p:cNvGrpSpPr>
          <p:nvPr/>
        </p:nvGrpSpPr>
        <p:grpSpPr bwMode="auto">
          <a:xfrm>
            <a:off x="5543550" y="1412875"/>
            <a:ext cx="2197100" cy="2328863"/>
            <a:chOff x="3492" y="890"/>
            <a:chExt cx="1384" cy="1467"/>
          </a:xfrm>
        </p:grpSpPr>
        <p:sp>
          <p:nvSpPr>
            <p:cNvPr id="18450" name="Text Box 27">
              <a:extLst>
                <a:ext uri="{FF2B5EF4-FFF2-40B4-BE49-F238E27FC236}">
                  <a16:creationId xmlns:a16="http://schemas.microsoft.com/office/drawing/2014/main" id="{8A0BE2FC-C64E-7143-B6F8-68BE5D20F5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2" y="1729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ea typeface="ＭＳ Ｐゴシック" panose="020B0600070205080204" pitchFamily="34" charset="-128"/>
                </a:rPr>
                <a:t>1</a:t>
              </a:r>
            </a:p>
          </p:txBody>
        </p:sp>
        <p:sp>
          <p:nvSpPr>
            <p:cNvPr id="18451" name="Text Box 28">
              <a:extLst>
                <a:ext uri="{FF2B5EF4-FFF2-40B4-BE49-F238E27FC236}">
                  <a16:creationId xmlns:a16="http://schemas.microsoft.com/office/drawing/2014/main" id="{66AFC948-97EF-3845-A942-EBDE94325B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9" y="2069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ea typeface="ＭＳ Ｐゴシック" panose="020B0600070205080204" pitchFamily="34" charset="-128"/>
                </a:rPr>
                <a:t>2</a:t>
              </a:r>
            </a:p>
          </p:txBody>
        </p:sp>
        <p:sp>
          <p:nvSpPr>
            <p:cNvPr id="18452" name="Text Box 29">
              <a:extLst>
                <a:ext uri="{FF2B5EF4-FFF2-40B4-BE49-F238E27FC236}">
                  <a16:creationId xmlns:a16="http://schemas.microsoft.com/office/drawing/2014/main" id="{636979AE-1DF1-C647-A236-CAF81C5292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9" y="1434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ea typeface="ＭＳ Ｐゴシック" panose="020B0600070205080204" pitchFamily="34" charset="-128"/>
                </a:rPr>
                <a:t>3</a:t>
              </a:r>
            </a:p>
          </p:txBody>
        </p:sp>
        <p:sp>
          <p:nvSpPr>
            <p:cNvPr id="18453" name="Text Box 30">
              <a:extLst>
                <a:ext uri="{FF2B5EF4-FFF2-40B4-BE49-F238E27FC236}">
                  <a16:creationId xmlns:a16="http://schemas.microsoft.com/office/drawing/2014/main" id="{C0650BEC-ADB5-3244-BE56-194121D560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36" y="1797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ea typeface="ＭＳ Ｐゴシック" panose="020B0600070205080204" pitchFamily="34" charset="-128"/>
                </a:rPr>
                <a:t>4</a:t>
              </a:r>
            </a:p>
          </p:txBody>
        </p:sp>
        <p:sp>
          <p:nvSpPr>
            <p:cNvPr id="18454" name="Text Box 31">
              <a:extLst>
                <a:ext uri="{FF2B5EF4-FFF2-40B4-BE49-F238E27FC236}">
                  <a16:creationId xmlns:a16="http://schemas.microsoft.com/office/drawing/2014/main" id="{7F641EFC-DF9B-984C-9825-EE5F5FE214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1" y="890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ea typeface="ＭＳ Ｐゴシック" panose="020B0600070205080204" pitchFamily="34" charset="-128"/>
                </a:rPr>
                <a:t>5</a:t>
              </a:r>
            </a:p>
          </p:txBody>
        </p:sp>
        <p:sp>
          <p:nvSpPr>
            <p:cNvPr id="18455" name="Text Box 32">
              <a:extLst>
                <a:ext uri="{FF2B5EF4-FFF2-40B4-BE49-F238E27FC236}">
                  <a16:creationId xmlns:a16="http://schemas.microsoft.com/office/drawing/2014/main" id="{269EA9FF-7769-3A4B-AED7-D3F8A39002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9" y="1321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ea typeface="ＭＳ Ｐゴシック" panose="020B0600070205080204" pitchFamily="34" charset="-128"/>
                </a:rPr>
                <a:t>6</a:t>
              </a:r>
            </a:p>
          </p:txBody>
        </p:sp>
      </p:grpSp>
      <p:graphicFrame>
        <p:nvGraphicFramePr>
          <p:cNvPr id="66593" name="Object 2">
            <a:extLst>
              <a:ext uri="{FF2B5EF4-FFF2-40B4-BE49-F238E27FC236}">
                <a16:creationId xmlns:a16="http://schemas.microsoft.com/office/drawing/2014/main" id="{FEA91141-6B72-2B40-B8BD-8E331AF509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1763" y="5167313"/>
          <a:ext cx="8555037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7" name="Equation" r:id="rId3" imgW="103568500" imgH="17551400" progId="Equation.3">
                  <p:embed/>
                </p:oleObj>
              </mc:Choice>
              <mc:Fallback>
                <p:oleObj name="Equation" r:id="rId3" imgW="103568500" imgH="17551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3" y="5167313"/>
                        <a:ext cx="8555037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94" name="Rectangle 34">
            <a:extLst>
              <a:ext uri="{FF2B5EF4-FFF2-40B4-BE49-F238E27FC236}">
                <a16:creationId xmlns:a16="http://schemas.microsoft.com/office/drawing/2014/main" id="{B6043DC7-F0EE-D441-A488-6E7B868FC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6663" y="6381750"/>
            <a:ext cx="287337" cy="2524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  <p:bldP spid="66577" grpId="0" animBg="1"/>
      <p:bldP spid="66578" grpId="0"/>
      <p:bldP spid="66585" grpId="0"/>
      <p:bldP spid="6659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163F384-1A21-CF46-9564-21C1DF4DC2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Performance of TSP algorithms in practice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5D26C306-A572-114E-ABB0-4C73C7DA9E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6092825"/>
          </a:xfrm>
        </p:spPr>
        <p:txBody>
          <a:bodyPr/>
          <a:lstStyle/>
          <a:p>
            <a:pPr eaLnBrk="1" hangingPunct="1"/>
            <a:r>
              <a:rPr lang="en-US" altLang="en-US" sz="2800"/>
              <a:t>A more sophisticated algorithm (which again uses the MST algorithm as a subroutine) guarantees a solution within factor of </a:t>
            </a:r>
            <a:r>
              <a:rPr lang="en-US" altLang="en-US" sz="2800">
                <a:solidFill>
                  <a:srgbClr val="000099"/>
                </a:solidFill>
              </a:rPr>
              <a:t>1.5</a:t>
            </a:r>
            <a:r>
              <a:rPr lang="en-US" altLang="en-US" sz="2800"/>
              <a:t> of the optimum (</a:t>
            </a:r>
            <a:r>
              <a:rPr lang="en-US" altLang="en-US" sz="2800" i="1"/>
              <a:t>Christofides</a:t>
            </a:r>
            <a:r>
              <a:rPr lang="en-US" altLang="en-US" sz="2800"/>
              <a:t>).</a:t>
            </a:r>
          </a:p>
          <a:p>
            <a:pPr eaLnBrk="1" hangingPunct="1"/>
            <a:r>
              <a:rPr lang="en-US" altLang="en-US" sz="2800"/>
              <a:t>For many discrete optimization problems, there are benchmarks of instances on which algorithms are tested.</a:t>
            </a:r>
          </a:p>
          <a:p>
            <a:pPr eaLnBrk="1" hangingPunct="1"/>
            <a:r>
              <a:rPr lang="en-US" altLang="en-US" sz="2800"/>
              <a:t>For TSP, such a benchmark is TSPLIB.</a:t>
            </a:r>
          </a:p>
          <a:p>
            <a:pPr eaLnBrk="1" hangingPunct="1"/>
            <a:r>
              <a:rPr lang="en-US" altLang="en-US" sz="2800"/>
              <a:t>On TSPLIB instances, the Christofides’ algorithm outputs solutions which are on average </a:t>
            </a:r>
            <a:r>
              <a:rPr lang="en-US" altLang="en-US" sz="2800">
                <a:solidFill>
                  <a:srgbClr val="000099"/>
                </a:solidFill>
              </a:rPr>
              <a:t>1.09</a:t>
            </a:r>
            <a:r>
              <a:rPr lang="en-US" altLang="en-US" sz="2800"/>
              <a:t> times the optimum.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For comparison, the nearest neighbor algorithm outputs solutions which are on average </a:t>
            </a:r>
            <a:r>
              <a:rPr lang="en-US" altLang="en-US" sz="2800">
                <a:solidFill>
                  <a:srgbClr val="000099"/>
                </a:solidFill>
              </a:rPr>
              <a:t>1.26</a:t>
            </a:r>
            <a:r>
              <a:rPr lang="en-US" altLang="en-US" sz="2800"/>
              <a:t> times the optimum.</a:t>
            </a:r>
          </a:p>
          <a:p>
            <a:pPr eaLnBrk="1" hangingPunct="1"/>
            <a:r>
              <a:rPr lang="en-US" altLang="en-US" sz="2800"/>
              <a:t>A good approximation factor often leads to good performance in practice.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78FA402-992C-D846-8C12-76A522756D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170862" cy="765175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</a:rPr>
              <a:t>Terminology of Graphs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50CBB609-D9BD-6847-8C88-FD365619F6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eaLnBrk="1" hangingPunct="1"/>
            <a:r>
              <a:rPr lang="en-US" altLang="en-US"/>
              <a:t>A graph (or network) consists of </a:t>
            </a:r>
          </a:p>
          <a:p>
            <a:pPr lvl="1" eaLnBrk="1" hangingPunct="1"/>
            <a:r>
              <a:rPr lang="en-US" altLang="en-US" sz="3200"/>
              <a:t> </a:t>
            </a:r>
            <a:r>
              <a:rPr lang="en-US" altLang="en-US"/>
              <a:t>a set of points</a:t>
            </a:r>
          </a:p>
          <a:p>
            <a:pPr lvl="1" eaLnBrk="1" hangingPunct="1"/>
            <a:r>
              <a:rPr lang="en-US" altLang="en-US"/>
              <a:t> a set of lines connecting certain pairs of the points.</a:t>
            </a:r>
          </a:p>
          <a:p>
            <a:pPr eaLnBrk="1" hangingPunct="1">
              <a:buFontTx/>
              <a:buNone/>
            </a:pPr>
            <a:r>
              <a:rPr lang="en-US" altLang="en-US"/>
              <a:t>	The points are called </a:t>
            </a:r>
            <a:r>
              <a:rPr lang="en-US" altLang="en-US" i="1">
                <a:solidFill>
                  <a:schemeClr val="accent2"/>
                </a:solidFill>
              </a:rPr>
              <a:t>nodes</a:t>
            </a:r>
            <a:r>
              <a:rPr lang="en-US" altLang="en-US"/>
              <a:t> (or </a:t>
            </a:r>
            <a:r>
              <a:rPr lang="en-US" altLang="en-US" i="1">
                <a:solidFill>
                  <a:schemeClr val="accent2"/>
                </a:solidFill>
              </a:rPr>
              <a:t>vertices</a:t>
            </a:r>
            <a:r>
              <a:rPr lang="en-US" altLang="en-US"/>
              <a:t>).</a:t>
            </a:r>
          </a:p>
          <a:p>
            <a:pPr eaLnBrk="1" hangingPunct="1">
              <a:buFontTx/>
              <a:buNone/>
            </a:pPr>
            <a:r>
              <a:rPr lang="en-US" altLang="en-US"/>
              <a:t>	The lines are called </a:t>
            </a:r>
            <a:r>
              <a:rPr lang="en-US" altLang="en-US" i="1">
                <a:solidFill>
                  <a:schemeClr val="accent2"/>
                </a:solidFill>
              </a:rPr>
              <a:t>arcs</a:t>
            </a:r>
            <a:r>
              <a:rPr lang="en-US" altLang="en-US"/>
              <a:t> (or </a:t>
            </a:r>
            <a:r>
              <a:rPr lang="en-US" altLang="en-US" i="1">
                <a:solidFill>
                  <a:schemeClr val="accent2"/>
                </a:solidFill>
              </a:rPr>
              <a:t>edges</a:t>
            </a:r>
            <a:r>
              <a:rPr lang="en-US" altLang="en-US"/>
              <a:t> or </a:t>
            </a:r>
            <a:r>
              <a:rPr lang="en-US" altLang="en-US" i="1">
                <a:solidFill>
                  <a:schemeClr val="accent2"/>
                </a:solidFill>
              </a:rPr>
              <a:t>links</a:t>
            </a:r>
            <a:r>
              <a:rPr lang="en-US" altLang="en-US"/>
              <a:t>).</a:t>
            </a:r>
          </a:p>
          <a:p>
            <a:pPr eaLnBrk="1" hangingPunct="1"/>
            <a:r>
              <a:rPr lang="en-US" altLang="en-US"/>
              <a:t>Example: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lvl="1" eaLnBrk="1" hangingPunct="1"/>
            <a:endParaRPr lang="en-US" altLang="en-US" sz="3200"/>
          </a:p>
        </p:txBody>
      </p:sp>
      <p:grpSp>
        <p:nvGrpSpPr>
          <p:cNvPr id="49156" name="Group 4">
            <a:extLst>
              <a:ext uri="{FF2B5EF4-FFF2-40B4-BE49-F238E27FC236}">
                <a16:creationId xmlns:a16="http://schemas.microsoft.com/office/drawing/2014/main" id="{B2C40737-F14A-3B46-8FDB-F08AAFF0CDAB}"/>
              </a:ext>
            </a:extLst>
          </p:cNvPr>
          <p:cNvGrpSpPr>
            <a:grpSpLocks/>
          </p:cNvGrpSpPr>
          <p:nvPr/>
        </p:nvGrpSpPr>
        <p:grpSpPr bwMode="auto">
          <a:xfrm>
            <a:off x="2771775" y="4292600"/>
            <a:ext cx="3744913" cy="1765300"/>
            <a:chOff x="226" y="2908"/>
            <a:chExt cx="2359" cy="1112"/>
          </a:xfrm>
        </p:grpSpPr>
        <p:sp>
          <p:nvSpPr>
            <p:cNvPr id="3077" name="Line 5">
              <a:extLst>
                <a:ext uri="{FF2B5EF4-FFF2-40B4-BE49-F238E27FC236}">
                  <a16:creationId xmlns:a16="http://schemas.microsoft.com/office/drawing/2014/main" id="{D509F171-8750-6140-9E28-38B781133A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1" y="3090"/>
              <a:ext cx="408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Line 6">
              <a:extLst>
                <a:ext uri="{FF2B5EF4-FFF2-40B4-BE49-F238E27FC236}">
                  <a16:creationId xmlns:a16="http://schemas.microsoft.com/office/drawing/2014/main" id="{C06FDACB-A2AB-6B4E-8F3E-001821A2E7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3543"/>
              <a:ext cx="385" cy="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7">
              <a:extLst>
                <a:ext uri="{FF2B5EF4-FFF2-40B4-BE49-F238E27FC236}">
                  <a16:creationId xmlns:a16="http://schemas.microsoft.com/office/drawing/2014/main" id="{BF557B5F-797A-4445-808F-CA732A89EB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3022"/>
              <a:ext cx="5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8">
              <a:extLst>
                <a:ext uri="{FF2B5EF4-FFF2-40B4-BE49-F238E27FC236}">
                  <a16:creationId xmlns:a16="http://schemas.microsoft.com/office/drawing/2014/main" id="{53DA9624-9CB6-394A-9124-0AAE370D5A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" y="3906"/>
              <a:ext cx="6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9">
              <a:extLst>
                <a:ext uri="{FF2B5EF4-FFF2-40B4-BE49-F238E27FC236}">
                  <a16:creationId xmlns:a16="http://schemas.microsoft.com/office/drawing/2014/main" id="{93241803-A36A-CF40-8ECA-99EF52FD7B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0" y="3135"/>
              <a:ext cx="0" cy="6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10">
              <a:extLst>
                <a:ext uri="{FF2B5EF4-FFF2-40B4-BE49-F238E27FC236}">
                  <a16:creationId xmlns:a16="http://schemas.microsoft.com/office/drawing/2014/main" id="{FA07D576-CFDC-1647-B01C-FC86F73DBA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4" y="3158"/>
              <a:ext cx="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11">
              <a:extLst>
                <a:ext uri="{FF2B5EF4-FFF2-40B4-BE49-F238E27FC236}">
                  <a16:creationId xmlns:a16="http://schemas.microsoft.com/office/drawing/2014/main" id="{1DCAC312-0F2C-5044-869F-80B97667A3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3090"/>
              <a:ext cx="726" cy="7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12">
              <a:extLst>
                <a:ext uri="{FF2B5EF4-FFF2-40B4-BE49-F238E27FC236}">
                  <a16:creationId xmlns:a16="http://schemas.microsoft.com/office/drawing/2014/main" id="{1B38B2C7-B77A-B24B-9D75-7C6EEE0830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8" y="3135"/>
              <a:ext cx="725" cy="7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85" name="Group 13">
              <a:extLst>
                <a:ext uri="{FF2B5EF4-FFF2-40B4-BE49-F238E27FC236}">
                  <a16:creationId xmlns:a16="http://schemas.microsoft.com/office/drawing/2014/main" id="{92D48719-32F6-554E-8BB3-2F115134B1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" y="2908"/>
              <a:ext cx="2359" cy="1112"/>
              <a:chOff x="226" y="2908"/>
              <a:chExt cx="2359" cy="1112"/>
            </a:xfrm>
          </p:grpSpPr>
          <p:sp>
            <p:nvSpPr>
              <p:cNvPr id="3086" name="Oval 14">
                <a:extLst>
                  <a:ext uri="{FF2B5EF4-FFF2-40B4-BE49-F238E27FC236}">
                    <a16:creationId xmlns:a16="http://schemas.microsoft.com/office/drawing/2014/main" id="{F2A7A613-8655-0540-BE80-670DE0AC54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" y="3317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87" name="Oval 15">
                <a:extLst>
                  <a:ext uri="{FF2B5EF4-FFF2-40B4-BE49-F238E27FC236}">
                    <a16:creationId xmlns:a16="http://schemas.microsoft.com/office/drawing/2014/main" id="{3022A2F1-B297-C14F-AC92-A125C4C9F5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908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88" name="Oval 16">
                <a:extLst>
                  <a:ext uri="{FF2B5EF4-FFF2-40B4-BE49-F238E27FC236}">
                    <a16:creationId xmlns:a16="http://schemas.microsoft.com/office/drawing/2014/main" id="{014CC1BC-4A28-604E-BB5C-010546808B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793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89" name="Oval 17">
                <a:extLst>
                  <a:ext uri="{FF2B5EF4-FFF2-40B4-BE49-F238E27FC236}">
                    <a16:creationId xmlns:a16="http://schemas.microsoft.com/office/drawing/2014/main" id="{BED9901C-6033-EA46-BEE8-0068E2CD3E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8" y="2931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90" name="Oval 18">
                <a:extLst>
                  <a:ext uri="{FF2B5EF4-FFF2-40B4-BE49-F238E27FC236}">
                    <a16:creationId xmlns:a16="http://schemas.microsoft.com/office/drawing/2014/main" id="{1EBF5CFC-6D43-3C42-8B19-B592530AEB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1" y="3770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91" name="Text Box 19">
                <a:extLst>
                  <a:ext uri="{FF2B5EF4-FFF2-40B4-BE49-F238E27FC236}">
                    <a16:creationId xmlns:a16="http://schemas.microsoft.com/office/drawing/2014/main" id="{DB2CF287-C60C-6145-BB9A-0044B32108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8" y="3090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A988D2C-B199-584E-8C79-03F9756897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170862" cy="72866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Terminology of Graphs: Paths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A4F6EF6B-B2F0-3041-9DBA-EE9B305FAF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00100"/>
            <a:ext cx="9144000" cy="6057900"/>
          </a:xfrm>
        </p:spPr>
        <p:txBody>
          <a:bodyPr/>
          <a:lstStyle/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/>
              <a:t>A </a:t>
            </a:r>
            <a:r>
              <a:rPr lang="en-US" altLang="en-US" b="1" i="1">
                <a:solidFill>
                  <a:schemeClr val="accent2"/>
                </a:solidFill>
              </a:rPr>
              <a:t>path</a:t>
            </a:r>
            <a:r>
              <a:rPr lang="en-US" altLang="en-US"/>
              <a:t> between two nodes is a </a:t>
            </a:r>
            <a:r>
              <a:rPr lang="en-US" altLang="en-US" i="1"/>
              <a:t>sequence of distinct nodes and edges</a:t>
            </a:r>
            <a:r>
              <a:rPr lang="en-US" altLang="en-US"/>
              <a:t> connecting these nodes.</a:t>
            </a:r>
          </a:p>
          <a:p>
            <a:pPr eaLnBrk="1" hangingPunct="1">
              <a:buFontTx/>
              <a:buNone/>
            </a:pPr>
            <a:r>
              <a:rPr lang="en-US" altLang="en-US"/>
              <a:t>	</a:t>
            </a:r>
            <a:r>
              <a:rPr lang="en-US" altLang="en-US" i="1"/>
              <a:t>Example</a:t>
            </a:r>
            <a:r>
              <a:rPr lang="en-US" altLang="en-US"/>
              <a:t>: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</p:txBody>
      </p:sp>
      <p:sp>
        <p:nvSpPr>
          <p:cNvPr id="75780" name="Oval 4">
            <a:extLst>
              <a:ext uri="{FF2B5EF4-FFF2-40B4-BE49-F238E27FC236}">
                <a16:creationId xmlns:a16="http://schemas.microsoft.com/office/drawing/2014/main" id="{4A8392F2-F461-C34E-AA33-F5BCE8A81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7563" y="3321050"/>
            <a:ext cx="396875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5781" name="Oval 5">
            <a:extLst>
              <a:ext uri="{FF2B5EF4-FFF2-40B4-BE49-F238E27FC236}">
                <a16:creationId xmlns:a16="http://schemas.microsoft.com/office/drawing/2014/main" id="{B800C628-FF6B-EA47-95BB-DA52D8A9D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25" y="2997200"/>
            <a:ext cx="396875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5782" name="Oval 6">
            <a:extLst>
              <a:ext uri="{FF2B5EF4-FFF2-40B4-BE49-F238E27FC236}">
                <a16:creationId xmlns:a16="http://schemas.microsoft.com/office/drawing/2014/main" id="{8F38D703-06EC-304A-B135-8B1598796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3860800"/>
            <a:ext cx="396875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5783" name="Oval 7">
            <a:extLst>
              <a:ext uri="{FF2B5EF4-FFF2-40B4-BE49-F238E27FC236}">
                <a16:creationId xmlns:a16="http://schemas.microsoft.com/office/drawing/2014/main" id="{D36E8626-D054-C84A-B926-7DCF18D23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8013" y="3284538"/>
            <a:ext cx="396875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5784" name="Oval 8">
            <a:extLst>
              <a:ext uri="{FF2B5EF4-FFF2-40B4-BE49-F238E27FC236}">
                <a16:creationId xmlns:a16="http://schemas.microsoft.com/office/drawing/2014/main" id="{5AD772DE-0C24-A04D-BCC4-8D07D5BAE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538" y="3716338"/>
            <a:ext cx="396875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5785" name="Line 9">
            <a:extLst>
              <a:ext uri="{FF2B5EF4-FFF2-40B4-BE49-F238E27FC236}">
                <a16:creationId xmlns:a16="http://schemas.microsoft.com/office/drawing/2014/main" id="{192571C3-C403-7748-A2EC-B04265073C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4438" y="3213100"/>
            <a:ext cx="104298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6" name="Line 10">
            <a:extLst>
              <a:ext uri="{FF2B5EF4-FFF2-40B4-BE49-F238E27FC236}">
                <a16:creationId xmlns:a16="http://schemas.microsoft.com/office/drawing/2014/main" id="{3CB364EE-9D17-DD47-B610-98DA7F6318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7788" y="3284538"/>
            <a:ext cx="64770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7" name="Line 11">
            <a:extLst>
              <a:ext uri="{FF2B5EF4-FFF2-40B4-BE49-F238E27FC236}">
                <a16:creationId xmlns:a16="http://schemas.microsoft.com/office/drawing/2014/main" id="{A0D162DE-410B-7E4C-A49B-71F4AB6558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87900" y="3500438"/>
            <a:ext cx="936625" cy="468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8" name="Line 12">
            <a:extLst>
              <a:ext uri="{FF2B5EF4-FFF2-40B4-BE49-F238E27FC236}">
                <a16:creationId xmlns:a16="http://schemas.microsoft.com/office/drawing/2014/main" id="{A97B6772-7947-CC4C-B23A-4EE1FF006D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3573463"/>
            <a:ext cx="755650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9" name="Text Box 13">
            <a:extLst>
              <a:ext uri="{FF2B5EF4-FFF2-40B4-BE49-F238E27FC236}">
                <a16:creationId xmlns:a16="http://schemas.microsoft.com/office/drawing/2014/main" id="{8947E100-7D40-8546-B395-7701FDBDD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3249613"/>
            <a:ext cx="35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75790" name="Text Box 14">
            <a:extLst>
              <a:ext uri="{FF2B5EF4-FFF2-40B4-BE49-F238E27FC236}">
                <a16:creationId xmlns:a16="http://schemas.microsoft.com/office/drawing/2014/main" id="{742FC0C9-8D90-5144-B1FA-D4998382F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368141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  <p:bldP spid="75780" grpId="0" animBg="1"/>
      <p:bldP spid="75781" grpId="0" animBg="1"/>
      <p:bldP spid="75782" grpId="0" animBg="1"/>
      <p:bldP spid="75783" grpId="0" animBg="1"/>
      <p:bldP spid="75784" grpId="0" animBg="1"/>
      <p:bldP spid="75789" grpId="0"/>
      <p:bldP spid="757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49F7127-6E28-9D4C-884F-7AF0438276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170862" cy="944563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Terminology of Graphs: </a:t>
            </a:r>
            <a:b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Cycles, Connectivity and Trees</a:t>
            </a:r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 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16FB640E-DB29-CA4A-B720-249CF3CA35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 path that begins and ends at the same node is called a </a:t>
            </a:r>
            <a:r>
              <a:rPr lang="en-US" altLang="en-US" sz="2400" i="1">
                <a:solidFill>
                  <a:schemeClr val="accent2"/>
                </a:solidFill>
              </a:rPr>
              <a:t>cycle</a:t>
            </a:r>
            <a:r>
              <a:rPr lang="en-US" altLang="en-US" sz="240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 i="1"/>
              <a:t>Example: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 i="1">
                <a:solidFill>
                  <a:schemeClr val="accent2"/>
                </a:solidFill>
              </a:rPr>
              <a:t>Two nodes are connected</a:t>
            </a:r>
            <a:r>
              <a:rPr lang="en-US" altLang="en-US" sz="2400"/>
              <a:t> if there is a path between them.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i="1">
                <a:solidFill>
                  <a:schemeClr val="accent2"/>
                </a:solidFill>
              </a:rPr>
              <a:t>A graph is connected</a:t>
            </a:r>
            <a:r>
              <a:rPr lang="en-US" altLang="en-US" sz="2400"/>
              <a:t> if every pair of its nodes is connected.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 graph is </a:t>
            </a:r>
            <a:r>
              <a:rPr lang="en-US" altLang="en-US" sz="2400" i="1">
                <a:solidFill>
                  <a:schemeClr val="accent2"/>
                </a:solidFill>
              </a:rPr>
              <a:t>acyclic</a:t>
            </a:r>
            <a:r>
              <a:rPr lang="en-US" altLang="en-US" sz="2400"/>
              <a:t> if it doesn’t have any cycle.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 graph is called a </a:t>
            </a:r>
            <a:r>
              <a:rPr lang="en-US" altLang="en-US" sz="2400" i="1">
                <a:solidFill>
                  <a:schemeClr val="accent2"/>
                </a:solidFill>
              </a:rPr>
              <a:t>tree</a:t>
            </a:r>
            <a:r>
              <a:rPr lang="en-US" altLang="en-US" sz="2400"/>
              <a:t> if it is connected and acyclic.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 i="1"/>
              <a:t>Example</a:t>
            </a:r>
            <a:r>
              <a:rPr lang="en-US" altLang="en-US" sz="2400"/>
              <a:t>:</a:t>
            </a:r>
          </a:p>
        </p:txBody>
      </p:sp>
      <p:grpSp>
        <p:nvGrpSpPr>
          <p:cNvPr id="5124" name="Group 41">
            <a:extLst>
              <a:ext uri="{FF2B5EF4-FFF2-40B4-BE49-F238E27FC236}">
                <a16:creationId xmlns:a16="http://schemas.microsoft.com/office/drawing/2014/main" id="{19B02CF4-327E-1A44-9571-7CBD11BEA155}"/>
              </a:ext>
            </a:extLst>
          </p:cNvPr>
          <p:cNvGrpSpPr>
            <a:grpSpLocks/>
          </p:cNvGrpSpPr>
          <p:nvPr/>
        </p:nvGrpSpPr>
        <p:grpSpPr bwMode="auto">
          <a:xfrm>
            <a:off x="2268538" y="1916113"/>
            <a:ext cx="1657350" cy="1116012"/>
            <a:chOff x="771" y="1253"/>
            <a:chExt cx="1044" cy="703"/>
          </a:xfrm>
        </p:grpSpPr>
        <p:sp>
          <p:nvSpPr>
            <p:cNvPr id="5138" name="Oval 4">
              <a:extLst>
                <a:ext uri="{FF2B5EF4-FFF2-40B4-BE49-F238E27FC236}">
                  <a16:creationId xmlns:a16="http://schemas.microsoft.com/office/drawing/2014/main" id="{1E8EAFAA-B05F-5D48-A840-4554FB2EE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" y="1616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9" name="Oval 5">
              <a:extLst>
                <a:ext uri="{FF2B5EF4-FFF2-40B4-BE49-F238E27FC236}">
                  <a16:creationId xmlns:a16="http://schemas.microsoft.com/office/drawing/2014/main" id="{97B23ADC-0A59-F847-B91E-B70C1327F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5" y="1253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0" name="Oval 6">
              <a:extLst>
                <a:ext uri="{FF2B5EF4-FFF2-40B4-BE49-F238E27FC236}">
                  <a16:creationId xmlns:a16="http://schemas.microsoft.com/office/drawing/2014/main" id="{AE6599AA-41CC-0449-9156-47DBBE5B8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5" y="172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1" name="Line 7">
              <a:extLst>
                <a:ext uri="{FF2B5EF4-FFF2-40B4-BE49-F238E27FC236}">
                  <a16:creationId xmlns:a16="http://schemas.microsoft.com/office/drawing/2014/main" id="{F2B4C089-8285-5B45-913B-B7EAA82737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75" y="1434"/>
              <a:ext cx="363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Line 8">
              <a:extLst>
                <a:ext uri="{FF2B5EF4-FFF2-40B4-BE49-F238E27FC236}">
                  <a16:creationId xmlns:a16="http://schemas.microsoft.com/office/drawing/2014/main" id="{53B2EC9F-55D7-2047-B552-89A8E4FD11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9" y="1480"/>
              <a:ext cx="114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Line 10">
              <a:extLst>
                <a:ext uri="{FF2B5EF4-FFF2-40B4-BE49-F238E27FC236}">
                  <a16:creationId xmlns:a16="http://schemas.microsoft.com/office/drawing/2014/main" id="{23C333BC-5CC5-3245-B17B-BFA5555C19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75" y="1797"/>
              <a:ext cx="567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275" name="Oval 27">
            <a:extLst>
              <a:ext uri="{FF2B5EF4-FFF2-40B4-BE49-F238E27FC236}">
                <a16:creationId xmlns:a16="http://schemas.microsoft.com/office/drawing/2014/main" id="{98F80BA1-39C5-3C49-A2E9-4952B4527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6488" y="6237288"/>
            <a:ext cx="396875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276" name="Oval 28">
            <a:extLst>
              <a:ext uri="{FF2B5EF4-FFF2-40B4-BE49-F238E27FC236}">
                <a16:creationId xmlns:a16="http://schemas.microsoft.com/office/drawing/2014/main" id="{5BECA495-D4C5-0148-9B69-F9E5491A5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1163" y="5481638"/>
            <a:ext cx="396875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277" name="Oval 29">
            <a:extLst>
              <a:ext uri="{FF2B5EF4-FFF2-40B4-BE49-F238E27FC236}">
                <a16:creationId xmlns:a16="http://schemas.microsoft.com/office/drawing/2014/main" id="{225C455B-B024-854B-A292-51DEF7AC9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5445125"/>
            <a:ext cx="396875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278" name="Oval 30">
            <a:extLst>
              <a:ext uri="{FF2B5EF4-FFF2-40B4-BE49-F238E27FC236}">
                <a16:creationId xmlns:a16="http://schemas.microsoft.com/office/drawing/2014/main" id="{9FB85D4C-BD4F-0549-90FA-05842FBB0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25" y="6092825"/>
            <a:ext cx="396875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279" name="Oval 31">
            <a:extLst>
              <a:ext uri="{FF2B5EF4-FFF2-40B4-BE49-F238E27FC236}">
                <a16:creationId xmlns:a16="http://schemas.microsoft.com/office/drawing/2014/main" id="{AF766F8A-9F0A-034A-B992-294D19EEA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5481638"/>
            <a:ext cx="396875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280" name="Oval 32">
            <a:extLst>
              <a:ext uri="{FF2B5EF4-FFF2-40B4-BE49-F238E27FC236}">
                <a16:creationId xmlns:a16="http://schemas.microsoft.com/office/drawing/2014/main" id="{4E5B5E2D-0FF2-9542-8AE9-60C7A74F2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5488" y="6165850"/>
            <a:ext cx="396875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281" name="Oval 33">
            <a:extLst>
              <a:ext uri="{FF2B5EF4-FFF2-40B4-BE49-F238E27FC236}">
                <a16:creationId xmlns:a16="http://schemas.microsoft.com/office/drawing/2014/main" id="{2FD0D456-B14F-7643-B0F0-C54B8E79C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5481638"/>
            <a:ext cx="396875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283" name="Line 35">
            <a:extLst>
              <a:ext uri="{FF2B5EF4-FFF2-40B4-BE49-F238E27FC236}">
                <a16:creationId xmlns:a16="http://schemas.microsoft.com/office/drawing/2014/main" id="{1012F092-A57F-9548-9263-7902C2B61D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5263" y="5805488"/>
            <a:ext cx="32385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4" name="Line 36">
            <a:extLst>
              <a:ext uri="{FF2B5EF4-FFF2-40B4-BE49-F238E27FC236}">
                <a16:creationId xmlns:a16="http://schemas.microsoft.com/office/drawing/2014/main" id="{2FCB03FE-C12E-7A40-8C0B-54A864DEC81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975" y="562451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5" name="Line 37">
            <a:extLst>
              <a:ext uri="{FF2B5EF4-FFF2-40B4-BE49-F238E27FC236}">
                <a16:creationId xmlns:a16="http://schemas.microsoft.com/office/drawing/2014/main" id="{58957977-EB0C-6C4B-88FD-455581A791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5805488"/>
            <a:ext cx="35877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6" name="Line 38">
            <a:extLst>
              <a:ext uri="{FF2B5EF4-FFF2-40B4-BE49-F238E27FC236}">
                <a16:creationId xmlns:a16="http://schemas.microsoft.com/office/drawing/2014/main" id="{A21B51E7-45BC-4442-B15A-36435535B5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7788" y="5805488"/>
            <a:ext cx="25241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7" name="Line 39">
            <a:extLst>
              <a:ext uri="{FF2B5EF4-FFF2-40B4-BE49-F238E27FC236}">
                <a16:creationId xmlns:a16="http://schemas.microsoft.com/office/drawing/2014/main" id="{810C88E7-F8B5-CE46-8DB2-75D19ACCF4F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6100" y="5805488"/>
            <a:ext cx="287338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8" name="Line 40">
            <a:extLst>
              <a:ext uri="{FF2B5EF4-FFF2-40B4-BE49-F238E27FC236}">
                <a16:creationId xmlns:a16="http://schemas.microsoft.com/office/drawing/2014/main" id="{9D457282-17F4-4F47-AD5C-3736B5047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2613" y="5589588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75" grpId="0" animBg="1"/>
      <p:bldP spid="53276" grpId="0" animBg="1"/>
      <p:bldP spid="53277" grpId="0" animBg="1"/>
      <p:bldP spid="53278" grpId="0" animBg="1"/>
      <p:bldP spid="53279" grpId="0" animBg="1"/>
      <p:bldP spid="53280" grpId="0" animBg="1"/>
      <p:bldP spid="5328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B2D1B67-89E1-C846-88B9-EF61919E48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170862" cy="765175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Minimum Spanning Tree Problem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AB10D081-9219-5943-99FE-BA0B379653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eaLnBrk="1" hangingPunct="1"/>
            <a:r>
              <a:rPr lang="en-US" altLang="en-US" sz="2800" i="1">
                <a:solidFill>
                  <a:schemeClr val="accent2"/>
                </a:solidFill>
              </a:rPr>
              <a:t>Given</a:t>
            </a:r>
            <a:r>
              <a:rPr lang="en-US" altLang="en-US" sz="2800"/>
              <a:t>:	Graph </a:t>
            </a:r>
            <a:r>
              <a:rPr lang="en-US" altLang="en-US" sz="2800">
                <a:solidFill>
                  <a:schemeClr val="accent2"/>
                </a:solidFill>
              </a:rPr>
              <a:t>G=(V, E),  |V|=n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		Cost function   </a:t>
            </a:r>
            <a:r>
              <a:rPr lang="en-US" altLang="en-US" sz="2800">
                <a:solidFill>
                  <a:srgbClr val="009900"/>
                </a:solidFill>
              </a:rPr>
              <a:t>c: E </a:t>
            </a:r>
            <a:r>
              <a:rPr lang="en-US" altLang="en-US" sz="2800">
                <a:solidFill>
                  <a:srgbClr val="009900"/>
                </a:solidFill>
                <a:sym typeface="Symbol" pitchFamily="2" charset="2"/>
              </a:rPr>
              <a:t> R</a:t>
            </a:r>
            <a:r>
              <a:rPr lang="en-US" altLang="en-US" sz="2800">
                <a:sym typeface="Symbol" pitchFamily="2" charset="2"/>
              </a:rPr>
              <a:t> .</a:t>
            </a:r>
          </a:p>
          <a:p>
            <a:pPr eaLnBrk="1" hangingPunct="1"/>
            <a:r>
              <a:rPr lang="en-US" altLang="en-US" sz="2800" i="1">
                <a:solidFill>
                  <a:srgbClr val="FF0000"/>
                </a:solidFill>
                <a:sym typeface="Symbol" pitchFamily="2" charset="2"/>
              </a:rPr>
              <a:t>Goal</a:t>
            </a:r>
            <a:r>
              <a:rPr lang="en-US" altLang="en-US" sz="2800">
                <a:sym typeface="Symbol" pitchFamily="2" charset="2"/>
              </a:rPr>
              <a:t>:	Find a  minimum-cost spanning tree for V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sym typeface="Symbol" pitchFamily="2" charset="2"/>
              </a:rPr>
              <a:t>			i.e., find a subset of arcs </a:t>
            </a:r>
            <a:r>
              <a:rPr lang="en-US" altLang="en-US" sz="2800">
                <a:solidFill>
                  <a:srgbClr val="FF0000"/>
                </a:solidFill>
                <a:sym typeface="Symbol" pitchFamily="2" charset="2"/>
              </a:rPr>
              <a:t>E*</a:t>
            </a:r>
            <a:r>
              <a:rPr lang="en-US" altLang="en-US" sz="2800">
                <a:sym typeface="Symbol" pitchFamily="2" charset="2"/>
              </a:rPr>
              <a:t>  E which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sym typeface="Symbol" pitchFamily="2" charset="2"/>
              </a:rPr>
              <a:t>			connects any two nodes of V 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sym typeface="Symbol" pitchFamily="2" charset="2"/>
              </a:rPr>
              <a:t>				with </a:t>
            </a:r>
            <a:r>
              <a:rPr lang="en-US" altLang="en-US" sz="2800">
                <a:solidFill>
                  <a:srgbClr val="FF0000"/>
                </a:solidFill>
                <a:sym typeface="Symbol" pitchFamily="2" charset="2"/>
              </a:rPr>
              <a:t>minimum possible cost</a:t>
            </a:r>
            <a:r>
              <a:rPr lang="en-US" altLang="en-US" sz="2800">
                <a:sym typeface="Symbol" pitchFamily="2" charset="2"/>
              </a:rPr>
              <a:t>.</a:t>
            </a:r>
          </a:p>
          <a:p>
            <a:pPr eaLnBrk="1" hangingPunct="1"/>
            <a:r>
              <a:rPr lang="en-US" altLang="en-US" sz="2800">
                <a:sym typeface="Symbol" pitchFamily="2" charset="2"/>
              </a:rPr>
              <a:t>Example:	 </a:t>
            </a:r>
            <a:endParaRPr lang="en-US" altLang="en-US" sz="2400">
              <a:sym typeface="Symbol" pitchFamily="2" charset="2"/>
            </a:endParaRPr>
          </a:p>
        </p:txBody>
      </p:sp>
      <p:grpSp>
        <p:nvGrpSpPr>
          <p:cNvPr id="54305" name="Group 33">
            <a:extLst>
              <a:ext uri="{FF2B5EF4-FFF2-40B4-BE49-F238E27FC236}">
                <a16:creationId xmlns:a16="http://schemas.microsoft.com/office/drawing/2014/main" id="{3D1347E2-DCDE-6E4B-BF90-35276B4AAAEC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4689475"/>
            <a:ext cx="3744913" cy="1765300"/>
            <a:chOff x="226" y="2908"/>
            <a:chExt cx="2359" cy="1112"/>
          </a:xfrm>
        </p:grpSpPr>
        <p:sp>
          <p:nvSpPr>
            <p:cNvPr id="6198" name="Line 9">
              <a:extLst>
                <a:ext uri="{FF2B5EF4-FFF2-40B4-BE49-F238E27FC236}">
                  <a16:creationId xmlns:a16="http://schemas.microsoft.com/office/drawing/2014/main" id="{386C9BBC-A4BF-B845-B4C8-0476C4BCBC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1" y="3090"/>
              <a:ext cx="408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9" name="Line 10">
              <a:extLst>
                <a:ext uri="{FF2B5EF4-FFF2-40B4-BE49-F238E27FC236}">
                  <a16:creationId xmlns:a16="http://schemas.microsoft.com/office/drawing/2014/main" id="{5657B6E3-A936-6C4C-924D-6758E484BC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3543"/>
              <a:ext cx="385" cy="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0" name="Line 11">
              <a:extLst>
                <a:ext uri="{FF2B5EF4-FFF2-40B4-BE49-F238E27FC236}">
                  <a16:creationId xmlns:a16="http://schemas.microsoft.com/office/drawing/2014/main" id="{425C4D51-F7BD-6C43-8583-1F5CC740CD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3022"/>
              <a:ext cx="5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1" name="Line 12">
              <a:extLst>
                <a:ext uri="{FF2B5EF4-FFF2-40B4-BE49-F238E27FC236}">
                  <a16:creationId xmlns:a16="http://schemas.microsoft.com/office/drawing/2014/main" id="{201A81E7-C7BA-ED43-B794-A41C853F66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" y="3906"/>
              <a:ext cx="6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2" name="Line 13">
              <a:extLst>
                <a:ext uri="{FF2B5EF4-FFF2-40B4-BE49-F238E27FC236}">
                  <a16:creationId xmlns:a16="http://schemas.microsoft.com/office/drawing/2014/main" id="{C0E4C7E3-FA19-1F41-A790-DC7B9319AD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0" y="3135"/>
              <a:ext cx="0" cy="6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3" name="Line 14">
              <a:extLst>
                <a:ext uri="{FF2B5EF4-FFF2-40B4-BE49-F238E27FC236}">
                  <a16:creationId xmlns:a16="http://schemas.microsoft.com/office/drawing/2014/main" id="{D16257A9-D52E-7D4B-A9A6-7C77CD46B6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4" y="3158"/>
              <a:ext cx="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4" name="Line 16">
              <a:extLst>
                <a:ext uri="{FF2B5EF4-FFF2-40B4-BE49-F238E27FC236}">
                  <a16:creationId xmlns:a16="http://schemas.microsoft.com/office/drawing/2014/main" id="{0287A860-0A7B-9E4C-B388-F891353CF6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3090"/>
              <a:ext cx="726" cy="7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5" name="Line 17">
              <a:extLst>
                <a:ext uri="{FF2B5EF4-FFF2-40B4-BE49-F238E27FC236}">
                  <a16:creationId xmlns:a16="http://schemas.microsoft.com/office/drawing/2014/main" id="{EE8B5635-EB3C-7943-BCB0-EA5F029B5F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8" y="3135"/>
              <a:ext cx="725" cy="7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06" name="Group 32">
              <a:extLst>
                <a:ext uri="{FF2B5EF4-FFF2-40B4-BE49-F238E27FC236}">
                  <a16:creationId xmlns:a16="http://schemas.microsoft.com/office/drawing/2014/main" id="{80242E9F-254F-7242-9346-778CB6772F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" y="2908"/>
              <a:ext cx="2359" cy="1112"/>
              <a:chOff x="226" y="2908"/>
              <a:chExt cx="2359" cy="1112"/>
            </a:xfrm>
          </p:grpSpPr>
          <p:sp>
            <p:nvSpPr>
              <p:cNvPr id="6207" name="Oval 4">
                <a:extLst>
                  <a:ext uri="{FF2B5EF4-FFF2-40B4-BE49-F238E27FC236}">
                    <a16:creationId xmlns:a16="http://schemas.microsoft.com/office/drawing/2014/main" id="{86207E0D-F7BE-394B-99AD-1DCD8F278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" y="3317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08" name="Oval 5">
                <a:extLst>
                  <a:ext uri="{FF2B5EF4-FFF2-40B4-BE49-F238E27FC236}">
                    <a16:creationId xmlns:a16="http://schemas.microsoft.com/office/drawing/2014/main" id="{81185F82-C58F-684B-82A0-024EA62DDF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908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09" name="Oval 6">
                <a:extLst>
                  <a:ext uri="{FF2B5EF4-FFF2-40B4-BE49-F238E27FC236}">
                    <a16:creationId xmlns:a16="http://schemas.microsoft.com/office/drawing/2014/main" id="{1F175565-F1B2-144A-BD94-9AD5EE47AB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793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10" name="Oval 7">
                <a:extLst>
                  <a:ext uri="{FF2B5EF4-FFF2-40B4-BE49-F238E27FC236}">
                    <a16:creationId xmlns:a16="http://schemas.microsoft.com/office/drawing/2014/main" id="{9D50F1C2-82D2-4F47-803B-EAFF40CA7C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8" y="2931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11" name="Oval 8">
                <a:extLst>
                  <a:ext uri="{FF2B5EF4-FFF2-40B4-BE49-F238E27FC236}">
                    <a16:creationId xmlns:a16="http://schemas.microsoft.com/office/drawing/2014/main" id="{817B40EB-662D-7948-AA71-8EA53B3E27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1" y="3770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12" name="Text Box 18">
                <a:extLst>
                  <a:ext uri="{FF2B5EF4-FFF2-40B4-BE49-F238E27FC236}">
                    <a16:creationId xmlns:a16="http://schemas.microsoft.com/office/drawing/2014/main" id="{196F63E2-8C4F-B74B-AD5D-37C9C4EBB0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8" y="3090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</p:grpSp>
      <p:grpSp>
        <p:nvGrpSpPr>
          <p:cNvPr id="54309" name="Group 37">
            <a:extLst>
              <a:ext uri="{FF2B5EF4-FFF2-40B4-BE49-F238E27FC236}">
                <a16:creationId xmlns:a16="http://schemas.microsoft.com/office/drawing/2014/main" id="{5F3D4587-5545-9B45-BD40-57BC764A66CF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4473575"/>
            <a:ext cx="2520950" cy="2149475"/>
            <a:chOff x="385" y="2795"/>
            <a:chExt cx="1588" cy="1354"/>
          </a:xfrm>
        </p:grpSpPr>
        <p:sp>
          <p:nvSpPr>
            <p:cNvPr id="6190" name="Text Box 24">
              <a:extLst>
                <a:ext uri="{FF2B5EF4-FFF2-40B4-BE49-F238E27FC236}">
                  <a16:creationId xmlns:a16="http://schemas.microsoft.com/office/drawing/2014/main" id="{A5FB85C1-934C-BD44-AA0C-2E212218DC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" y="302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6191" name="Text Box 25">
              <a:extLst>
                <a:ext uri="{FF2B5EF4-FFF2-40B4-BE49-F238E27FC236}">
                  <a16:creationId xmlns:a16="http://schemas.microsoft.com/office/drawing/2014/main" id="{E7D8160B-6B93-0541-A10C-A161E8B925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" y="329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  <p:sp>
          <p:nvSpPr>
            <p:cNvPr id="6192" name="Text Box 26">
              <a:extLst>
                <a:ext uri="{FF2B5EF4-FFF2-40B4-BE49-F238E27FC236}">
                  <a16:creationId xmlns:a16="http://schemas.microsoft.com/office/drawing/2014/main" id="{72E44F2C-42A3-7848-8EA7-2F87EFD62D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9" y="2795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  <p:sp>
          <p:nvSpPr>
            <p:cNvPr id="6193" name="Text Box 27">
              <a:extLst>
                <a:ext uri="{FF2B5EF4-FFF2-40B4-BE49-F238E27FC236}">
                  <a16:creationId xmlns:a16="http://schemas.microsoft.com/office/drawing/2014/main" id="{08931B7D-B015-1A45-A028-0FD54D345A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" y="363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6194" name="Text Box 28">
              <a:extLst>
                <a:ext uri="{FF2B5EF4-FFF2-40B4-BE49-F238E27FC236}">
                  <a16:creationId xmlns:a16="http://schemas.microsoft.com/office/drawing/2014/main" id="{683F043E-4D50-7448-9D45-17BB2EDB2D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386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6195" name="Text Box 29">
              <a:extLst>
                <a:ext uri="{FF2B5EF4-FFF2-40B4-BE49-F238E27FC236}">
                  <a16:creationId xmlns:a16="http://schemas.microsoft.com/office/drawing/2014/main" id="{A9BF893F-B2F2-2C4F-8498-B2CB10E0E0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6" y="331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  <p:sp>
          <p:nvSpPr>
            <p:cNvPr id="6196" name="Text Box 30">
              <a:extLst>
                <a:ext uri="{FF2B5EF4-FFF2-40B4-BE49-F238E27FC236}">
                  <a16:creationId xmlns:a16="http://schemas.microsoft.com/office/drawing/2014/main" id="{84658D0A-4640-364B-8CD4-7B82F09429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" y="361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7</a:t>
              </a:r>
            </a:p>
          </p:txBody>
        </p:sp>
        <p:sp>
          <p:nvSpPr>
            <p:cNvPr id="6197" name="Text Box 31">
              <a:extLst>
                <a:ext uri="{FF2B5EF4-FFF2-40B4-BE49-F238E27FC236}">
                  <a16:creationId xmlns:a16="http://schemas.microsoft.com/office/drawing/2014/main" id="{C2099D1D-55D9-2C4A-9751-3565085C81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1" y="311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8</a:t>
              </a:r>
            </a:p>
          </p:txBody>
        </p:sp>
      </p:grpSp>
      <p:grpSp>
        <p:nvGrpSpPr>
          <p:cNvPr id="54308" name="Group 36">
            <a:extLst>
              <a:ext uri="{FF2B5EF4-FFF2-40B4-BE49-F238E27FC236}">
                <a16:creationId xmlns:a16="http://schemas.microsoft.com/office/drawing/2014/main" id="{7071E334-4A6A-0B43-8BED-46053FE3C780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4652963"/>
            <a:ext cx="2700338" cy="1862137"/>
            <a:chOff x="249" y="2863"/>
            <a:chExt cx="1701" cy="1173"/>
          </a:xfrm>
        </p:grpSpPr>
        <p:sp>
          <p:nvSpPr>
            <p:cNvPr id="6185" name="Text Box 22">
              <a:extLst>
                <a:ext uri="{FF2B5EF4-FFF2-40B4-BE49-F238E27FC236}">
                  <a16:creationId xmlns:a16="http://schemas.microsoft.com/office/drawing/2014/main" id="{125965AF-4856-2D41-B5BC-C76BD7DE37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" y="3725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e</a:t>
              </a:r>
            </a:p>
          </p:txBody>
        </p:sp>
        <p:sp>
          <p:nvSpPr>
            <p:cNvPr id="6186" name="Text Box 19">
              <a:extLst>
                <a:ext uri="{FF2B5EF4-FFF2-40B4-BE49-F238E27FC236}">
                  <a16:creationId xmlns:a16="http://schemas.microsoft.com/office/drawing/2014/main" id="{C3E5C8AB-BE64-5449-A9EF-A8CB67A41E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9" y="286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6187" name="Text Box 20">
              <a:extLst>
                <a:ext uri="{FF2B5EF4-FFF2-40B4-BE49-F238E27FC236}">
                  <a16:creationId xmlns:a16="http://schemas.microsoft.com/office/drawing/2014/main" id="{07C899EB-49A1-DF42-8DCA-7EAA470ECD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748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6188" name="Text Box 21">
              <a:extLst>
                <a:ext uri="{FF2B5EF4-FFF2-40B4-BE49-F238E27FC236}">
                  <a16:creationId xmlns:a16="http://schemas.microsoft.com/office/drawing/2014/main" id="{0F950B5E-E7FB-A04C-8386-C7836B346E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3" y="288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6189" name="Text Box 34">
              <a:extLst>
                <a:ext uri="{FF2B5EF4-FFF2-40B4-BE49-F238E27FC236}">
                  <a16:creationId xmlns:a16="http://schemas.microsoft.com/office/drawing/2014/main" id="{3C8D497C-2C13-7343-9EDE-940FA3DB60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" y="327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a</a:t>
              </a:r>
            </a:p>
          </p:txBody>
        </p:sp>
      </p:grpSp>
      <p:grpSp>
        <p:nvGrpSpPr>
          <p:cNvPr id="54310" name="Group 38">
            <a:extLst>
              <a:ext uri="{FF2B5EF4-FFF2-40B4-BE49-F238E27FC236}">
                <a16:creationId xmlns:a16="http://schemas.microsoft.com/office/drawing/2014/main" id="{A1BD2992-29A2-1D41-A698-E91900668351}"/>
              </a:ext>
            </a:extLst>
          </p:cNvPr>
          <p:cNvGrpSpPr>
            <a:grpSpLocks/>
          </p:cNvGrpSpPr>
          <p:nvPr/>
        </p:nvGrpSpPr>
        <p:grpSpPr bwMode="auto">
          <a:xfrm>
            <a:off x="5399088" y="4652963"/>
            <a:ext cx="3744912" cy="1765300"/>
            <a:chOff x="226" y="2908"/>
            <a:chExt cx="2359" cy="1112"/>
          </a:xfrm>
        </p:grpSpPr>
        <p:sp>
          <p:nvSpPr>
            <p:cNvPr id="6170" name="Line 39">
              <a:extLst>
                <a:ext uri="{FF2B5EF4-FFF2-40B4-BE49-F238E27FC236}">
                  <a16:creationId xmlns:a16="http://schemas.microsoft.com/office/drawing/2014/main" id="{6C682930-C94F-134C-9402-B548BD387A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1" y="3090"/>
              <a:ext cx="408" cy="272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40">
              <a:extLst>
                <a:ext uri="{FF2B5EF4-FFF2-40B4-BE49-F238E27FC236}">
                  <a16:creationId xmlns:a16="http://schemas.microsoft.com/office/drawing/2014/main" id="{CB27264F-CF11-F047-96A0-73FA3D1A81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3543"/>
              <a:ext cx="385" cy="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41">
              <a:extLst>
                <a:ext uri="{FF2B5EF4-FFF2-40B4-BE49-F238E27FC236}">
                  <a16:creationId xmlns:a16="http://schemas.microsoft.com/office/drawing/2014/main" id="{A67FB266-8CF8-4748-9DA7-9B2D4D7FE6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3022"/>
              <a:ext cx="589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Line 42">
              <a:extLst>
                <a:ext uri="{FF2B5EF4-FFF2-40B4-BE49-F238E27FC236}">
                  <a16:creationId xmlns:a16="http://schemas.microsoft.com/office/drawing/2014/main" id="{675CC68E-5CF5-1444-A27E-CFB5B0262F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" y="3906"/>
              <a:ext cx="658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Line 43">
              <a:extLst>
                <a:ext uri="{FF2B5EF4-FFF2-40B4-BE49-F238E27FC236}">
                  <a16:creationId xmlns:a16="http://schemas.microsoft.com/office/drawing/2014/main" id="{DC0CA956-77E3-B545-ADA1-7902F94E58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0" y="3135"/>
              <a:ext cx="0" cy="658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Line 44">
              <a:extLst>
                <a:ext uri="{FF2B5EF4-FFF2-40B4-BE49-F238E27FC236}">
                  <a16:creationId xmlns:a16="http://schemas.microsoft.com/office/drawing/2014/main" id="{67DE07AD-E150-D644-B7E4-500E2464F3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4" y="3158"/>
              <a:ext cx="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Line 45">
              <a:extLst>
                <a:ext uri="{FF2B5EF4-FFF2-40B4-BE49-F238E27FC236}">
                  <a16:creationId xmlns:a16="http://schemas.microsoft.com/office/drawing/2014/main" id="{B3526CCE-1A87-D142-A014-647425CA54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3090"/>
              <a:ext cx="726" cy="7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Line 46">
              <a:extLst>
                <a:ext uri="{FF2B5EF4-FFF2-40B4-BE49-F238E27FC236}">
                  <a16:creationId xmlns:a16="http://schemas.microsoft.com/office/drawing/2014/main" id="{9574E4D3-E3C2-8242-BA38-7754757720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8" y="3135"/>
              <a:ext cx="725" cy="7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78" name="Group 47">
              <a:extLst>
                <a:ext uri="{FF2B5EF4-FFF2-40B4-BE49-F238E27FC236}">
                  <a16:creationId xmlns:a16="http://schemas.microsoft.com/office/drawing/2014/main" id="{5854FCB3-BF10-1440-9118-2EC90D7113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" y="2908"/>
              <a:ext cx="2359" cy="1112"/>
              <a:chOff x="226" y="2908"/>
              <a:chExt cx="2359" cy="1112"/>
            </a:xfrm>
          </p:grpSpPr>
          <p:sp>
            <p:nvSpPr>
              <p:cNvPr id="6179" name="Oval 48">
                <a:extLst>
                  <a:ext uri="{FF2B5EF4-FFF2-40B4-BE49-F238E27FC236}">
                    <a16:creationId xmlns:a16="http://schemas.microsoft.com/office/drawing/2014/main" id="{23B87ACF-8B76-3E42-AE81-1398C6A430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" y="3317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80" name="Oval 49">
                <a:extLst>
                  <a:ext uri="{FF2B5EF4-FFF2-40B4-BE49-F238E27FC236}">
                    <a16:creationId xmlns:a16="http://schemas.microsoft.com/office/drawing/2014/main" id="{52579FBD-1FE2-AC4B-AE25-59E4C238ED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908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81" name="Oval 50">
                <a:extLst>
                  <a:ext uri="{FF2B5EF4-FFF2-40B4-BE49-F238E27FC236}">
                    <a16:creationId xmlns:a16="http://schemas.microsoft.com/office/drawing/2014/main" id="{946D2178-9DCF-084E-B329-4341F4CAEF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793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82" name="Oval 51">
                <a:extLst>
                  <a:ext uri="{FF2B5EF4-FFF2-40B4-BE49-F238E27FC236}">
                    <a16:creationId xmlns:a16="http://schemas.microsoft.com/office/drawing/2014/main" id="{CC489DEE-66E9-8F4E-9F76-CA3E450B2A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8" y="2931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83" name="Oval 52">
                <a:extLst>
                  <a:ext uri="{FF2B5EF4-FFF2-40B4-BE49-F238E27FC236}">
                    <a16:creationId xmlns:a16="http://schemas.microsoft.com/office/drawing/2014/main" id="{D1539E0F-F26B-1D4F-9BDF-C4FAA9977E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1" y="3770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84" name="Text Box 53">
                <a:extLst>
                  <a:ext uri="{FF2B5EF4-FFF2-40B4-BE49-F238E27FC236}">
                    <a16:creationId xmlns:a16="http://schemas.microsoft.com/office/drawing/2014/main" id="{DECB649B-69FC-884E-8A21-D5AA395CB4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8" y="3090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</p:grpSp>
      <p:grpSp>
        <p:nvGrpSpPr>
          <p:cNvPr id="54326" name="Group 54">
            <a:extLst>
              <a:ext uri="{FF2B5EF4-FFF2-40B4-BE49-F238E27FC236}">
                <a16:creationId xmlns:a16="http://schemas.microsoft.com/office/drawing/2014/main" id="{E7EC7193-C05A-A847-9988-D4E3F77CF95E}"/>
              </a:ext>
            </a:extLst>
          </p:cNvPr>
          <p:cNvGrpSpPr>
            <a:grpSpLocks/>
          </p:cNvGrpSpPr>
          <p:nvPr/>
        </p:nvGrpSpPr>
        <p:grpSpPr bwMode="auto">
          <a:xfrm>
            <a:off x="5759450" y="4508500"/>
            <a:ext cx="2520950" cy="2073275"/>
            <a:chOff x="385" y="2795"/>
            <a:chExt cx="1588" cy="1368"/>
          </a:xfrm>
        </p:grpSpPr>
        <p:sp>
          <p:nvSpPr>
            <p:cNvPr id="6162" name="Text Box 55">
              <a:extLst>
                <a:ext uri="{FF2B5EF4-FFF2-40B4-BE49-F238E27FC236}">
                  <a16:creationId xmlns:a16="http://schemas.microsoft.com/office/drawing/2014/main" id="{F82BC4A4-8778-1144-87E4-39BD0F29AE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" y="3022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6163" name="Text Box 56">
              <a:extLst>
                <a:ext uri="{FF2B5EF4-FFF2-40B4-BE49-F238E27FC236}">
                  <a16:creationId xmlns:a16="http://schemas.microsoft.com/office/drawing/2014/main" id="{B7AE6327-056A-E846-AE60-533E35F603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" y="3294"/>
              <a:ext cx="227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  <p:sp>
          <p:nvSpPr>
            <p:cNvPr id="6164" name="Text Box 57">
              <a:extLst>
                <a:ext uri="{FF2B5EF4-FFF2-40B4-BE49-F238E27FC236}">
                  <a16:creationId xmlns:a16="http://schemas.microsoft.com/office/drawing/2014/main" id="{843D0848-930F-2B44-98B3-8511FA511E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9" y="2795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  <p:sp>
          <p:nvSpPr>
            <p:cNvPr id="6165" name="Text Box 58">
              <a:extLst>
                <a:ext uri="{FF2B5EF4-FFF2-40B4-BE49-F238E27FC236}">
                  <a16:creationId xmlns:a16="http://schemas.microsoft.com/office/drawing/2014/main" id="{3ACB9050-EFF5-604A-8773-2B374702AB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" y="3634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6166" name="Text Box 59">
              <a:extLst>
                <a:ext uri="{FF2B5EF4-FFF2-40B4-BE49-F238E27FC236}">
                  <a16:creationId xmlns:a16="http://schemas.microsoft.com/office/drawing/2014/main" id="{63D988F2-DFB4-CC4C-913C-05C8B06FDB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3861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6167" name="Text Box 60">
              <a:extLst>
                <a:ext uri="{FF2B5EF4-FFF2-40B4-BE49-F238E27FC236}">
                  <a16:creationId xmlns:a16="http://schemas.microsoft.com/office/drawing/2014/main" id="{581A3A79-82D9-B34D-BDC9-F804B6F35D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6" y="3316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  <p:sp>
          <p:nvSpPr>
            <p:cNvPr id="6168" name="Text Box 61">
              <a:extLst>
                <a:ext uri="{FF2B5EF4-FFF2-40B4-BE49-F238E27FC236}">
                  <a16:creationId xmlns:a16="http://schemas.microsoft.com/office/drawing/2014/main" id="{0D8BE43F-7352-F747-B45B-789C654A92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" y="3612"/>
              <a:ext cx="227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7</a:t>
              </a:r>
            </a:p>
          </p:txBody>
        </p:sp>
        <p:sp>
          <p:nvSpPr>
            <p:cNvPr id="6169" name="Text Box 62">
              <a:extLst>
                <a:ext uri="{FF2B5EF4-FFF2-40B4-BE49-F238E27FC236}">
                  <a16:creationId xmlns:a16="http://schemas.microsoft.com/office/drawing/2014/main" id="{A109AE93-E15A-304E-94FC-358C17850B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1" y="3113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8</a:t>
              </a:r>
            </a:p>
          </p:txBody>
        </p:sp>
      </p:grpSp>
      <p:grpSp>
        <p:nvGrpSpPr>
          <p:cNvPr id="54335" name="Group 63">
            <a:extLst>
              <a:ext uri="{FF2B5EF4-FFF2-40B4-BE49-F238E27FC236}">
                <a16:creationId xmlns:a16="http://schemas.microsoft.com/office/drawing/2014/main" id="{3D741499-1747-374E-81F8-9D79E2A4DF84}"/>
              </a:ext>
            </a:extLst>
          </p:cNvPr>
          <p:cNvGrpSpPr>
            <a:grpSpLocks/>
          </p:cNvGrpSpPr>
          <p:nvPr/>
        </p:nvGrpSpPr>
        <p:grpSpPr bwMode="auto">
          <a:xfrm>
            <a:off x="5435600" y="4581525"/>
            <a:ext cx="2700338" cy="1862138"/>
            <a:chOff x="249" y="2863"/>
            <a:chExt cx="1701" cy="1173"/>
          </a:xfrm>
        </p:grpSpPr>
        <p:sp>
          <p:nvSpPr>
            <p:cNvPr id="6157" name="Text Box 64">
              <a:extLst>
                <a:ext uri="{FF2B5EF4-FFF2-40B4-BE49-F238E27FC236}">
                  <a16:creationId xmlns:a16="http://schemas.microsoft.com/office/drawing/2014/main" id="{CF89E9C5-75C9-E34C-8140-03358E0BC1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" y="3725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e</a:t>
              </a:r>
            </a:p>
          </p:txBody>
        </p:sp>
        <p:sp>
          <p:nvSpPr>
            <p:cNvPr id="6158" name="Text Box 65">
              <a:extLst>
                <a:ext uri="{FF2B5EF4-FFF2-40B4-BE49-F238E27FC236}">
                  <a16:creationId xmlns:a16="http://schemas.microsoft.com/office/drawing/2014/main" id="{049716B5-8ACC-914B-A9F6-09FB108942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9" y="286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6159" name="Text Box 66">
              <a:extLst>
                <a:ext uri="{FF2B5EF4-FFF2-40B4-BE49-F238E27FC236}">
                  <a16:creationId xmlns:a16="http://schemas.microsoft.com/office/drawing/2014/main" id="{CDBD3480-8CF2-F047-A1C4-B1B8E68C2C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748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6160" name="Text Box 67">
              <a:extLst>
                <a:ext uri="{FF2B5EF4-FFF2-40B4-BE49-F238E27FC236}">
                  <a16:creationId xmlns:a16="http://schemas.microsoft.com/office/drawing/2014/main" id="{F79153C4-5CF9-F74B-954D-C20E975647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3" y="288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6161" name="Text Box 68">
              <a:extLst>
                <a:ext uri="{FF2B5EF4-FFF2-40B4-BE49-F238E27FC236}">
                  <a16:creationId xmlns:a16="http://schemas.microsoft.com/office/drawing/2014/main" id="{2D56A6D2-B9CD-1F45-BC16-A611540BAF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" y="327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a</a:t>
              </a:r>
            </a:p>
          </p:txBody>
        </p:sp>
      </p:grpSp>
      <p:sp>
        <p:nvSpPr>
          <p:cNvPr id="54343" name="Text Box 71">
            <a:extLst>
              <a:ext uri="{FF2B5EF4-FFF2-40B4-BE49-F238E27FC236}">
                <a16:creationId xmlns:a16="http://schemas.microsoft.com/office/drawing/2014/main" id="{B23C3B72-442D-8547-9503-29F56F272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6488" y="4149725"/>
            <a:ext cx="1439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G=(V,E)</a:t>
            </a:r>
          </a:p>
        </p:txBody>
      </p:sp>
      <p:sp>
        <p:nvSpPr>
          <p:cNvPr id="54344" name="Text Box 72">
            <a:extLst>
              <a:ext uri="{FF2B5EF4-FFF2-40B4-BE49-F238E27FC236}">
                <a16:creationId xmlns:a16="http://schemas.microsoft.com/office/drawing/2014/main" id="{3A6B7869-8A7D-A94A-A4F0-352648089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7038" y="4076700"/>
            <a:ext cx="3636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Min. span. tree: G*=(V,E*)</a:t>
            </a:r>
          </a:p>
        </p:txBody>
      </p:sp>
      <p:sp>
        <p:nvSpPr>
          <p:cNvPr id="54345" name="Text Box 73">
            <a:extLst>
              <a:ext uri="{FF2B5EF4-FFF2-40B4-BE49-F238E27FC236}">
                <a16:creationId xmlns:a16="http://schemas.microsoft.com/office/drawing/2014/main" id="{7BB44188-65DC-6D41-9E12-861E1D857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6400800"/>
            <a:ext cx="3563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Red bold arcs are in E*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43" grpId="0"/>
      <p:bldP spid="54344" grpId="0"/>
      <p:bldP spid="543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79FE13D-ED73-A84B-AF6B-E53FB66C6F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42300" cy="1268413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Algorithm for solving </a:t>
            </a:r>
            <a:b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the Minimum Spanning Tree Problem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5B01273F-EF75-564D-B0F9-6FDB4C7100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20825"/>
            <a:ext cx="9144000" cy="5337175"/>
          </a:xfrm>
        </p:spPr>
        <p:txBody>
          <a:bodyPr/>
          <a:lstStyle/>
          <a:p>
            <a:pPr eaLnBrk="1" hangingPunct="1"/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Initialization: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Select any node arbitrarily,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			connect to its nearest node.</a:t>
            </a: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Repeat</a:t>
            </a: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Identify the unconnected node 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			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which is closest to a connected node</a:t>
            </a: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Connect these two nodes 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	Until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all nodes are connected</a:t>
            </a:r>
          </a:p>
          <a:p>
            <a:pPr eaLnBrk="1" hangingPunct="1">
              <a:buFontTx/>
              <a:buNone/>
            </a:pPr>
            <a:endParaRPr lang="en-US" altLang="en-US" sz="2400">
              <a:latin typeface="Arial" panose="020B0604020202020204" pitchFamily="34" charset="0"/>
              <a:sym typeface="Symbol" pitchFamily="2" charset="2"/>
            </a:endParaRPr>
          </a:p>
          <a:p>
            <a:pPr eaLnBrk="1" hangingPunct="1">
              <a:buFontTx/>
              <a:buNone/>
            </a:pPr>
            <a:r>
              <a:rPr lang="en-US" altLang="en-US" sz="2400" i="1">
                <a:latin typeface="Arial" panose="020B0604020202020204" pitchFamily="34" charset="0"/>
                <a:sym typeface="Symbol" pitchFamily="2" charset="2"/>
              </a:rPr>
              <a:t>Note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: Ties for the closest node are broken arbitrarily.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8BCBB19-6F1D-6A40-8B1A-5AADB20D29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170862" cy="765175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The algorithm applied to our example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5E4D2C30-7439-774E-BD21-07E3CC3469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eaLnBrk="1" hangingPunct="1"/>
            <a:r>
              <a:rPr lang="en-US" altLang="en-US" sz="2800">
                <a:sym typeface="Symbol" pitchFamily="2" charset="2"/>
              </a:rPr>
              <a:t> </a:t>
            </a: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Initialization: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Select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node a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to start</a:t>
            </a: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		Its closest node is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node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b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. Connect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nodes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a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and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b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.  </a:t>
            </a:r>
          </a:p>
          <a:p>
            <a:pPr eaLnBrk="1" hangingPunct="1">
              <a:buFontTx/>
              <a:buNone/>
            </a:pPr>
            <a:endParaRPr lang="en-US" altLang="en-US" sz="2400">
              <a:latin typeface="Arial" panose="020B0604020202020204" pitchFamily="34" charset="0"/>
              <a:sym typeface="Symbol" pitchFamily="2" charset="2"/>
            </a:endParaRPr>
          </a:p>
          <a:p>
            <a:pPr eaLnBrk="1" hangingPunct="1">
              <a:buFontTx/>
              <a:buNone/>
            </a:pPr>
            <a:endParaRPr lang="en-US" altLang="en-US" sz="2400">
              <a:latin typeface="Arial" panose="020B0604020202020204" pitchFamily="34" charset="0"/>
              <a:sym typeface="Symbol" pitchFamily="2" charset="2"/>
            </a:endParaRPr>
          </a:p>
          <a:p>
            <a:pPr eaLnBrk="1" hangingPunct="1">
              <a:buFontTx/>
              <a:buNone/>
            </a:pPr>
            <a:endParaRPr lang="en-US" altLang="en-US" sz="2400">
              <a:latin typeface="Arial" panose="020B0604020202020204" pitchFamily="34" charset="0"/>
              <a:sym typeface="Symbol" pitchFamily="2" charset="2"/>
            </a:endParaRPr>
          </a:p>
          <a:p>
            <a:pPr eaLnBrk="1" hangingPunct="1">
              <a:buFontTx/>
              <a:buNone/>
            </a:pPr>
            <a:endParaRPr lang="en-US" altLang="en-US" sz="2400">
              <a:latin typeface="Arial" panose="020B0604020202020204" pitchFamily="34" charset="0"/>
              <a:sym typeface="Symbol" pitchFamily="2" charset="2"/>
            </a:endParaRPr>
          </a:p>
          <a:p>
            <a:pPr eaLnBrk="1" hangingPunct="1">
              <a:buFontTx/>
              <a:buNone/>
            </a:pPr>
            <a:endParaRPr lang="en-US" altLang="en-US" sz="2400">
              <a:latin typeface="Arial" panose="020B0604020202020204" pitchFamily="34" charset="0"/>
              <a:sym typeface="Symbol" pitchFamily="2" charset="2"/>
            </a:endParaRPr>
          </a:p>
          <a:p>
            <a:pPr eaLnBrk="1" hangingPunct="1"/>
            <a:r>
              <a:rPr lang="en-US" altLang="en-US" sz="2400" b="1">
                <a:latin typeface="Arial" panose="020B0604020202020204" pitchFamily="34" charset="0"/>
                <a:sym typeface="Symbol" pitchFamily="2" charset="2"/>
              </a:rPr>
              <a:t>Iteration 1: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There are two unconnected node closest to a connected node: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nodes c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and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d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(both are </a:t>
            </a:r>
            <a:r>
              <a:rPr lang="en-US" altLang="en-US" sz="2400">
                <a:solidFill>
                  <a:srgbClr val="009900"/>
                </a:solidFill>
                <a:latin typeface="Arial" panose="020B0604020202020204" pitchFamily="34" charset="0"/>
                <a:sym typeface="Symbol" pitchFamily="2" charset="2"/>
              </a:rPr>
              <a:t>3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units far from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node b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).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Break the tie arbitrarily by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  connecting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node c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to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node b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.</a:t>
            </a:r>
          </a:p>
        </p:txBody>
      </p:sp>
      <p:grpSp>
        <p:nvGrpSpPr>
          <p:cNvPr id="56324" name="Group 4">
            <a:extLst>
              <a:ext uri="{FF2B5EF4-FFF2-40B4-BE49-F238E27FC236}">
                <a16:creationId xmlns:a16="http://schemas.microsoft.com/office/drawing/2014/main" id="{90C403FB-652F-1D4E-AEBA-8BA041B2C02C}"/>
              </a:ext>
            </a:extLst>
          </p:cNvPr>
          <p:cNvGrpSpPr>
            <a:grpSpLocks/>
          </p:cNvGrpSpPr>
          <p:nvPr/>
        </p:nvGrpSpPr>
        <p:grpSpPr bwMode="auto">
          <a:xfrm>
            <a:off x="1979613" y="1952625"/>
            <a:ext cx="3744912" cy="1765300"/>
            <a:chOff x="226" y="2908"/>
            <a:chExt cx="2359" cy="1112"/>
          </a:xfrm>
        </p:grpSpPr>
        <p:sp>
          <p:nvSpPr>
            <p:cNvPr id="8244" name="Line 5">
              <a:extLst>
                <a:ext uri="{FF2B5EF4-FFF2-40B4-BE49-F238E27FC236}">
                  <a16:creationId xmlns:a16="http://schemas.microsoft.com/office/drawing/2014/main" id="{510957E1-6151-B041-8EFC-B5EFE402A9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1" y="3090"/>
              <a:ext cx="408" cy="272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5" name="Line 6">
              <a:extLst>
                <a:ext uri="{FF2B5EF4-FFF2-40B4-BE49-F238E27FC236}">
                  <a16:creationId xmlns:a16="http://schemas.microsoft.com/office/drawing/2014/main" id="{C21AF039-A239-594B-AFC9-B277AB3EF9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3543"/>
              <a:ext cx="385" cy="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6" name="Line 7">
              <a:extLst>
                <a:ext uri="{FF2B5EF4-FFF2-40B4-BE49-F238E27FC236}">
                  <a16:creationId xmlns:a16="http://schemas.microsoft.com/office/drawing/2014/main" id="{A218B1A2-BE15-D94A-8526-4885B21396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3022"/>
              <a:ext cx="5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7" name="Line 8">
              <a:extLst>
                <a:ext uri="{FF2B5EF4-FFF2-40B4-BE49-F238E27FC236}">
                  <a16:creationId xmlns:a16="http://schemas.microsoft.com/office/drawing/2014/main" id="{4A098EC5-D7B0-1C45-BA3D-0237A6D1C8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" y="3906"/>
              <a:ext cx="6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8" name="Line 9">
              <a:extLst>
                <a:ext uri="{FF2B5EF4-FFF2-40B4-BE49-F238E27FC236}">
                  <a16:creationId xmlns:a16="http://schemas.microsoft.com/office/drawing/2014/main" id="{8C1A49BF-33F0-8A49-B4BC-555548E26A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0" y="3135"/>
              <a:ext cx="0" cy="6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9" name="Line 10">
              <a:extLst>
                <a:ext uri="{FF2B5EF4-FFF2-40B4-BE49-F238E27FC236}">
                  <a16:creationId xmlns:a16="http://schemas.microsoft.com/office/drawing/2014/main" id="{05EF048A-16B1-B24E-A753-E3DDE107CD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4" y="3158"/>
              <a:ext cx="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0" name="Line 11">
              <a:extLst>
                <a:ext uri="{FF2B5EF4-FFF2-40B4-BE49-F238E27FC236}">
                  <a16:creationId xmlns:a16="http://schemas.microsoft.com/office/drawing/2014/main" id="{69AF1F9C-A876-1A48-9DC6-9A0D55B51A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3090"/>
              <a:ext cx="726" cy="7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1" name="Line 12">
              <a:extLst>
                <a:ext uri="{FF2B5EF4-FFF2-40B4-BE49-F238E27FC236}">
                  <a16:creationId xmlns:a16="http://schemas.microsoft.com/office/drawing/2014/main" id="{B3E8E3C7-24DE-5A4D-9686-33C9ADA1D3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8" y="3135"/>
              <a:ext cx="725" cy="7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52" name="Group 13">
              <a:extLst>
                <a:ext uri="{FF2B5EF4-FFF2-40B4-BE49-F238E27FC236}">
                  <a16:creationId xmlns:a16="http://schemas.microsoft.com/office/drawing/2014/main" id="{EE69B160-4E0C-ED46-8D74-DD0B2FD2B5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" y="2908"/>
              <a:ext cx="2359" cy="1112"/>
              <a:chOff x="226" y="2908"/>
              <a:chExt cx="2359" cy="1112"/>
            </a:xfrm>
          </p:grpSpPr>
          <p:sp>
            <p:nvSpPr>
              <p:cNvPr id="8253" name="Oval 14">
                <a:extLst>
                  <a:ext uri="{FF2B5EF4-FFF2-40B4-BE49-F238E27FC236}">
                    <a16:creationId xmlns:a16="http://schemas.microsoft.com/office/drawing/2014/main" id="{AE06B7DD-4DDD-3D45-891A-95BC374576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" y="3317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54" name="Oval 15">
                <a:extLst>
                  <a:ext uri="{FF2B5EF4-FFF2-40B4-BE49-F238E27FC236}">
                    <a16:creationId xmlns:a16="http://schemas.microsoft.com/office/drawing/2014/main" id="{FC7CAC9B-E602-CD4C-ABDB-9B225FA502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908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55" name="Oval 16">
                <a:extLst>
                  <a:ext uri="{FF2B5EF4-FFF2-40B4-BE49-F238E27FC236}">
                    <a16:creationId xmlns:a16="http://schemas.microsoft.com/office/drawing/2014/main" id="{BBF8B911-4C04-0949-8730-8B83BAF2AF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793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56" name="Oval 17">
                <a:extLst>
                  <a:ext uri="{FF2B5EF4-FFF2-40B4-BE49-F238E27FC236}">
                    <a16:creationId xmlns:a16="http://schemas.microsoft.com/office/drawing/2014/main" id="{83A44488-C1B4-2C40-BAF9-109D806A2A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8" y="2931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57" name="Oval 18">
                <a:extLst>
                  <a:ext uri="{FF2B5EF4-FFF2-40B4-BE49-F238E27FC236}">
                    <a16:creationId xmlns:a16="http://schemas.microsoft.com/office/drawing/2014/main" id="{D25B667E-2140-C547-BBE8-BE74FDCD5A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1" y="3770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58" name="Text Box 19">
                <a:extLst>
                  <a:ext uri="{FF2B5EF4-FFF2-40B4-BE49-F238E27FC236}">
                    <a16:creationId xmlns:a16="http://schemas.microsoft.com/office/drawing/2014/main" id="{DBDCF2FE-99EE-604F-97FF-8E7D02ECAC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8" y="3090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</p:grpSp>
      <p:grpSp>
        <p:nvGrpSpPr>
          <p:cNvPr id="56340" name="Group 20">
            <a:extLst>
              <a:ext uri="{FF2B5EF4-FFF2-40B4-BE49-F238E27FC236}">
                <a16:creationId xmlns:a16="http://schemas.microsoft.com/office/drawing/2014/main" id="{4A639E9E-8EB9-5E4B-9AE7-6227BE218612}"/>
              </a:ext>
            </a:extLst>
          </p:cNvPr>
          <p:cNvGrpSpPr>
            <a:grpSpLocks/>
          </p:cNvGrpSpPr>
          <p:nvPr/>
        </p:nvGrpSpPr>
        <p:grpSpPr bwMode="auto">
          <a:xfrm>
            <a:off x="2339975" y="1773238"/>
            <a:ext cx="2520950" cy="2149475"/>
            <a:chOff x="385" y="2795"/>
            <a:chExt cx="1588" cy="1354"/>
          </a:xfrm>
        </p:grpSpPr>
        <p:sp>
          <p:nvSpPr>
            <p:cNvPr id="8236" name="Text Box 21">
              <a:extLst>
                <a:ext uri="{FF2B5EF4-FFF2-40B4-BE49-F238E27FC236}">
                  <a16:creationId xmlns:a16="http://schemas.microsoft.com/office/drawing/2014/main" id="{6E7D1905-4124-7240-BC29-26DF7AD8F8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" y="302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8237" name="Text Box 22">
              <a:extLst>
                <a:ext uri="{FF2B5EF4-FFF2-40B4-BE49-F238E27FC236}">
                  <a16:creationId xmlns:a16="http://schemas.microsoft.com/office/drawing/2014/main" id="{521D7316-1031-9947-996B-104A9636DC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" y="329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  <p:sp>
          <p:nvSpPr>
            <p:cNvPr id="8238" name="Text Box 23">
              <a:extLst>
                <a:ext uri="{FF2B5EF4-FFF2-40B4-BE49-F238E27FC236}">
                  <a16:creationId xmlns:a16="http://schemas.microsoft.com/office/drawing/2014/main" id="{319658B7-3EB6-C248-85DB-F124A4A68E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9" y="2795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  <p:sp>
          <p:nvSpPr>
            <p:cNvPr id="8239" name="Text Box 24">
              <a:extLst>
                <a:ext uri="{FF2B5EF4-FFF2-40B4-BE49-F238E27FC236}">
                  <a16:creationId xmlns:a16="http://schemas.microsoft.com/office/drawing/2014/main" id="{C78C5380-EFF1-C147-9D3E-9AFDEB6663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" y="363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8240" name="Text Box 25">
              <a:extLst>
                <a:ext uri="{FF2B5EF4-FFF2-40B4-BE49-F238E27FC236}">
                  <a16:creationId xmlns:a16="http://schemas.microsoft.com/office/drawing/2014/main" id="{BFB252E0-DCC6-5E46-9D65-7EACFEBD44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386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8241" name="Text Box 26">
              <a:extLst>
                <a:ext uri="{FF2B5EF4-FFF2-40B4-BE49-F238E27FC236}">
                  <a16:creationId xmlns:a16="http://schemas.microsoft.com/office/drawing/2014/main" id="{5A646C29-D953-6843-989E-FB5171930C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6" y="331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  <p:sp>
          <p:nvSpPr>
            <p:cNvPr id="8242" name="Text Box 27">
              <a:extLst>
                <a:ext uri="{FF2B5EF4-FFF2-40B4-BE49-F238E27FC236}">
                  <a16:creationId xmlns:a16="http://schemas.microsoft.com/office/drawing/2014/main" id="{6A760614-38E5-1A46-A891-59859B17E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" y="361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7</a:t>
              </a:r>
            </a:p>
          </p:txBody>
        </p:sp>
        <p:sp>
          <p:nvSpPr>
            <p:cNvPr id="8243" name="Text Box 28">
              <a:extLst>
                <a:ext uri="{FF2B5EF4-FFF2-40B4-BE49-F238E27FC236}">
                  <a16:creationId xmlns:a16="http://schemas.microsoft.com/office/drawing/2014/main" id="{3D4B550F-21D4-384C-8807-F9DD88570F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1" y="311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8</a:t>
              </a:r>
            </a:p>
          </p:txBody>
        </p:sp>
      </p:grpSp>
      <p:grpSp>
        <p:nvGrpSpPr>
          <p:cNvPr id="56349" name="Group 29">
            <a:extLst>
              <a:ext uri="{FF2B5EF4-FFF2-40B4-BE49-F238E27FC236}">
                <a16:creationId xmlns:a16="http://schemas.microsoft.com/office/drawing/2014/main" id="{A29895AB-D307-F444-AD51-BFD3001B7952}"/>
              </a:ext>
            </a:extLst>
          </p:cNvPr>
          <p:cNvGrpSpPr>
            <a:grpSpLocks/>
          </p:cNvGrpSpPr>
          <p:nvPr/>
        </p:nvGrpSpPr>
        <p:grpSpPr bwMode="auto">
          <a:xfrm>
            <a:off x="1979613" y="1916113"/>
            <a:ext cx="2700337" cy="1862137"/>
            <a:chOff x="249" y="2863"/>
            <a:chExt cx="1701" cy="1173"/>
          </a:xfrm>
        </p:grpSpPr>
        <p:sp>
          <p:nvSpPr>
            <p:cNvPr id="8231" name="Text Box 30">
              <a:extLst>
                <a:ext uri="{FF2B5EF4-FFF2-40B4-BE49-F238E27FC236}">
                  <a16:creationId xmlns:a16="http://schemas.microsoft.com/office/drawing/2014/main" id="{F4610D81-7E9F-3C45-8B0C-1C81E2DADA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" y="3725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e</a:t>
              </a:r>
            </a:p>
          </p:txBody>
        </p:sp>
        <p:sp>
          <p:nvSpPr>
            <p:cNvPr id="8232" name="Text Box 31">
              <a:extLst>
                <a:ext uri="{FF2B5EF4-FFF2-40B4-BE49-F238E27FC236}">
                  <a16:creationId xmlns:a16="http://schemas.microsoft.com/office/drawing/2014/main" id="{E31558A5-0F85-674B-855A-29359B2243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9" y="286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8233" name="Text Box 32">
              <a:extLst>
                <a:ext uri="{FF2B5EF4-FFF2-40B4-BE49-F238E27FC236}">
                  <a16:creationId xmlns:a16="http://schemas.microsoft.com/office/drawing/2014/main" id="{9C554D98-06A6-F046-A7D9-BE9B0106BA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748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8234" name="Text Box 33">
              <a:extLst>
                <a:ext uri="{FF2B5EF4-FFF2-40B4-BE49-F238E27FC236}">
                  <a16:creationId xmlns:a16="http://schemas.microsoft.com/office/drawing/2014/main" id="{4F089433-FB07-6349-BECA-884428416E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3" y="288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8235" name="Text Box 34">
              <a:extLst>
                <a:ext uri="{FF2B5EF4-FFF2-40B4-BE49-F238E27FC236}">
                  <a16:creationId xmlns:a16="http://schemas.microsoft.com/office/drawing/2014/main" id="{7E0F62DA-D985-C241-9168-7DCCCF6F24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" y="327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a</a:t>
              </a:r>
            </a:p>
          </p:txBody>
        </p:sp>
      </p:grpSp>
      <p:grpSp>
        <p:nvGrpSpPr>
          <p:cNvPr id="56355" name="Group 35">
            <a:extLst>
              <a:ext uri="{FF2B5EF4-FFF2-40B4-BE49-F238E27FC236}">
                <a16:creationId xmlns:a16="http://schemas.microsoft.com/office/drawing/2014/main" id="{98559402-0722-ED4B-BB9E-58939FCE4E93}"/>
              </a:ext>
            </a:extLst>
          </p:cNvPr>
          <p:cNvGrpSpPr>
            <a:grpSpLocks/>
          </p:cNvGrpSpPr>
          <p:nvPr/>
        </p:nvGrpSpPr>
        <p:grpSpPr bwMode="auto">
          <a:xfrm>
            <a:off x="5399088" y="4652963"/>
            <a:ext cx="3744912" cy="1765300"/>
            <a:chOff x="226" y="2908"/>
            <a:chExt cx="2359" cy="1112"/>
          </a:xfrm>
        </p:grpSpPr>
        <p:sp>
          <p:nvSpPr>
            <p:cNvPr id="8216" name="Line 36">
              <a:extLst>
                <a:ext uri="{FF2B5EF4-FFF2-40B4-BE49-F238E27FC236}">
                  <a16:creationId xmlns:a16="http://schemas.microsoft.com/office/drawing/2014/main" id="{A0DD30E5-CCFC-6248-A33B-E4B98D559F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1" y="3090"/>
              <a:ext cx="408" cy="272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Line 37">
              <a:extLst>
                <a:ext uri="{FF2B5EF4-FFF2-40B4-BE49-F238E27FC236}">
                  <a16:creationId xmlns:a16="http://schemas.microsoft.com/office/drawing/2014/main" id="{62F2DABB-E4C2-D145-B92B-BE734FE877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3543"/>
              <a:ext cx="385" cy="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Line 38">
              <a:extLst>
                <a:ext uri="{FF2B5EF4-FFF2-40B4-BE49-F238E27FC236}">
                  <a16:creationId xmlns:a16="http://schemas.microsoft.com/office/drawing/2014/main" id="{0EB6CCAF-5A4C-064F-B061-2D6BC10820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3022"/>
              <a:ext cx="58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Line 39">
              <a:extLst>
                <a:ext uri="{FF2B5EF4-FFF2-40B4-BE49-F238E27FC236}">
                  <a16:creationId xmlns:a16="http://schemas.microsoft.com/office/drawing/2014/main" id="{399CCD2A-80AB-DA4D-AB9C-AAC13AB005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" y="3906"/>
              <a:ext cx="65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Line 40">
              <a:extLst>
                <a:ext uri="{FF2B5EF4-FFF2-40B4-BE49-F238E27FC236}">
                  <a16:creationId xmlns:a16="http://schemas.microsoft.com/office/drawing/2014/main" id="{C2043DE7-CAC0-CC41-9E8A-F8782DF990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0" y="3135"/>
              <a:ext cx="0" cy="658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41">
              <a:extLst>
                <a:ext uri="{FF2B5EF4-FFF2-40B4-BE49-F238E27FC236}">
                  <a16:creationId xmlns:a16="http://schemas.microsoft.com/office/drawing/2014/main" id="{FD6770D4-CA1A-5643-94E5-86CACA2E94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4" y="3158"/>
              <a:ext cx="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42">
              <a:extLst>
                <a:ext uri="{FF2B5EF4-FFF2-40B4-BE49-F238E27FC236}">
                  <a16:creationId xmlns:a16="http://schemas.microsoft.com/office/drawing/2014/main" id="{E5C415A5-0BC7-1E41-9427-96FDD52C65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3090"/>
              <a:ext cx="726" cy="7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Line 43">
              <a:extLst>
                <a:ext uri="{FF2B5EF4-FFF2-40B4-BE49-F238E27FC236}">
                  <a16:creationId xmlns:a16="http://schemas.microsoft.com/office/drawing/2014/main" id="{16107EFE-64CD-F148-95AB-73AFB10F08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8" y="3135"/>
              <a:ext cx="725" cy="7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24" name="Group 44">
              <a:extLst>
                <a:ext uri="{FF2B5EF4-FFF2-40B4-BE49-F238E27FC236}">
                  <a16:creationId xmlns:a16="http://schemas.microsoft.com/office/drawing/2014/main" id="{E64914E1-854C-B649-8FB5-EDA09F257A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" y="2908"/>
              <a:ext cx="2359" cy="1112"/>
              <a:chOff x="226" y="2908"/>
              <a:chExt cx="2359" cy="1112"/>
            </a:xfrm>
          </p:grpSpPr>
          <p:sp>
            <p:nvSpPr>
              <p:cNvPr id="8225" name="Oval 45">
                <a:extLst>
                  <a:ext uri="{FF2B5EF4-FFF2-40B4-BE49-F238E27FC236}">
                    <a16:creationId xmlns:a16="http://schemas.microsoft.com/office/drawing/2014/main" id="{85A8A001-394C-1D41-8B11-4B4C4FD6C5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" y="3317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6" name="Oval 46">
                <a:extLst>
                  <a:ext uri="{FF2B5EF4-FFF2-40B4-BE49-F238E27FC236}">
                    <a16:creationId xmlns:a16="http://schemas.microsoft.com/office/drawing/2014/main" id="{E7AE2358-085A-EB47-8090-5779F4C3CA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908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7" name="Oval 47">
                <a:extLst>
                  <a:ext uri="{FF2B5EF4-FFF2-40B4-BE49-F238E27FC236}">
                    <a16:creationId xmlns:a16="http://schemas.microsoft.com/office/drawing/2014/main" id="{ADACEECD-7FE8-BC40-82DE-BF100A1D33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793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8" name="Oval 48">
                <a:extLst>
                  <a:ext uri="{FF2B5EF4-FFF2-40B4-BE49-F238E27FC236}">
                    <a16:creationId xmlns:a16="http://schemas.microsoft.com/office/drawing/2014/main" id="{57DCF2BB-CD19-6B49-BBEE-022FE6679E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8" y="2931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9" name="Oval 49">
                <a:extLst>
                  <a:ext uri="{FF2B5EF4-FFF2-40B4-BE49-F238E27FC236}">
                    <a16:creationId xmlns:a16="http://schemas.microsoft.com/office/drawing/2014/main" id="{CFCB7CCB-E82D-EF45-98E0-997817518F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1" y="3770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0" name="Text Box 50">
                <a:extLst>
                  <a:ext uri="{FF2B5EF4-FFF2-40B4-BE49-F238E27FC236}">
                    <a16:creationId xmlns:a16="http://schemas.microsoft.com/office/drawing/2014/main" id="{119825C2-B89D-BB41-BC40-567B74C5A0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8" y="3090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</p:grpSp>
      <p:grpSp>
        <p:nvGrpSpPr>
          <p:cNvPr id="56371" name="Group 51">
            <a:extLst>
              <a:ext uri="{FF2B5EF4-FFF2-40B4-BE49-F238E27FC236}">
                <a16:creationId xmlns:a16="http://schemas.microsoft.com/office/drawing/2014/main" id="{941728FA-5178-634A-803B-9DE7A6115FE0}"/>
              </a:ext>
            </a:extLst>
          </p:cNvPr>
          <p:cNvGrpSpPr>
            <a:grpSpLocks/>
          </p:cNvGrpSpPr>
          <p:nvPr/>
        </p:nvGrpSpPr>
        <p:grpSpPr bwMode="auto">
          <a:xfrm>
            <a:off x="5759450" y="4508500"/>
            <a:ext cx="2520950" cy="2073275"/>
            <a:chOff x="385" y="2795"/>
            <a:chExt cx="1588" cy="1368"/>
          </a:xfrm>
        </p:grpSpPr>
        <p:sp>
          <p:nvSpPr>
            <p:cNvPr id="8208" name="Text Box 52">
              <a:extLst>
                <a:ext uri="{FF2B5EF4-FFF2-40B4-BE49-F238E27FC236}">
                  <a16:creationId xmlns:a16="http://schemas.microsoft.com/office/drawing/2014/main" id="{36B99E9F-36AB-6D4A-A3D4-A9BB947D91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" y="3022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8209" name="Text Box 53">
              <a:extLst>
                <a:ext uri="{FF2B5EF4-FFF2-40B4-BE49-F238E27FC236}">
                  <a16:creationId xmlns:a16="http://schemas.microsoft.com/office/drawing/2014/main" id="{B9950995-CD1F-A540-90DF-40136430CA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" y="3294"/>
              <a:ext cx="227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  <p:sp>
          <p:nvSpPr>
            <p:cNvPr id="8210" name="Text Box 54">
              <a:extLst>
                <a:ext uri="{FF2B5EF4-FFF2-40B4-BE49-F238E27FC236}">
                  <a16:creationId xmlns:a16="http://schemas.microsoft.com/office/drawing/2014/main" id="{8270808D-EFFC-8241-B2EF-65A4BA30F0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9" y="2795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  <p:sp>
          <p:nvSpPr>
            <p:cNvPr id="8211" name="Text Box 55">
              <a:extLst>
                <a:ext uri="{FF2B5EF4-FFF2-40B4-BE49-F238E27FC236}">
                  <a16:creationId xmlns:a16="http://schemas.microsoft.com/office/drawing/2014/main" id="{C88FC2BF-3EF1-2F42-B5E2-3B4EDA17CC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" y="3634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8212" name="Text Box 56">
              <a:extLst>
                <a:ext uri="{FF2B5EF4-FFF2-40B4-BE49-F238E27FC236}">
                  <a16:creationId xmlns:a16="http://schemas.microsoft.com/office/drawing/2014/main" id="{CD3DBDC0-4C9E-414A-AD5A-89F66E1CC7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3861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8213" name="Text Box 57">
              <a:extLst>
                <a:ext uri="{FF2B5EF4-FFF2-40B4-BE49-F238E27FC236}">
                  <a16:creationId xmlns:a16="http://schemas.microsoft.com/office/drawing/2014/main" id="{3BD59503-E354-2C43-88CD-E96DA045E8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6" y="3316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  <p:sp>
          <p:nvSpPr>
            <p:cNvPr id="8214" name="Text Box 58">
              <a:extLst>
                <a:ext uri="{FF2B5EF4-FFF2-40B4-BE49-F238E27FC236}">
                  <a16:creationId xmlns:a16="http://schemas.microsoft.com/office/drawing/2014/main" id="{0F956AD6-9944-2A41-B7F3-19C0019AD5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" y="3612"/>
              <a:ext cx="227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7</a:t>
              </a:r>
            </a:p>
          </p:txBody>
        </p:sp>
        <p:sp>
          <p:nvSpPr>
            <p:cNvPr id="8215" name="Text Box 59">
              <a:extLst>
                <a:ext uri="{FF2B5EF4-FFF2-40B4-BE49-F238E27FC236}">
                  <a16:creationId xmlns:a16="http://schemas.microsoft.com/office/drawing/2014/main" id="{EED665B3-C225-3B49-8EAC-904618BB0D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1" y="3113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8</a:t>
              </a:r>
            </a:p>
          </p:txBody>
        </p:sp>
      </p:grpSp>
      <p:grpSp>
        <p:nvGrpSpPr>
          <p:cNvPr id="56380" name="Group 60">
            <a:extLst>
              <a:ext uri="{FF2B5EF4-FFF2-40B4-BE49-F238E27FC236}">
                <a16:creationId xmlns:a16="http://schemas.microsoft.com/office/drawing/2014/main" id="{960F926B-7E76-3D44-A110-06C50B2E5B05}"/>
              </a:ext>
            </a:extLst>
          </p:cNvPr>
          <p:cNvGrpSpPr>
            <a:grpSpLocks/>
          </p:cNvGrpSpPr>
          <p:nvPr/>
        </p:nvGrpSpPr>
        <p:grpSpPr bwMode="auto">
          <a:xfrm>
            <a:off x="5435600" y="4581525"/>
            <a:ext cx="2700338" cy="1862138"/>
            <a:chOff x="249" y="2863"/>
            <a:chExt cx="1701" cy="1173"/>
          </a:xfrm>
        </p:grpSpPr>
        <p:sp>
          <p:nvSpPr>
            <p:cNvPr id="8203" name="Text Box 61">
              <a:extLst>
                <a:ext uri="{FF2B5EF4-FFF2-40B4-BE49-F238E27FC236}">
                  <a16:creationId xmlns:a16="http://schemas.microsoft.com/office/drawing/2014/main" id="{B5B0321A-9302-3840-8667-736275D41C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" y="3725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e</a:t>
              </a:r>
            </a:p>
          </p:txBody>
        </p:sp>
        <p:sp>
          <p:nvSpPr>
            <p:cNvPr id="8204" name="Text Box 62">
              <a:extLst>
                <a:ext uri="{FF2B5EF4-FFF2-40B4-BE49-F238E27FC236}">
                  <a16:creationId xmlns:a16="http://schemas.microsoft.com/office/drawing/2014/main" id="{A8DD6CD9-7F2D-F14E-B793-D93304AE96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9" y="286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8205" name="Text Box 63">
              <a:extLst>
                <a:ext uri="{FF2B5EF4-FFF2-40B4-BE49-F238E27FC236}">
                  <a16:creationId xmlns:a16="http://schemas.microsoft.com/office/drawing/2014/main" id="{033D2578-743F-4049-96B2-C0C11FB8A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748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8206" name="Text Box 64">
              <a:extLst>
                <a:ext uri="{FF2B5EF4-FFF2-40B4-BE49-F238E27FC236}">
                  <a16:creationId xmlns:a16="http://schemas.microsoft.com/office/drawing/2014/main" id="{22999354-9CCE-BD44-B36A-A1423E6B19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3" y="288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8207" name="Text Box 65">
              <a:extLst>
                <a:ext uri="{FF2B5EF4-FFF2-40B4-BE49-F238E27FC236}">
                  <a16:creationId xmlns:a16="http://schemas.microsoft.com/office/drawing/2014/main" id="{B774E65D-BEB5-8847-B888-8C7149BA94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" y="327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a</a:t>
              </a:r>
            </a:p>
          </p:txBody>
        </p:sp>
      </p:grpSp>
      <p:sp>
        <p:nvSpPr>
          <p:cNvPr id="56388" name="Text Box 68">
            <a:extLst>
              <a:ext uri="{FF2B5EF4-FFF2-40B4-BE49-F238E27FC236}">
                <a16:creationId xmlns:a16="http://schemas.microsoft.com/office/drawing/2014/main" id="{85BD9278-D189-A244-B4BF-0C534583E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4775" y="2349500"/>
            <a:ext cx="3959225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Red bold arcs are in E*;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thin arcs represent</a:t>
            </a:r>
            <a:r>
              <a:rPr lang="en-US" altLang="en-US"/>
              <a:t> </a:t>
            </a:r>
            <a:r>
              <a:rPr lang="en-US" altLang="en-US" sz="2000"/>
              <a:t>potential links.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9A48043-6E2A-BD43-BB0D-ABDE0180BD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170862" cy="765175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The algorithm applied to our example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02A11859-4225-B24F-9D6D-74E1CB7457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eaLnBrk="1" hangingPunct="1"/>
            <a:r>
              <a:rPr lang="en-US" altLang="en-US" sz="2800">
                <a:sym typeface="Symbol" pitchFamily="2" charset="2"/>
              </a:rPr>
              <a:t> </a:t>
            </a: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Iteration 2</a:t>
            </a:r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: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The unconnected node closest to a connected node is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node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d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(</a:t>
            </a:r>
            <a:r>
              <a:rPr lang="en-US" altLang="en-US" sz="2400">
                <a:solidFill>
                  <a:srgbClr val="009900"/>
                </a:solidFill>
                <a:latin typeface="Arial" panose="020B0604020202020204" pitchFamily="34" charset="0"/>
                <a:sym typeface="Symbol" pitchFamily="2" charset="2"/>
              </a:rPr>
              <a:t>3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far from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 node b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)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.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Connect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nodes b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and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 d.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</a:t>
            </a:r>
            <a:endParaRPr lang="en-US" altLang="en-US" sz="2800">
              <a:latin typeface="Arial" panose="020B0604020202020204" pitchFamily="34" charset="0"/>
              <a:sym typeface="Symbol" pitchFamily="2" charset="2"/>
            </a:endParaRPr>
          </a:p>
          <a:p>
            <a:pPr eaLnBrk="1" hangingPunct="1">
              <a:buFontTx/>
              <a:buNone/>
            </a:pPr>
            <a:endParaRPr lang="en-US" altLang="en-US" sz="2800">
              <a:latin typeface="Arial" panose="020B0604020202020204" pitchFamily="34" charset="0"/>
              <a:sym typeface="Symbol" pitchFamily="2" charset="2"/>
            </a:endParaRPr>
          </a:p>
          <a:p>
            <a:pPr eaLnBrk="1" hangingPunct="1">
              <a:buFontTx/>
              <a:buNone/>
            </a:pPr>
            <a:endParaRPr lang="en-US" altLang="en-US" sz="2800">
              <a:latin typeface="Arial" panose="020B0604020202020204" pitchFamily="34" charset="0"/>
              <a:sym typeface="Symbol" pitchFamily="2" charset="2"/>
            </a:endParaRPr>
          </a:p>
          <a:p>
            <a:pPr eaLnBrk="1" hangingPunct="1"/>
            <a:endParaRPr lang="en-US" altLang="en-US" sz="2800" b="1">
              <a:latin typeface="Arial" panose="020B0604020202020204" pitchFamily="34" charset="0"/>
              <a:sym typeface="Symbol" pitchFamily="2" charset="2"/>
            </a:endParaRPr>
          </a:p>
          <a:p>
            <a:pPr eaLnBrk="1" hangingPunct="1"/>
            <a:r>
              <a:rPr lang="en-US" altLang="en-US" sz="2800" b="1">
                <a:latin typeface="Arial" panose="020B0604020202020204" pitchFamily="34" charset="0"/>
                <a:sym typeface="Symbol" pitchFamily="2" charset="2"/>
              </a:rPr>
              <a:t>Iteration 3:</a:t>
            </a: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The only unconnected node left is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node e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. Its closest connected node is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node c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(distance between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c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and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e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is </a:t>
            </a:r>
            <a:r>
              <a:rPr lang="en-US" altLang="en-US" sz="2400">
                <a:solidFill>
                  <a:srgbClr val="009900"/>
                </a:solidFill>
                <a:latin typeface="Arial" panose="020B0604020202020204" pitchFamily="34" charset="0"/>
                <a:sym typeface="Symbol" pitchFamily="2" charset="2"/>
              </a:rPr>
              <a:t>4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).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Connect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node e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to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node c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.</a:t>
            </a:r>
          </a:p>
          <a:p>
            <a:pPr eaLnBrk="1" hangingPunct="1"/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All nodes are connected. The bold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arcs give a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min. spanning tree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.</a:t>
            </a:r>
          </a:p>
        </p:txBody>
      </p:sp>
      <p:grpSp>
        <p:nvGrpSpPr>
          <p:cNvPr id="57348" name="Group 4">
            <a:extLst>
              <a:ext uri="{FF2B5EF4-FFF2-40B4-BE49-F238E27FC236}">
                <a16:creationId xmlns:a16="http://schemas.microsoft.com/office/drawing/2014/main" id="{992BBF7F-1B78-1343-95BE-0A420ED3D0E4}"/>
              </a:ext>
            </a:extLst>
          </p:cNvPr>
          <p:cNvGrpSpPr>
            <a:grpSpLocks/>
          </p:cNvGrpSpPr>
          <p:nvPr/>
        </p:nvGrpSpPr>
        <p:grpSpPr bwMode="auto">
          <a:xfrm>
            <a:off x="1979613" y="1952625"/>
            <a:ext cx="3744912" cy="1765300"/>
            <a:chOff x="226" y="2908"/>
            <a:chExt cx="2359" cy="1112"/>
          </a:xfrm>
        </p:grpSpPr>
        <p:sp>
          <p:nvSpPr>
            <p:cNvPr id="9267" name="Line 5">
              <a:extLst>
                <a:ext uri="{FF2B5EF4-FFF2-40B4-BE49-F238E27FC236}">
                  <a16:creationId xmlns:a16="http://schemas.microsoft.com/office/drawing/2014/main" id="{A3EF0D3A-43C9-054A-BEB3-84E36061C2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1" y="3090"/>
              <a:ext cx="408" cy="272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8" name="Line 6">
              <a:extLst>
                <a:ext uri="{FF2B5EF4-FFF2-40B4-BE49-F238E27FC236}">
                  <a16:creationId xmlns:a16="http://schemas.microsoft.com/office/drawing/2014/main" id="{9AB141C7-D4E0-084E-AF8F-EA3F2CFFCB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3543"/>
              <a:ext cx="385" cy="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Line 7">
              <a:extLst>
                <a:ext uri="{FF2B5EF4-FFF2-40B4-BE49-F238E27FC236}">
                  <a16:creationId xmlns:a16="http://schemas.microsoft.com/office/drawing/2014/main" id="{1C84CD86-3CB4-8E45-A0D1-D301148BA1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3022"/>
              <a:ext cx="589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0" name="Line 8">
              <a:extLst>
                <a:ext uri="{FF2B5EF4-FFF2-40B4-BE49-F238E27FC236}">
                  <a16:creationId xmlns:a16="http://schemas.microsoft.com/office/drawing/2014/main" id="{7D6828FD-20DE-D249-A344-3C59D98E62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" y="3906"/>
              <a:ext cx="6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1" name="Line 9">
              <a:extLst>
                <a:ext uri="{FF2B5EF4-FFF2-40B4-BE49-F238E27FC236}">
                  <a16:creationId xmlns:a16="http://schemas.microsoft.com/office/drawing/2014/main" id="{508885E4-1460-6F40-B43A-C1634DE887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0" y="3135"/>
              <a:ext cx="0" cy="658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2" name="Line 10">
              <a:extLst>
                <a:ext uri="{FF2B5EF4-FFF2-40B4-BE49-F238E27FC236}">
                  <a16:creationId xmlns:a16="http://schemas.microsoft.com/office/drawing/2014/main" id="{E7583D37-04D2-0C4E-ACDA-AEAB4AA9E2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4" y="3158"/>
              <a:ext cx="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3" name="Line 11">
              <a:extLst>
                <a:ext uri="{FF2B5EF4-FFF2-40B4-BE49-F238E27FC236}">
                  <a16:creationId xmlns:a16="http://schemas.microsoft.com/office/drawing/2014/main" id="{3B6F23D2-4A8F-014F-8DE7-5840491644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3090"/>
              <a:ext cx="726" cy="7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4" name="Line 12">
              <a:extLst>
                <a:ext uri="{FF2B5EF4-FFF2-40B4-BE49-F238E27FC236}">
                  <a16:creationId xmlns:a16="http://schemas.microsoft.com/office/drawing/2014/main" id="{9813518E-6AAC-8E43-A7F1-0B16A34A9F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8" y="3135"/>
              <a:ext cx="725" cy="7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75" name="Group 13">
              <a:extLst>
                <a:ext uri="{FF2B5EF4-FFF2-40B4-BE49-F238E27FC236}">
                  <a16:creationId xmlns:a16="http://schemas.microsoft.com/office/drawing/2014/main" id="{14DCD81E-799F-F243-B622-11633F76FB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" y="2908"/>
              <a:ext cx="2359" cy="1112"/>
              <a:chOff x="226" y="2908"/>
              <a:chExt cx="2359" cy="1112"/>
            </a:xfrm>
          </p:grpSpPr>
          <p:sp>
            <p:nvSpPr>
              <p:cNvPr id="9276" name="Oval 14">
                <a:extLst>
                  <a:ext uri="{FF2B5EF4-FFF2-40B4-BE49-F238E27FC236}">
                    <a16:creationId xmlns:a16="http://schemas.microsoft.com/office/drawing/2014/main" id="{764EAC53-0F73-7A40-A8AA-EEB7C041C7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" y="3317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77" name="Oval 15">
                <a:extLst>
                  <a:ext uri="{FF2B5EF4-FFF2-40B4-BE49-F238E27FC236}">
                    <a16:creationId xmlns:a16="http://schemas.microsoft.com/office/drawing/2014/main" id="{FA43371F-D0DA-9F48-A480-1E0E4BEC66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908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78" name="Oval 16">
                <a:extLst>
                  <a:ext uri="{FF2B5EF4-FFF2-40B4-BE49-F238E27FC236}">
                    <a16:creationId xmlns:a16="http://schemas.microsoft.com/office/drawing/2014/main" id="{86E853E1-D383-4445-A519-BE0F13D909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793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79" name="Oval 17">
                <a:extLst>
                  <a:ext uri="{FF2B5EF4-FFF2-40B4-BE49-F238E27FC236}">
                    <a16:creationId xmlns:a16="http://schemas.microsoft.com/office/drawing/2014/main" id="{C4711D5E-BC9C-474F-92CF-04F22B9437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8" y="2931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80" name="Oval 18">
                <a:extLst>
                  <a:ext uri="{FF2B5EF4-FFF2-40B4-BE49-F238E27FC236}">
                    <a16:creationId xmlns:a16="http://schemas.microsoft.com/office/drawing/2014/main" id="{C097984B-A2D8-4140-9609-DB93645ECE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1" y="3770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81" name="Text Box 19">
                <a:extLst>
                  <a:ext uri="{FF2B5EF4-FFF2-40B4-BE49-F238E27FC236}">
                    <a16:creationId xmlns:a16="http://schemas.microsoft.com/office/drawing/2014/main" id="{51479F70-8B36-594B-A3BB-74FE8A5EA7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8" y="3090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</p:grpSp>
      <p:grpSp>
        <p:nvGrpSpPr>
          <p:cNvPr id="57364" name="Group 20">
            <a:extLst>
              <a:ext uri="{FF2B5EF4-FFF2-40B4-BE49-F238E27FC236}">
                <a16:creationId xmlns:a16="http://schemas.microsoft.com/office/drawing/2014/main" id="{CF2FF95D-B48E-D342-8DD9-7FF1CC6129AE}"/>
              </a:ext>
            </a:extLst>
          </p:cNvPr>
          <p:cNvGrpSpPr>
            <a:grpSpLocks/>
          </p:cNvGrpSpPr>
          <p:nvPr/>
        </p:nvGrpSpPr>
        <p:grpSpPr bwMode="auto">
          <a:xfrm>
            <a:off x="2339975" y="1773238"/>
            <a:ext cx="2520950" cy="2149475"/>
            <a:chOff x="385" y="2795"/>
            <a:chExt cx="1588" cy="1354"/>
          </a:xfrm>
        </p:grpSpPr>
        <p:sp>
          <p:nvSpPr>
            <p:cNvPr id="9259" name="Text Box 21">
              <a:extLst>
                <a:ext uri="{FF2B5EF4-FFF2-40B4-BE49-F238E27FC236}">
                  <a16:creationId xmlns:a16="http://schemas.microsoft.com/office/drawing/2014/main" id="{5413B6C1-76EB-DD4D-8935-6461EAC03F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" y="302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9260" name="Text Box 22">
              <a:extLst>
                <a:ext uri="{FF2B5EF4-FFF2-40B4-BE49-F238E27FC236}">
                  <a16:creationId xmlns:a16="http://schemas.microsoft.com/office/drawing/2014/main" id="{F878859A-F022-2A4A-81C8-02CF13BA30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" y="329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  <p:sp>
          <p:nvSpPr>
            <p:cNvPr id="9261" name="Text Box 23">
              <a:extLst>
                <a:ext uri="{FF2B5EF4-FFF2-40B4-BE49-F238E27FC236}">
                  <a16:creationId xmlns:a16="http://schemas.microsoft.com/office/drawing/2014/main" id="{5F0FAA3A-70C6-5F47-A30D-901845EA64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9" y="2795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  <p:sp>
          <p:nvSpPr>
            <p:cNvPr id="9262" name="Text Box 24">
              <a:extLst>
                <a:ext uri="{FF2B5EF4-FFF2-40B4-BE49-F238E27FC236}">
                  <a16:creationId xmlns:a16="http://schemas.microsoft.com/office/drawing/2014/main" id="{D5C2F898-8EB3-A447-9E8B-D926ECF21A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" y="363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9263" name="Text Box 25">
              <a:extLst>
                <a:ext uri="{FF2B5EF4-FFF2-40B4-BE49-F238E27FC236}">
                  <a16:creationId xmlns:a16="http://schemas.microsoft.com/office/drawing/2014/main" id="{11659C93-468D-F442-B1BA-8B962D45C3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386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9264" name="Text Box 26">
              <a:extLst>
                <a:ext uri="{FF2B5EF4-FFF2-40B4-BE49-F238E27FC236}">
                  <a16:creationId xmlns:a16="http://schemas.microsoft.com/office/drawing/2014/main" id="{09FA5798-A396-BC46-86EA-E8A6D2CF6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6" y="331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  <p:sp>
          <p:nvSpPr>
            <p:cNvPr id="9265" name="Text Box 27">
              <a:extLst>
                <a:ext uri="{FF2B5EF4-FFF2-40B4-BE49-F238E27FC236}">
                  <a16:creationId xmlns:a16="http://schemas.microsoft.com/office/drawing/2014/main" id="{93ECC1FC-9938-774D-8BEE-75A10C79CF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" y="361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7</a:t>
              </a:r>
            </a:p>
          </p:txBody>
        </p:sp>
        <p:sp>
          <p:nvSpPr>
            <p:cNvPr id="9266" name="Text Box 28">
              <a:extLst>
                <a:ext uri="{FF2B5EF4-FFF2-40B4-BE49-F238E27FC236}">
                  <a16:creationId xmlns:a16="http://schemas.microsoft.com/office/drawing/2014/main" id="{D03448A4-FA15-BE4D-80A6-E8E1CC1276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1" y="311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8</a:t>
              </a:r>
            </a:p>
          </p:txBody>
        </p:sp>
      </p:grpSp>
      <p:grpSp>
        <p:nvGrpSpPr>
          <p:cNvPr id="57373" name="Group 29">
            <a:extLst>
              <a:ext uri="{FF2B5EF4-FFF2-40B4-BE49-F238E27FC236}">
                <a16:creationId xmlns:a16="http://schemas.microsoft.com/office/drawing/2014/main" id="{DB45EBB0-22B7-734B-A937-324DE110000D}"/>
              </a:ext>
            </a:extLst>
          </p:cNvPr>
          <p:cNvGrpSpPr>
            <a:grpSpLocks/>
          </p:cNvGrpSpPr>
          <p:nvPr/>
        </p:nvGrpSpPr>
        <p:grpSpPr bwMode="auto">
          <a:xfrm>
            <a:off x="1979613" y="1916113"/>
            <a:ext cx="2700337" cy="1862137"/>
            <a:chOff x="249" y="2863"/>
            <a:chExt cx="1701" cy="1173"/>
          </a:xfrm>
        </p:grpSpPr>
        <p:sp>
          <p:nvSpPr>
            <p:cNvPr id="9254" name="Text Box 30">
              <a:extLst>
                <a:ext uri="{FF2B5EF4-FFF2-40B4-BE49-F238E27FC236}">
                  <a16:creationId xmlns:a16="http://schemas.microsoft.com/office/drawing/2014/main" id="{9A7E33AA-0550-F642-A422-8B36829372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" y="3725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e</a:t>
              </a:r>
            </a:p>
          </p:txBody>
        </p:sp>
        <p:sp>
          <p:nvSpPr>
            <p:cNvPr id="9255" name="Text Box 31">
              <a:extLst>
                <a:ext uri="{FF2B5EF4-FFF2-40B4-BE49-F238E27FC236}">
                  <a16:creationId xmlns:a16="http://schemas.microsoft.com/office/drawing/2014/main" id="{FF468B01-4AE7-1340-8077-CCB5BE98A1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9" y="286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9256" name="Text Box 32">
              <a:extLst>
                <a:ext uri="{FF2B5EF4-FFF2-40B4-BE49-F238E27FC236}">
                  <a16:creationId xmlns:a16="http://schemas.microsoft.com/office/drawing/2014/main" id="{E1B276B9-2432-C94E-8539-39670D5788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748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9257" name="Text Box 33">
              <a:extLst>
                <a:ext uri="{FF2B5EF4-FFF2-40B4-BE49-F238E27FC236}">
                  <a16:creationId xmlns:a16="http://schemas.microsoft.com/office/drawing/2014/main" id="{43EB9F2F-3071-034A-8156-7D27D35A04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3" y="288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9258" name="Text Box 34">
              <a:extLst>
                <a:ext uri="{FF2B5EF4-FFF2-40B4-BE49-F238E27FC236}">
                  <a16:creationId xmlns:a16="http://schemas.microsoft.com/office/drawing/2014/main" id="{293A5FCD-9202-B541-ADA7-08617963B6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" y="327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a</a:t>
              </a:r>
            </a:p>
          </p:txBody>
        </p:sp>
      </p:grpSp>
      <p:grpSp>
        <p:nvGrpSpPr>
          <p:cNvPr id="57379" name="Group 35">
            <a:extLst>
              <a:ext uri="{FF2B5EF4-FFF2-40B4-BE49-F238E27FC236}">
                <a16:creationId xmlns:a16="http://schemas.microsoft.com/office/drawing/2014/main" id="{B65EA38E-F837-3C4E-AA8D-65CB081B4098}"/>
              </a:ext>
            </a:extLst>
          </p:cNvPr>
          <p:cNvGrpSpPr>
            <a:grpSpLocks/>
          </p:cNvGrpSpPr>
          <p:nvPr/>
        </p:nvGrpSpPr>
        <p:grpSpPr bwMode="auto">
          <a:xfrm>
            <a:off x="5399088" y="4652963"/>
            <a:ext cx="3744912" cy="1765300"/>
            <a:chOff x="226" y="2908"/>
            <a:chExt cx="2359" cy="1112"/>
          </a:xfrm>
        </p:grpSpPr>
        <p:sp>
          <p:nvSpPr>
            <p:cNvPr id="9239" name="Line 36">
              <a:extLst>
                <a:ext uri="{FF2B5EF4-FFF2-40B4-BE49-F238E27FC236}">
                  <a16:creationId xmlns:a16="http://schemas.microsoft.com/office/drawing/2014/main" id="{95C361C4-A71D-0843-AAF0-0A4E7C17AC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1" y="3090"/>
              <a:ext cx="408" cy="272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37">
              <a:extLst>
                <a:ext uri="{FF2B5EF4-FFF2-40B4-BE49-F238E27FC236}">
                  <a16:creationId xmlns:a16="http://schemas.microsoft.com/office/drawing/2014/main" id="{77B58462-A960-4446-B27B-31248F7BCF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3543"/>
              <a:ext cx="385" cy="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38">
              <a:extLst>
                <a:ext uri="{FF2B5EF4-FFF2-40B4-BE49-F238E27FC236}">
                  <a16:creationId xmlns:a16="http://schemas.microsoft.com/office/drawing/2014/main" id="{73797A72-6CBC-884F-94A3-47B66B59B3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3022"/>
              <a:ext cx="589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39">
              <a:extLst>
                <a:ext uri="{FF2B5EF4-FFF2-40B4-BE49-F238E27FC236}">
                  <a16:creationId xmlns:a16="http://schemas.microsoft.com/office/drawing/2014/main" id="{88C2E6D9-1940-AC44-9F22-3A9ED0AF3B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" y="3906"/>
              <a:ext cx="658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40">
              <a:extLst>
                <a:ext uri="{FF2B5EF4-FFF2-40B4-BE49-F238E27FC236}">
                  <a16:creationId xmlns:a16="http://schemas.microsoft.com/office/drawing/2014/main" id="{C201B038-7023-8A4D-A97A-7FC21852DF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0" y="3135"/>
              <a:ext cx="0" cy="658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Line 41">
              <a:extLst>
                <a:ext uri="{FF2B5EF4-FFF2-40B4-BE49-F238E27FC236}">
                  <a16:creationId xmlns:a16="http://schemas.microsoft.com/office/drawing/2014/main" id="{72100786-8169-2D48-A0D7-4C81671308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4" y="3158"/>
              <a:ext cx="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42">
              <a:extLst>
                <a:ext uri="{FF2B5EF4-FFF2-40B4-BE49-F238E27FC236}">
                  <a16:creationId xmlns:a16="http://schemas.microsoft.com/office/drawing/2014/main" id="{60AA9033-321B-FB40-8AD8-D398AE8F8A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3090"/>
              <a:ext cx="726" cy="7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43">
              <a:extLst>
                <a:ext uri="{FF2B5EF4-FFF2-40B4-BE49-F238E27FC236}">
                  <a16:creationId xmlns:a16="http://schemas.microsoft.com/office/drawing/2014/main" id="{37A94BB9-0E8C-A040-9FD3-DC9B17666A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8" y="3135"/>
              <a:ext cx="725" cy="7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47" name="Group 44">
              <a:extLst>
                <a:ext uri="{FF2B5EF4-FFF2-40B4-BE49-F238E27FC236}">
                  <a16:creationId xmlns:a16="http://schemas.microsoft.com/office/drawing/2014/main" id="{E2BA3829-1B75-EF4B-956E-5428431A92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" y="2908"/>
              <a:ext cx="2359" cy="1112"/>
              <a:chOff x="226" y="2908"/>
              <a:chExt cx="2359" cy="1112"/>
            </a:xfrm>
          </p:grpSpPr>
          <p:sp>
            <p:nvSpPr>
              <p:cNvPr id="9248" name="Oval 45">
                <a:extLst>
                  <a:ext uri="{FF2B5EF4-FFF2-40B4-BE49-F238E27FC236}">
                    <a16:creationId xmlns:a16="http://schemas.microsoft.com/office/drawing/2014/main" id="{6CBCC510-F73E-1E4C-99FA-E6EFD67054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" y="3317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49" name="Oval 46">
                <a:extLst>
                  <a:ext uri="{FF2B5EF4-FFF2-40B4-BE49-F238E27FC236}">
                    <a16:creationId xmlns:a16="http://schemas.microsoft.com/office/drawing/2014/main" id="{DB15631A-EE5B-D148-9F4E-18B28FB391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908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50" name="Oval 47">
                <a:extLst>
                  <a:ext uri="{FF2B5EF4-FFF2-40B4-BE49-F238E27FC236}">
                    <a16:creationId xmlns:a16="http://schemas.microsoft.com/office/drawing/2014/main" id="{D279D666-E131-AF45-B98C-B2D851B184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793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51" name="Oval 48">
                <a:extLst>
                  <a:ext uri="{FF2B5EF4-FFF2-40B4-BE49-F238E27FC236}">
                    <a16:creationId xmlns:a16="http://schemas.microsoft.com/office/drawing/2014/main" id="{333113FB-6883-1A43-8F74-25754006B0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8" y="2931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52" name="Oval 49">
                <a:extLst>
                  <a:ext uri="{FF2B5EF4-FFF2-40B4-BE49-F238E27FC236}">
                    <a16:creationId xmlns:a16="http://schemas.microsoft.com/office/drawing/2014/main" id="{BEE82175-7FD9-E14C-88BE-0AC2E7848D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1" y="3770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53" name="Text Box 50">
                <a:extLst>
                  <a:ext uri="{FF2B5EF4-FFF2-40B4-BE49-F238E27FC236}">
                    <a16:creationId xmlns:a16="http://schemas.microsoft.com/office/drawing/2014/main" id="{7B592632-425F-6C4C-A3AB-ED9E98A3C4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8" y="3090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</p:grpSp>
      <p:grpSp>
        <p:nvGrpSpPr>
          <p:cNvPr id="57395" name="Group 51">
            <a:extLst>
              <a:ext uri="{FF2B5EF4-FFF2-40B4-BE49-F238E27FC236}">
                <a16:creationId xmlns:a16="http://schemas.microsoft.com/office/drawing/2014/main" id="{ED4B1BB7-9C5F-364D-A8E1-EDD8FB9E0414}"/>
              </a:ext>
            </a:extLst>
          </p:cNvPr>
          <p:cNvGrpSpPr>
            <a:grpSpLocks/>
          </p:cNvGrpSpPr>
          <p:nvPr/>
        </p:nvGrpSpPr>
        <p:grpSpPr bwMode="auto">
          <a:xfrm>
            <a:off x="5759450" y="4508500"/>
            <a:ext cx="2520950" cy="2073275"/>
            <a:chOff x="385" y="2795"/>
            <a:chExt cx="1588" cy="1368"/>
          </a:xfrm>
        </p:grpSpPr>
        <p:sp>
          <p:nvSpPr>
            <p:cNvPr id="9231" name="Text Box 52">
              <a:extLst>
                <a:ext uri="{FF2B5EF4-FFF2-40B4-BE49-F238E27FC236}">
                  <a16:creationId xmlns:a16="http://schemas.microsoft.com/office/drawing/2014/main" id="{9EEB7F91-2A16-7A4E-8D6E-1580BD776C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" y="3022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9232" name="Text Box 53">
              <a:extLst>
                <a:ext uri="{FF2B5EF4-FFF2-40B4-BE49-F238E27FC236}">
                  <a16:creationId xmlns:a16="http://schemas.microsoft.com/office/drawing/2014/main" id="{3BA9C37A-8A3F-574C-92F2-764EE31167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" y="3294"/>
              <a:ext cx="227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  <p:sp>
          <p:nvSpPr>
            <p:cNvPr id="9233" name="Text Box 54">
              <a:extLst>
                <a:ext uri="{FF2B5EF4-FFF2-40B4-BE49-F238E27FC236}">
                  <a16:creationId xmlns:a16="http://schemas.microsoft.com/office/drawing/2014/main" id="{820CBA52-5A3D-E94D-952B-ADFE7B0BBE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9" y="2795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  <p:sp>
          <p:nvSpPr>
            <p:cNvPr id="9234" name="Text Box 55">
              <a:extLst>
                <a:ext uri="{FF2B5EF4-FFF2-40B4-BE49-F238E27FC236}">
                  <a16:creationId xmlns:a16="http://schemas.microsoft.com/office/drawing/2014/main" id="{5897D8A7-E947-2D47-AA9D-30813BC96D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" y="3634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9235" name="Text Box 56">
              <a:extLst>
                <a:ext uri="{FF2B5EF4-FFF2-40B4-BE49-F238E27FC236}">
                  <a16:creationId xmlns:a16="http://schemas.microsoft.com/office/drawing/2014/main" id="{1FE98502-9962-904F-8DAE-C6E0D1C379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3861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9236" name="Text Box 57">
              <a:extLst>
                <a:ext uri="{FF2B5EF4-FFF2-40B4-BE49-F238E27FC236}">
                  <a16:creationId xmlns:a16="http://schemas.microsoft.com/office/drawing/2014/main" id="{B455045C-04A2-B548-A928-6348E9593F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6" y="3316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  <p:sp>
          <p:nvSpPr>
            <p:cNvPr id="9237" name="Text Box 58">
              <a:extLst>
                <a:ext uri="{FF2B5EF4-FFF2-40B4-BE49-F238E27FC236}">
                  <a16:creationId xmlns:a16="http://schemas.microsoft.com/office/drawing/2014/main" id="{764AF6B5-34D9-284F-9797-12A0FA730B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" y="3612"/>
              <a:ext cx="227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7</a:t>
              </a:r>
            </a:p>
          </p:txBody>
        </p:sp>
        <p:sp>
          <p:nvSpPr>
            <p:cNvPr id="9238" name="Text Box 59">
              <a:extLst>
                <a:ext uri="{FF2B5EF4-FFF2-40B4-BE49-F238E27FC236}">
                  <a16:creationId xmlns:a16="http://schemas.microsoft.com/office/drawing/2014/main" id="{6BA60869-EC7D-CB4C-A006-B850E01F3A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1" y="3113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8</a:t>
              </a:r>
            </a:p>
          </p:txBody>
        </p:sp>
      </p:grpSp>
      <p:grpSp>
        <p:nvGrpSpPr>
          <p:cNvPr id="57404" name="Group 60">
            <a:extLst>
              <a:ext uri="{FF2B5EF4-FFF2-40B4-BE49-F238E27FC236}">
                <a16:creationId xmlns:a16="http://schemas.microsoft.com/office/drawing/2014/main" id="{1E035961-F336-FB46-B009-CFDBAE816A11}"/>
              </a:ext>
            </a:extLst>
          </p:cNvPr>
          <p:cNvGrpSpPr>
            <a:grpSpLocks/>
          </p:cNvGrpSpPr>
          <p:nvPr/>
        </p:nvGrpSpPr>
        <p:grpSpPr bwMode="auto">
          <a:xfrm>
            <a:off x="5435600" y="4581525"/>
            <a:ext cx="2700338" cy="1862138"/>
            <a:chOff x="249" y="2863"/>
            <a:chExt cx="1701" cy="1173"/>
          </a:xfrm>
        </p:grpSpPr>
        <p:sp>
          <p:nvSpPr>
            <p:cNvPr id="9226" name="Text Box 61">
              <a:extLst>
                <a:ext uri="{FF2B5EF4-FFF2-40B4-BE49-F238E27FC236}">
                  <a16:creationId xmlns:a16="http://schemas.microsoft.com/office/drawing/2014/main" id="{7DDA6740-5160-A148-8A52-37E9BE3F19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" y="3725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e</a:t>
              </a:r>
            </a:p>
          </p:txBody>
        </p:sp>
        <p:sp>
          <p:nvSpPr>
            <p:cNvPr id="9227" name="Text Box 62">
              <a:extLst>
                <a:ext uri="{FF2B5EF4-FFF2-40B4-BE49-F238E27FC236}">
                  <a16:creationId xmlns:a16="http://schemas.microsoft.com/office/drawing/2014/main" id="{17F8C28F-DA96-E149-9AA5-4E190DC980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9" y="286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9228" name="Text Box 63">
              <a:extLst>
                <a:ext uri="{FF2B5EF4-FFF2-40B4-BE49-F238E27FC236}">
                  <a16:creationId xmlns:a16="http://schemas.microsoft.com/office/drawing/2014/main" id="{DB0871C0-7D13-A247-8CF5-BD958FEA85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748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9229" name="Text Box 64">
              <a:extLst>
                <a:ext uri="{FF2B5EF4-FFF2-40B4-BE49-F238E27FC236}">
                  <a16:creationId xmlns:a16="http://schemas.microsoft.com/office/drawing/2014/main" id="{2771DA3A-0D70-6C47-A44D-09D497CC23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3" y="288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9230" name="Text Box 65">
              <a:extLst>
                <a:ext uri="{FF2B5EF4-FFF2-40B4-BE49-F238E27FC236}">
                  <a16:creationId xmlns:a16="http://schemas.microsoft.com/office/drawing/2014/main" id="{FE9D1CD9-A457-3E4D-9A02-44584E71FB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" y="327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>
            <a:extLst>
              <a:ext uri="{FF2B5EF4-FFF2-40B4-BE49-F238E27FC236}">
                <a16:creationId xmlns:a16="http://schemas.microsoft.com/office/drawing/2014/main" id="{C7648B21-419C-2946-9A9D-9985440826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62245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solidFill>
                  <a:schemeClr val="accent2"/>
                </a:solidFill>
                <a:sym typeface="Symbol" pitchFamily="2" charset="2"/>
              </a:rPr>
              <a:t> </a:t>
            </a:r>
            <a:r>
              <a:rPr lang="en-US" altLang="en-US"/>
              <a:t>Recall Classes of discrete optimization problems:</a:t>
            </a:r>
            <a:endParaRPr lang="en-US" altLang="en-US">
              <a:sym typeface="Symbol" pitchFamily="2" charset="2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>
                <a:solidFill>
                  <a:schemeClr val="accent2"/>
                </a:solidFill>
                <a:sym typeface="Symbol" pitchFamily="2" charset="2"/>
              </a:rPr>
              <a:t>Class 1</a:t>
            </a:r>
            <a:r>
              <a:rPr lang="en-US" altLang="en-US">
                <a:sym typeface="Symbol" pitchFamily="2" charset="2"/>
              </a:rPr>
              <a:t> problems </a:t>
            </a:r>
            <a:r>
              <a:rPr lang="en-US" altLang="en-US" i="1">
                <a:sym typeface="Symbol" pitchFamily="2" charset="2"/>
              </a:rPr>
              <a:t>have</a:t>
            </a:r>
            <a:r>
              <a:rPr lang="en-US" altLang="en-US">
                <a:sym typeface="Symbol" pitchFamily="2" charset="2"/>
              </a:rPr>
              <a:t> </a:t>
            </a:r>
            <a:r>
              <a:rPr lang="en-US" altLang="en-US"/>
              <a:t>polynomial-time algorithms for solving the problems optimally.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/>
              <a:t>	</a:t>
            </a:r>
            <a:r>
              <a:rPr lang="en-US" altLang="en-US" i="1"/>
              <a:t>Ex</a:t>
            </a:r>
            <a:r>
              <a:rPr lang="en-US" altLang="en-US"/>
              <a:t>.: Min. Spanning Tree problem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/>
              <a:t>		  Assignment Problem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/>
              <a:t>For </a:t>
            </a:r>
            <a:r>
              <a:rPr lang="en-US" altLang="en-US">
                <a:solidFill>
                  <a:schemeClr val="accent2"/>
                </a:solidFill>
              </a:rPr>
              <a:t>Class 2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problems (NP-hard problems)</a:t>
            </a:r>
          </a:p>
          <a:p>
            <a:pPr lvl="1" eaLnBrk="1" hangingPunct="1">
              <a:buFontTx/>
              <a:buChar char="•"/>
            </a:pPr>
            <a:r>
              <a:rPr lang="en-US" altLang="en-US" sz="3200">
                <a:sym typeface="Symbol" pitchFamily="2" charset="2"/>
              </a:rPr>
              <a:t>No polynomial-time algorithm is known;</a:t>
            </a:r>
          </a:p>
          <a:p>
            <a:pPr lvl="1" eaLnBrk="1" hangingPunct="1">
              <a:buFontTx/>
              <a:buChar char="•"/>
            </a:pPr>
            <a:r>
              <a:rPr lang="en-US" altLang="en-US" sz="3200">
                <a:sym typeface="Symbol" pitchFamily="2" charset="2"/>
              </a:rPr>
              <a:t>And more likely there is no one.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aseline="30000">
                <a:sym typeface="Symbol" pitchFamily="2" charset="2"/>
              </a:rPr>
              <a:t>	</a:t>
            </a:r>
            <a:r>
              <a:rPr lang="en-US" altLang="en-US" i="1">
                <a:sym typeface="Symbol" pitchFamily="2" charset="2"/>
              </a:rPr>
              <a:t>Ex</a:t>
            </a:r>
            <a:r>
              <a:rPr lang="en-US" altLang="en-US">
                <a:sym typeface="Symbol" pitchFamily="2" charset="2"/>
              </a:rPr>
              <a:t>.: Traveling Salesman Problem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sym typeface="Symbol" pitchFamily="2" charset="2"/>
              </a:rPr>
              <a:t>		  Coloring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8359</TotalTime>
  <Words>1450</Words>
  <Application>Microsoft Macintosh PowerPoint</Application>
  <PresentationFormat>On-screen Show (4:3)</PresentationFormat>
  <Paragraphs>274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Times New Roman</vt:lpstr>
      <vt:lpstr>Arial</vt:lpstr>
      <vt:lpstr>Calibri</vt:lpstr>
      <vt:lpstr>Comic Sans MS</vt:lpstr>
      <vt:lpstr>Wingdings</vt:lpstr>
      <vt:lpstr>Symbol</vt:lpstr>
      <vt:lpstr>ＭＳ Ｐゴシック</vt:lpstr>
      <vt:lpstr>Default Design</vt:lpstr>
      <vt:lpstr>Microsoft Equation 3.0</vt:lpstr>
      <vt:lpstr>Algorithms for Network Optimization Problems </vt:lpstr>
      <vt:lpstr>Terminology of Graphs</vt:lpstr>
      <vt:lpstr>Terminology of Graphs: Paths</vt:lpstr>
      <vt:lpstr>Terminology of Graphs:  Cycles, Connectivity and Trees </vt:lpstr>
      <vt:lpstr>Minimum Spanning Tree Problem</vt:lpstr>
      <vt:lpstr>Algorithm for solving  the Minimum Spanning Tree Problem</vt:lpstr>
      <vt:lpstr>The algorithm applied to our example</vt:lpstr>
      <vt:lpstr>The algorithm applied to our example</vt:lpstr>
      <vt:lpstr>PowerPoint Presentation</vt:lpstr>
      <vt:lpstr>PowerPoint Presentation</vt:lpstr>
      <vt:lpstr>Definition of  Approximation Algorithms</vt:lpstr>
      <vt:lpstr>Some Characteristics of Approximation Algorithms</vt:lpstr>
      <vt:lpstr>An approximation algorithm for TSP</vt:lpstr>
      <vt:lpstr>Approximation guarantee  for the algorithm</vt:lpstr>
      <vt:lpstr>Approximation guarantee  for the algorithm (proof)</vt:lpstr>
      <vt:lpstr>Approximation guarantee  for the algorithm (proof)</vt:lpstr>
      <vt:lpstr>Approximation guarantee  for the algorithm (proof)</vt:lpstr>
      <vt:lpstr>Performance of TSP algorithms in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Melkonian, Vardges</cp:lastModifiedBy>
  <cp:revision>420</cp:revision>
  <dcterms:created xsi:type="dcterms:W3CDTF">1601-01-01T00:00:00Z</dcterms:created>
  <dcterms:modified xsi:type="dcterms:W3CDTF">2021-01-15T00:53:24Z</dcterms:modified>
</cp:coreProperties>
</file>