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2" r:id="rId3"/>
    <p:sldId id="263" r:id="rId4"/>
    <p:sldId id="257" r:id="rId5"/>
    <p:sldId id="264" r:id="rId6"/>
    <p:sldId id="258" r:id="rId7"/>
    <p:sldId id="265" r:id="rId8"/>
    <p:sldId id="266" r:id="rId9"/>
    <p:sldId id="259" r:id="rId10"/>
    <p:sldId id="268" r:id="rId11"/>
    <p:sldId id="260" r:id="rId12"/>
    <p:sldId id="261" r:id="rId13"/>
    <p:sldId id="271" r:id="rId14"/>
    <p:sldId id="269" r:id="rId15"/>
    <p:sldId id="270" r:id="rId16"/>
    <p:sldId id="272" r:id="rId17"/>
    <p:sldId id="273" r:id="rId18"/>
    <p:sldId id="274" r:id="rId1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5"/>
  </p:normalViewPr>
  <p:slideViewPr>
    <p:cSldViewPr>
      <p:cViewPr varScale="1">
        <p:scale>
          <a:sx n="99" d="100"/>
          <a:sy n="99" d="100"/>
        </p:scale>
        <p:origin x="146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88" y="-8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3F23D2D-49C1-F948-946E-4C103E3C0D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altLang="en-US"/>
              <a:t>Math443/543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C1CFCC0-7C2C-3D4B-9719-0101B8A628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 altLang="en-US"/>
              <a:t>Jan. 14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0946AB43-8ABC-AB4C-905E-E92A3024557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90E9E466-4BFA-9B4B-9BC3-F5A89EB46EE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C64DB3-53E5-4D43-B6EA-E5B75BD5FCD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9F48A022-EFBC-8B42-AEC1-A2B7444A418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A37EB280-7E8C-F64A-A662-B1EFB775587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56FE6076-2955-F64E-810D-F9D58C05DBCD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D4A247CC-227E-BE4B-9DAC-0884E3F6EDD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3798" name="Rectangle 6">
            <a:extLst>
              <a:ext uri="{FF2B5EF4-FFF2-40B4-BE49-F238E27FC236}">
                <a16:creationId xmlns:a16="http://schemas.microsoft.com/office/drawing/2014/main" id="{149A2E21-AED8-C849-B1C0-21148B446F9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3799" name="Rectangle 7">
            <a:extLst>
              <a:ext uri="{FF2B5EF4-FFF2-40B4-BE49-F238E27FC236}">
                <a16:creationId xmlns:a16="http://schemas.microsoft.com/office/drawing/2014/main" id="{C17097CB-CC99-724B-ACDE-D71864D62C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00E631-8272-3440-9FC9-9A8E06233F5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C2B0A-0CBE-574B-A31E-F7C7702D40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FCD0BE-5C28-5645-8D48-1062D52E2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96DBC-FF83-DB49-92A9-457DFF26D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BFAB9-D924-6A40-823B-4F3C46187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62E7D-FC06-D24A-819E-953D15676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8EB47-5ACC-E142-85AF-8561457DDC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765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1A8AB-735D-0740-BE22-C4CB0DB96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E1781F-43D5-534A-A7B2-E289A3E149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4C24F-7E7E-1847-A0C2-D751642FE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4E0737-4A4C-6341-84F2-0BDB1235C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580F6-86D7-2543-B94F-D4D9AAED2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3CC80-C296-C046-BF25-5113D2DA27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9307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750C40-31C0-B24D-A90B-CD37586E7B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D2ACD4-D8DD-0F47-A5E8-73FE71E16E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57A71-453B-E646-AA29-9C7CBFDD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5F59C-B631-0340-9910-42CA4F7FB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999B52-9D49-7F4E-9DE6-4FC158FAE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DEC2A-DAF6-9446-A7CB-E8A1D72E7B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5632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322ED-AE04-C140-940E-9D975C6A6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63922-5268-9742-880C-A0FD5AA64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931A7-5E50-4E45-BEBC-9379774AD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AF6B4-061A-094F-B876-A08AFF462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B9E46E-EE5E-2744-BDA8-87C0EC739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59C40-65EF-324F-BDA3-AAD05BCA83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079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D5DB5-E867-4C47-99A6-F3DD7E146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B2CC9D-1980-3A48-B892-3F935E3F7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4E496-9B84-DA4D-A72A-3F9972B4A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75BF9-D4ED-9148-8F91-B44852D6A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76340-70BB-E94C-B709-D1889DDBD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26AA95-5C1F-A449-8534-A56E81147F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5742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A178-30A7-E745-900E-672BC4C3B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3D820-779C-3E4F-9B3B-FCD68C28C8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3F531-D943-B849-BE37-33E588FEEF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59AF31-9CA8-8549-8694-FF3A9E8A1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72C3FF-81F1-0D43-B58F-F63180B84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74A6B1-8622-094F-9086-5AE7701DA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8CEB6-EE7C-EC49-BEA2-61B82E22EB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4506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2A2D2-07F3-4C46-9503-517260F59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710A3B-415B-E54B-9373-1AAE0F88D9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F9A6EF-3125-244A-BE7F-1672E42A3C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AD7F07-FFF8-A94D-92C3-786F46464E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D3D43F-53C2-9641-ACE7-E4F87400FD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E9A026-A74C-274B-AB09-05268AA77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9C817F-D01B-A54D-9C22-754845685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7E2890-3F3D-CB47-B976-E455A06BC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FDB8B-B3A1-F649-AC4D-79E6BB4931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4855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1E2EC-3EAC-8642-83E1-74B18B049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B5E43F-19CC-A44F-953F-D5995C904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98FE84-2F60-4B4B-A465-AEAA675D1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5B6100-D542-DC42-A291-9CAA42122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D93F4F-FF9D-8841-8609-DA7E217827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19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467796-069B-A949-B69D-CFBB47C45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1BB155-1A80-3149-850B-B3CFE4E67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A6B621-FE50-1645-89F3-792940381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3FDFF-11EE-0345-97FA-34D64F65A0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3371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CF9DE-F7C8-254A-87D2-2C35A9BA6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ACEA1-EDA2-1F4C-9BB4-D12A42A70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78F616-A243-3143-BBB6-367127F0AD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343877-9AFC-CB44-B145-7EC7482D9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85E619-6011-CC42-ABA8-1ABF151FA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A7C49F-49CC-744F-B72A-ED056A407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49B85-32C9-C244-A53E-93038180E1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1643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C0317-C260-EE45-BCF8-ABF6D12A5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CC8472-4D1B-CE4F-AFF2-7F48EA7F7C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6913C0-FA8A-D645-BEF3-BB05CC2D53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5F059C-2BF1-2E4D-B9A2-B8DC5AB8F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1ADF80-21DC-E54C-B693-592DC5B4E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988530-4682-C94F-AD85-5280DD63C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4790BB-5A32-C541-B73E-E397C376DB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7327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ECACCAE-5455-E34B-89FA-81F58652B1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312331-D412-F84A-9355-9137178929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98BF528-3E1E-C74D-92A6-CADC72108D8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2A0EF16-CB4B-B649-85BF-2B5A20FD09E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6113A89-0021-2D48-8656-98DDD0A9BA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081ADAB-297B-4145-B690-004B9092AD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C745D-BA46-1D4A-BDF0-9060DF4B1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ABC6-4CFA-5A4C-A767-B0250080C22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01DB01B1-E87D-494F-A790-FD7DF021EE5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en-US" sz="4400"/>
              <a:t>Consultant hiring problem:</a:t>
            </a:r>
            <a:br>
              <a:rPr lang="en-US" altLang="en-US" sz="4400"/>
            </a:br>
            <a:r>
              <a:rPr lang="en-US" altLang="en-US" sz="4400"/>
              <a:t>Modeling on AMPL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A8E9886-D6FD-604E-8029-1256036A1FF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B9C521A-21E2-1848-9426-A70061AE0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66D58-10E5-C14E-8B7A-5E085667AD03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6FF81C62-2D0B-2D44-9E5B-22EDA3F933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altLang="en-US" sz="4000"/>
              <a:t>Possible data for Paragraph 3 parameters and sets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C8B32255-EF86-0346-8E34-3CBCA028D4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/>
              <a:t>	</a:t>
            </a:r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470DFB0F-E6CF-884D-983A-63EB33F39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752600"/>
            <a:ext cx="8991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r>
              <a:rPr lang="en-US" altLang="en-US" sz="2400"/>
              <a:t>param proj_attr[*,*]</a:t>
            </a:r>
          </a:p>
          <a:p>
            <a:pPr>
              <a:buFontTx/>
              <a:buNone/>
            </a:pPr>
            <a:r>
              <a:rPr lang="en-US" altLang="en-US" sz="2400"/>
              <a:t>:		C++	IP	Linux	:=</a:t>
            </a:r>
          </a:p>
          <a:p>
            <a:pPr>
              <a:buFontTx/>
              <a:buNone/>
            </a:pPr>
            <a:r>
              <a:rPr lang="en-US" altLang="en-US" sz="2400"/>
              <a:t>A		2	1	2</a:t>
            </a:r>
          </a:p>
          <a:p>
            <a:pPr>
              <a:buFontTx/>
              <a:buNone/>
            </a:pPr>
            <a:r>
              <a:rPr lang="en-US" altLang="en-US" sz="2400"/>
              <a:t>B		1	1	1</a:t>
            </a:r>
          </a:p>
          <a:p>
            <a:pPr>
              <a:buFontTx/>
              <a:buNone/>
            </a:pPr>
            <a:r>
              <a:rPr lang="en-US" altLang="en-US" sz="2400"/>
              <a:t>C		2	0	1</a:t>
            </a:r>
          </a:p>
          <a:p>
            <a:pPr>
              <a:buFontTx/>
              <a:buNone/>
            </a:pPr>
            <a:r>
              <a:rPr lang="en-US" altLang="en-US" sz="2400"/>
              <a:t>D		2	1	0</a:t>
            </a:r>
          </a:p>
          <a:p>
            <a:pPr>
              <a:buFontTx/>
              <a:buNone/>
            </a:pPr>
            <a:r>
              <a:rPr lang="en-US" altLang="en-US" sz="240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53D28-934C-4A41-813A-2CB41EB96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5D98-BAD5-1E44-AE92-F69F65F76086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74E3DDCA-4501-B94F-A1B7-9F0966C556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altLang="en-US" sz="3600"/>
              <a:t>Relevant Information from Paragraph 4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2CBE03C-92A0-E648-8AEE-92D6456E74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# Constraint 2: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# each consultant can work only on one project at a time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param b{i in I};  # first week of project 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param e{i in I};  # last week of project I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800"/>
              <a:t>Possible data for Paragraph 4 parameters and sets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param: b	e  :=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A		2	4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B		1	3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C		3	5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D		2	3 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80391-E5A7-6245-AD35-E7CDA88A9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7DF8-09C9-404B-A1D0-20B598F1CE9F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93EFC1B2-BFF7-A844-BAC6-B34A81B5FE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Relevant Information from Paragraph 5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D42C790-0B52-E842-A153-F84E2EBA45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/>
              <a:t>var proj{i in I} binary;   #  is 1 if project i is pursued </a:t>
            </a:r>
          </a:p>
          <a:p>
            <a:pPr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r>
              <a:rPr lang="en-US" altLang="en-US" sz="2400"/>
              <a:t>var assign{j in J, i in I} binary;   </a:t>
            </a:r>
          </a:p>
          <a:p>
            <a:pPr>
              <a:buFontTx/>
              <a:buNone/>
            </a:pPr>
            <a:r>
              <a:rPr lang="en-US" altLang="en-US" sz="2400"/>
              <a:t>	#  is 1 if consultant j is assigned to project i </a:t>
            </a:r>
          </a:p>
          <a:p>
            <a:pPr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r>
              <a:rPr lang="en-US" altLang="en-US" sz="2400"/>
              <a:t># Constraint 3: </a:t>
            </a:r>
          </a:p>
          <a:p>
            <a:pPr>
              <a:buFontTx/>
              <a:buNone/>
            </a:pPr>
            <a:r>
              <a:rPr lang="en-US" altLang="en-US" sz="2400"/>
              <a:t># consultants can work only on projects that are pursued </a:t>
            </a:r>
          </a:p>
          <a:p>
            <a:pPr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CC562-54DA-9C48-9E18-A96F7D865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0E0C1-6A6E-9744-A2B4-F6EB1880F730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BC564429-F31C-FA4A-ABAD-253C4580AC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Proceeding to next stage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A9C8A172-7FE4-B644-8F67-3D4E88D452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We are done with Stage 2, extracting relevant data and information from each paragraph.</a:t>
            </a:r>
          </a:p>
          <a:p>
            <a:r>
              <a:rPr lang="en-US" altLang="en-US"/>
              <a:t>In Stage 3, we will express the objective function and the constraints in terms of defined variables and parameters.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179E7-B9FA-D64E-9C6C-A495235FD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DFE93-173A-884C-B95A-B5EF753BC908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B6AD2F44-535A-B342-B2A4-D31779EC06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609600"/>
            <a:ext cx="7543800" cy="914400"/>
          </a:xfrm>
        </p:spPr>
        <p:txBody>
          <a:bodyPr/>
          <a:lstStyle/>
          <a:p>
            <a:r>
              <a:rPr lang="en-US" altLang="en-US" sz="4000"/>
              <a:t>Objective Function</a:t>
            </a:r>
            <a:br>
              <a:rPr lang="en-US" altLang="en-US" sz="3200"/>
            </a:br>
            <a:endParaRPr lang="en-US" altLang="en-US" sz="3200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EC63A22-8734-E34E-B874-9C9CD7B304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144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/>
              <a:t>maximize Profit:	# profit from projects – consultant costs</a:t>
            </a:r>
          </a:p>
          <a:p>
            <a:pPr>
              <a:buFontTx/>
              <a:buNone/>
            </a:pPr>
            <a:r>
              <a:rPr lang="en-US" altLang="en-US" sz="2400"/>
              <a:t>	sum{i in I}profit[i]*proj[i]</a:t>
            </a:r>
          </a:p>
          <a:p>
            <a:pPr>
              <a:buFontTx/>
              <a:buNone/>
            </a:pPr>
            <a:r>
              <a:rPr lang="en-US" altLang="en-US" sz="2400"/>
              <a:t>	- sum{j in J, i in I}cost[j]*(e[i]-b[i]+1)*assign[j,i];</a:t>
            </a:r>
          </a:p>
          <a:p>
            <a:endParaRPr lang="en-US" altLang="en-US" sz="2400"/>
          </a:p>
          <a:p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F9C8E-C870-B34C-B728-B6F344CB3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43EEF-2914-684D-ABC2-715FFF263C4A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A7B6C935-37E1-864F-ADA4-1CC489C4BB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altLang="en-US" sz="4000"/>
              <a:t>Constraint 1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1B8A7D42-FFED-E247-9801-FFC9BBE4B8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334000"/>
          </a:xfrm>
        </p:spPr>
        <p:txBody>
          <a:bodyPr/>
          <a:lstStyle/>
          <a:p>
            <a:r>
              <a:rPr lang="en-US" altLang="en-US" sz="2800"/>
              <a:t>Information we have from Stage 2:</a:t>
            </a:r>
          </a:p>
          <a:p>
            <a:pPr>
              <a:buFontTx/>
              <a:buNone/>
            </a:pPr>
            <a:r>
              <a:rPr lang="en-US" altLang="en-US" sz="2400"/>
              <a:t># Constraint 1: </a:t>
            </a:r>
          </a:p>
          <a:p>
            <a:pPr>
              <a:buFontTx/>
              <a:buNone/>
            </a:pPr>
            <a:r>
              <a:rPr lang="en-US" altLang="en-US" sz="2400"/>
              <a:t># number of consultants possessing attribute k in project i </a:t>
            </a:r>
          </a:p>
          <a:p>
            <a:pPr>
              <a:buFontTx/>
              <a:buNone/>
            </a:pPr>
            <a:r>
              <a:rPr lang="en-US" altLang="en-US" sz="2400"/>
              <a:t># should be at least proj_attr[i,k] if project i is pursued</a:t>
            </a:r>
          </a:p>
          <a:p>
            <a:pPr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r>
              <a:rPr lang="en-US" altLang="en-US" sz="2400"/>
              <a:t># Provision: A consultant can fulfill many needs of a project.</a:t>
            </a:r>
          </a:p>
          <a:p>
            <a:pPr>
              <a:buFontTx/>
              <a:buNone/>
            </a:pPr>
            <a:endParaRPr lang="en-US" altLang="en-US" sz="2400"/>
          </a:p>
          <a:p>
            <a:r>
              <a:rPr lang="en-US" altLang="en-US" sz="2800"/>
              <a:t>The corresponding constraint in the model:</a:t>
            </a:r>
          </a:p>
          <a:p>
            <a:pPr>
              <a:buFontTx/>
              <a:buNone/>
            </a:pPr>
            <a:r>
              <a:rPr lang="en-US" altLang="en-US" sz="2400"/>
              <a:t>subject to Number_of_Consultants {i in I, k in ATTR}:</a:t>
            </a:r>
          </a:p>
          <a:p>
            <a:pPr>
              <a:buFontTx/>
              <a:buNone/>
            </a:pPr>
            <a:r>
              <a:rPr lang="en-US" altLang="en-US" sz="2400"/>
              <a:t>	sum{j in J} cons_attr[j,k] * assign[j,i]  &gt;=  proj_attr[i,k] * proj[i];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B5A70-4173-D948-AAA9-07FF76FD4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910B-253B-6447-B2A2-5507A0D42F27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F818FA12-8EFD-B840-AEC3-A37104D1B5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r>
              <a:rPr lang="en-US" altLang="en-US" sz="4000"/>
              <a:t>Constraint 2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6860A57B-276C-1941-9A38-7BF3709F8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Information we have from Stage 2: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# Constraint 2: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# each consultant can work only on one project at a time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800"/>
              <a:t>Getting the corresponding constraint in the model: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#	First need to define new set and parameter for time.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set WEEKS:= min{i in I}b[i]..max{i in I}e[i];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# the range of the weeks when the projects are planned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param up{w in WEEKS, i in I}:= if b[i]&lt;=w&lt;=e[i] then 1 else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#  this parameter is 1 if project i is planned to be up in week w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#Then the constraint is: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subject to one_project_at_a_time {j in J, w in WEEKS}: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	sum{i in I} up[w,i] * assign[j,i] &lt;= 1 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57F84-3807-9B4C-B1EB-675FE250A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8E02E-28DE-7048-A271-3E0EBC3E6780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3490913F-08B0-AD40-8FFD-D913928576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altLang="en-US" sz="4000"/>
              <a:t>Constraint 3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4A802757-2069-3F4D-957B-2C3381CC29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334000"/>
          </a:xfrm>
        </p:spPr>
        <p:txBody>
          <a:bodyPr/>
          <a:lstStyle/>
          <a:p>
            <a:r>
              <a:rPr lang="en-US" altLang="en-US" sz="2800"/>
              <a:t>Information we have from Stage 2:</a:t>
            </a:r>
          </a:p>
          <a:p>
            <a:pPr>
              <a:buFontTx/>
              <a:buNone/>
            </a:pPr>
            <a:r>
              <a:rPr lang="en-US" altLang="en-US" sz="2400"/>
              <a:t># Constraint 3: </a:t>
            </a:r>
          </a:p>
          <a:p>
            <a:pPr>
              <a:buFontTx/>
              <a:buNone/>
            </a:pPr>
            <a:r>
              <a:rPr lang="en-US" altLang="en-US" sz="2400"/>
              <a:t># consultants can work only on projects that are pursued</a:t>
            </a:r>
          </a:p>
          <a:p>
            <a:pPr>
              <a:buFontTx/>
              <a:buNone/>
            </a:pPr>
            <a:endParaRPr lang="en-US" altLang="en-US" sz="2400"/>
          </a:p>
          <a:p>
            <a:r>
              <a:rPr lang="en-US" altLang="en-US" sz="2800"/>
              <a:t>The corresponding constraint in the model:</a:t>
            </a:r>
          </a:p>
          <a:p>
            <a:pPr>
              <a:buFontTx/>
              <a:buNone/>
            </a:pPr>
            <a:r>
              <a:rPr lang="en-US" altLang="en-US" sz="2400"/>
              <a:t>	subject to only_pursued_projects {i in I, j in J}:</a:t>
            </a:r>
          </a:p>
          <a:p>
            <a:pPr>
              <a:buFontTx/>
              <a:buNone/>
            </a:pPr>
            <a:r>
              <a:rPr lang="en-US" altLang="en-US" sz="2400"/>
              <a:t>			assign[j,i] &lt;= proj[i];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5C393-AD7F-D04B-A2D0-EDE082BFD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B75D-4E43-7144-81F2-FE3FD372DAB8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4F5D5880-830C-F24F-94CD-35A431D5D4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Summarizing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F2EA7B73-8DCE-FB4D-A259-7C8FBC1AA0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Put all the sets, parameters, variables, constraints and the objective function together to get a complete model.</a:t>
            </a:r>
          </a:p>
          <a:p>
            <a:r>
              <a:rPr lang="en-US" altLang="en-US"/>
              <a:t>The complete model along with a possible data set is given in the handout.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CC55B-005B-254E-82C0-3C4EDD1CA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3B5D-A322-E242-B03F-FCDEC04C88D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807E682B-A278-604A-AE7A-333E316B23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altLang="en-US"/>
              <a:t>Outline of modeling process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787BE70-59C8-5940-B198-F6E4762883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sz="2400"/>
              <a:t>Carefully read the problem to get a general idea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sz="2400"/>
              <a:t>Analyze each paragraph to extract all relevant data and information:</a:t>
            </a:r>
          </a:p>
          <a:p>
            <a:pPr marL="990600" lvl="1" indent="-533400">
              <a:lnSpc>
                <a:spcPct val="90000"/>
              </a:lnSpc>
              <a:buFontTx/>
              <a:buAutoNum type="alphaLcParenR"/>
            </a:pPr>
            <a:r>
              <a:rPr lang="en-US" altLang="en-US" sz="2400"/>
              <a:t>Identify given data and define corresponding sets, parameters.</a:t>
            </a:r>
          </a:p>
          <a:p>
            <a:pPr marL="990600" lvl="1" indent="-533400">
              <a:lnSpc>
                <a:spcPct val="90000"/>
              </a:lnSpc>
              <a:buFontTx/>
              <a:buAutoNum type="alphaLcParenR"/>
            </a:pPr>
            <a:r>
              <a:rPr lang="en-US" altLang="en-US" sz="2400"/>
              <a:t>Identify the goal of the problem and define a corresponding objective function (in this stage might be in English; will get a linear function after defining all necessary data and variables).</a:t>
            </a:r>
          </a:p>
          <a:p>
            <a:pPr marL="990600" lvl="1" indent="-533400">
              <a:lnSpc>
                <a:spcPct val="90000"/>
              </a:lnSpc>
              <a:buFontTx/>
              <a:buAutoNum type="alphaLcParenR"/>
            </a:pPr>
            <a:r>
              <a:rPr lang="en-US" altLang="en-US" sz="2400"/>
              <a:t>The goal can be achieved by making certain decisions. Define decision variables when those are obviously implied by the problem statement. More variables might be defined later.</a:t>
            </a:r>
          </a:p>
          <a:p>
            <a:pPr marL="990600" lvl="1" indent="-533400">
              <a:lnSpc>
                <a:spcPct val="90000"/>
              </a:lnSpc>
              <a:buFontTx/>
              <a:buAutoNum type="alphaLcParenR"/>
            </a:pPr>
            <a:r>
              <a:rPr lang="en-US" altLang="en-US" sz="2400"/>
              <a:t>Identify the constraints of the system and state them in English (will express in linear functions after defining all relevant data and variables).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8C102-45B9-AB4B-988D-682944991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6D2D-A2FF-7449-9221-A22CB5ED1C0A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84BCC068-333F-1A46-9300-DF615BCA61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altLang="en-US"/>
              <a:t>Outline of modeling process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520DDD8-8613-824B-AD79-FB66BE2CFE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en-US" sz="2400"/>
              <a:t>3.</a:t>
            </a:r>
            <a:r>
              <a:rPr lang="en-US" altLang="en-US" sz="2800"/>
              <a:t> </a:t>
            </a:r>
            <a:r>
              <a:rPr lang="en-US" altLang="en-US" sz="2400"/>
              <a:t>Put everything together to get a coherent model. In this stage, all the constraints and the objective function are translated into linear functions. Might need to define new data and variables to accomplish it.</a:t>
            </a:r>
          </a:p>
          <a:p>
            <a:pPr marL="609600" indent="-609600">
              <a:buFontTx/>
              <a:buNone/>
            </a:pPr>
            <a:r>
              <a:rPr lang="en-US" altLang="en-US" sz="2400"/>
              <a:t>4. Solve by an IP software (AMPL in our case). The software output might prompt what are the deficiencies of the model and how those can be fixed.</a:t>
            </a:r>
          </a:p>
          <a:p>
            <a:pPr marL="990600" lvl="1" indent="-533400">
              <a:buFontTx/>
              <a:buAutoNum type="alphaLcParenR"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6304D-468A-5C48-ABD0-7E385AB77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043D0-0B75-0849-AB17-13DE04CFF330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8C3F5CE4-60E8-A44D-B8B3-89E854B086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Relevant Information from Paragraph 1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0FBFB4D-A1A1-E04D-976D-61F60423EA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/>
              <a:t>	</a:t>
            </a:r>
          </a:p>
          <a:p>
            <a:pPr>
              <a:buFontTx/>
              <a:buNone/>
            </a:pPr>
            <a:r>
              <a:rPr lang="en-US" altLang="en-US" sz="2400"/>
              <a:t>	set I;  # set of projects</a:t>
            </a:r>
          </a:p>
          <a:p>
            <a:pPr>
              <a:buFontTx/>
              <a:buNone/>
            </a:pPr>
            <a:r>
              <a:rPr lang="en-US" altLang="en-US" sz="2400"/>
              <a:t>	</a:t>
            </a:r>
          </a:p>
          <a:p>
            <a:pPr>
              <a:buFontTx/>
              <a:buNone/>
            </a:pPr>
            <a:r>
              <a:rPr lang="en-US" altLang="en-US" sz="2400"/>
              <a:t>	param profit{i in I}; </a:t>
            </a:r>
          </a:p>
          <a:p>
            <a:pPr>
              <a:buFontTx/>
              <a:buNone/>
            </a:pPr>
            <a:r>
              <a:rPr lang="en-US" altLang="en-US" sz="2400"/>
              <a:t>		#profits from projects excluding consulting costs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9EFA2-DE13-9E4D-BDA7-15E824D60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33A0-8181-6447-9F11-8203A8EAAF9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3E5BC839-2357-3943-BA2F-CBF9190810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Possible data for Paragraph 1 parameters and sets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A3BDF00-1803-204A-98D1-F31D799295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/>
              <a:t>	</a:t>
            </a:r>
          </a:p>
          <a:p>
            <a:pPr>
              <a:buFontTx/>
              <a:buNone/>
            </a:pPr>
            <a:r>
              <a:rPr lang="en-US" altLang="en-US" sz="2400"/>
              <a:t>set I:= A B C D;</a:t>
            </a:r>
          </a:p>
          <a:p>
            <a:pPr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r>
              <a:rPr lang="en-US" altLang="en-US" sz="2400"/>
              <a:t>param profit[*] :=</a:t>
            </a:r>
          </a:p>
          <a:p>
            <a:pPr>
              <a:buFontTx/>
              <a:buNone/>
            </a:pPr>
            <a:r>
              <a:rPr lang="en-US" altLang="en-US" sz="2400"/>
              <a:t>A	250</a:t>
            </a:r>
          </a:p>
          <a:p>
            <a:pPr>
              <a:buFontTx/>
              <a:buNone/>
            </a:pPr>
            <a:r>
              <a:rPr lang="en-US" altLang="en-US" sz="2400"/>
              <a:t>B	300</a:t>
            </a:r>
          </a:p>
          <a:p>
            <a:pPr>
              <a:buFontTx/>
              <a:buNone/>
            </a:pPr>
            <a:r>
              <a:rPr lang="en-US" altLang="en-US" sz="2400"/>
              <a:t>C	200</a:t>
            </a:r>
          </a:p>
          <a:p>
            <a:pPr>
              <a:buFontTx/>
              <a:buNone/>
            </a:pPr>
            <a:r>
              <a:rPr lang="en-US" altLang="en-US" sz="2400"/>
              <a:t>D	400</a:t>
            </a:r>
          </a:p>
          <a:p>
            <a:pPr>
              <a:buFontTx/>
              <a:buNone/>
            </a:pPr>
            <a:r>
              <a:rPr lang="en-US" altLang="en-US" sz="240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07274-2527-6D4C-989D-9A0E8B877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A5727-59D1-2646-8266-BC8EA129A14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55E1A053-A63C-9948-A15E-EF72DB52C4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Relevant Information from Paragraph 2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BACC23E-8E36-CC43-B1B2-9CF0D1096C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/>
              <a:t>set J;  # set of consultants</a:t>
            </a:r>
          </a:p>
          <a:p>
            <a:pPr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r>
              <a:rPr lang="en-US" altLang="en-US" sz="2400"/>
              <a:t>param cost{j in J};  # weekly cost of consultant j</a:t>
            </a:r>
          </a:p>
          <a:p>
            <a:pPr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r>
              <a:rPr lang="en-US" altLang="en-US" sz="2400"/>
              <a:t>set ATTR;  # set of K attributes</a:t>
            </a:r>
          </a:p>
          <a:p>
            <a:endParaRPr lang="en-US" altLang="en-US" sz="2400"/>
          </a:p>
          <a:p>
            <a:pPr>
              <a:buFontTx/>
              <a:buNone/>
            </a:pPr>
            <a:r>
              <a:rPr lang="en-US" altLang="en-US" sz="2400"/>
              <a:t>param cons_attr{j in J, k in ATTR};  </a:t>
            </a:r>
          </a:p>
          <a:p>
            <a:pPr>
              <a:buFontTx/>
              <a:buNone/>
            </a:pPr>
            <a:r>
              <a:rPr lang="en-US" altLang="en-US" sz="2400"/>
              <a:t>	# is 1 if consultant j possesses attribute k, 0 otherwise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4EE2620-1487-A64B-BBEE-1E595A854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8A3A9-0611-F942-B4DB-271037D9627A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26BECC33-1D59-0349-9FAB-9164E66C7C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altLang="en-US" sz="4000"/>
              <a:t>Possible data for Paragraph 2 parameters and sets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B2DC9AE-FF1A-CA41-B9AE-564235C9AE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/>
              <a:t>	</a:t>
            </a:r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399EC145-85A6-9648-A3D8-F537EB67F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752600"/>
            <a:ext cx="8991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r>
              <a:rPr lang="en-US" altLang="en-US" sz="2400"/>
              <a:t>set J:= Tom Jim Ann Tony;</a:t>
            </a:r>
          </a:p>
          <a:p>
            <a:pPr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r>
              <a:rPr lang="en-US" altLang="en-US" sz="2400"/>
              <a:t>param cost[*] :=</a:t>
            </a:r>
          </a:p>
          <a:p>
            <a:pPr>
              <a:buFontTx/>
              <a:buNone/>
            </a:pPr>
            <a:r>
              <a:rPr lang="en-US" altLang="en-US" sz="2400"/>
              <a:t>Tom	25</a:t>
            </a:r>
          </a:p>
          <a:p>
            <a:pPr>
              <a:buFontTx/>
              <a:buNone/>
            </a:pPr>
            <a:r>
              <a:rPr lang="en-US" altLang="en-US" sz="2400"/>
              <a:t>Jim	36</a:t>
            </a:r>
          </a:p>
          <a:p>
            <a:pPr>
              <a:buFontTx/>
              <a:buNone/>
            </a:pPr>
            <a:r>
              <a:rPr lang="en-US" altLang="en-US" sz="2400"/>
              <a:t>Ann	28</a:t>
            </a:r>
          </a:p>
          <a:p>
            <a:pPr>
              <a:buFontTx/>
              <a:buNone/>
            </a:pPr>
            <a:r>
              <a:rPr lang="en-US" altLang="en-US" sz="2400"/>
              <a:t>Tony	30;</a:t>
            </a:r>
          </a:p>
          <a:p>
            <a:pPr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  <p:bldP spid="2355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596040D-5E1B-A046-8C2D-B6282FF84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942A2-D561-FF4D-9462-F3E5AB114F51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4247375E-CFFC-6849-98EF-2E39D4F230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altLang="en-US" sz="4000"/>
              <a:t>Possible data for Paragraph 2 parameters and sets (cont.)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CB1DF8FA-6EF6-1945-B35B-42E2D0B04C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/>
              <a:t>	</a:t>
            </a:r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52D4330B-70F0-554D-9E2B-78BE953CB0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752600"/>
            <a:ext cx="8991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2400"/>
              <a:t>set ATTR:= C++  IP	 Linux;</a:t>
            </a:r>
          </a:p>
          <a:p>
            <a:pPr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r>
              <a:rPr lang="en-US" altLang="en-US" sz="2400"/>
              <a:t>param cons_attr[*,*] </a:t>
            </a:r>
          </a:p>
          <a:p>
            <a:pPr>
              <a:buFontTx/>
              <a:buNone/>
            </a:pPr>
            <a:r>
              <a:rPr lang="en-US" altLang="en-US" sz="2400"/>
              <a:t>: 		C++	IP	Linux	:=</a:t>
            </a:r>
          </a:p>
          <a:p>
            <a:pPr>
              <a:buFontTx/>
              <a:buNone/>
            </a:pPr>
            <a:r>
              <a:rPr lang="en-US" altLang="en-US" sz="2400"/>
              <a:t>Tom	 1	0	1</a:t>
            </a:r>
          </a:p>
          <a:p>
            <a:pPr>
              <a:buFontTx/>
              <a:buNone/>
            </a:pPr>
            <a:r>
              <a:rPr lang="en-US" altLang="en-US" sz="2400"/>
              <a:t>Jim	1	1	0</a:t>
            </a:r>
          </a:p>
          <a:p>
            <a:pPr>
              <a:buFontTx/>
              <a:buNone/>
            </a:pPr>
            <a:r>
              <a:rPr lang="en-US" altLang="en-US" sz="2400"/>
              <a:t>Ann	0	1	1</a:t>
            </a:r>
          </a:p>
          <a:p>
            <a:pPr>
              <a:buFontTx/>
              <a:buNone/>
            </a:pPr>
            <a:r>
              <a:rPr lang="en-US" altLang="en-US" sz="2400"/>
              <a:t>Tony	1	0	1;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  <p:bldP spid="2458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2A051-BB1A-4248-B5D8-EB628EA79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64AE-8E8E-194A-A4BC-705DDC6CE03D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B0739299-21CD-5348-8F77-07B4D99E73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Relevant Information from Paragraph 3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FD459D7-F9A5-A644-828C-ECABA133EE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/>
              <a:t>param proj_attr{i in I, k in ATTR};</a:t>
            </a:r>
          </a:p>
          <a:p>
            <a:pPr>
              <a:buFontTx/>
              <a:buNone/>
            </a:pPr>
            <a:r>
              <a:rPr lang="en-US" altLang="en-US" sz="2400"/>
              <a:t># number of consultants needed to possess attribute k in project I</a:t>
            </a:r>
          </a:p>
          <a:p>
            <a:pPr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r>
              <a:rPr lang="en-US" altLang="en-US" sz="2400"/>
              <a:t># Constraint 1: </a:t>
            </a:r>
          </a:p>
          <a:p>
            <a:pPr>
              <a:buFontTx/>
              <a:buNone/>
            </a:pPr>
            <a:r>
              <a:rPr lang="en-US" altLang="en-US" sz="2400"/>
              <a:t># number of consultants possessing attribute k in project i </a:t>
            </a:r>
          </a:p>
          <a:p>
            <a:pPr>
              <a:buFontTx/>
              <a:buNone/>
            </a:pPr>
            <a:r>
              <a:rPr lang="en-US" altLang="en-US" sz="2400"/>
              <a:t># should be at least proj_attr[i,k] if project i is pursued</a:t>
            </a:r>
          </a:p>
          <a:p>
            <a:pPr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r>
              <a:rPr lang="en-US" altLang="en-US" sz="2400"/>
              <a:t># Provision: A consultant can fulfill many needs of a project.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</TotalTime>
  <Words>1218</Words>
  <Application>Microsoft Macintosh PowerPoint</Application>
  <PresentationFormat>On-screen Show (4:3)</PresentationFormat>
  <Paragraphs>158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Arial</vt:lpstr>
      <vt:lpstr>Default Design</vt:lpstr>
      <vt:lpstr>Consultant hiring problem: Modeling on AMPL</vt:lpstr>
      <vt:lpstr>Outline of modeling process</vt:lpstr>
      <vt:lpstr>Outline of modeling process</vt:lpstr>
      <vt:lpstr>Relevant Information from Paragraph 1</vt:lpstr>
      <vt:lpstr>Possible data for Paragraph 1 parameters and sets</vt:lpstr>
      <vt:lpstr>Relevant Information from Paragraph 2</vt:lpstr>
      <vt:lpstr>Possible data for Paragraph 2 parameters and sets</vt:lpstr>
      <vt:lpstr>Possible data for Paragraph 2 parameters and sets (cont.)</vt:lpstr>
      <vt:lpstr>Relevant Information from Paragraph 3</vt:lpstr>
      <vt:lpstr>Possible data for Paragraph 3 parameters and sets</vt:lpstr>
      <vt:lpstr>Relevant Information from Paragraph 4</vt:lpstr>
      <vt:lpstr>Relevant Information from Paragraph 5</vt:lpstr>
      <vt:lpstr>Proceeding to next stage</vt:lpstr>
      <vt:lpstr>Objective Function </vt:lpstr>
      <vt:lpstr>Constraint 1</vt:lpstr>
      <vt:lpstr>Constraint 2</vt:lpstr>
      <vt:lpstr>Constraint 3</vt:lpstr>
      <vt:lpstr>Summarizing</vt:lpstr>
    </vt:vector>
  </TitlesOfParts>
  <Company>Ohio University Math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 modeling techniques III</dc:title>
  <dc:creator>vardges</dc:creator>
  <cp:lastModifiedBy>Melkonian, Vardges</cp:lastModifiedBy>
  <cp:revision>89</cp:revision>
  <dcterms:created xsi:type="dcterms:W3CDTF">2004-01-07T21:31:06Z</dcterms:created>
  <dcterms:modified xsi:type="dcterms:W3CDTF">2021-01-14T21:38:05Z</dcterms:modified>
</cp:coreProperties>
</file>