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58" r:id="rId4"/>
    <p:sldId id="259" r:id="rId5"/>
    <p:sldId id="260" r:id="rId6"/>
    <p:sldId id="261" r:id="rId7"/>
    <p:sldId id="269" r:id="rId8"/>
    <p:sldId id="263" r:id="rId9"/>
    <p:sldId id="270" r:id="rId10"/>
    <p:sldId id="272" r:id="rId11"/>
    <p:sldId id="273" r:id="rId12"/>
    <p:sldId id="266" r:id="rId13"/>
    <p:sldId id="271" r:id="rId14"/>
    <p:sldId id="274" r:id="rId15"/>
    <p:sldId id="268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572" autoAdjust="0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69B9EC0-3CB6-2543-B351-C66483FB43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Math443/543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3C3DBFD-3EB8-E94A-97E8-0118D90C3B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r>
              <a:rPr lang="en-US" altLang="en-US"/>
              <a:t>Jan. 19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71008555-E30F-3344-9B62-86D56345757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C0EDEA84-083D-7042-93D8-2C0345252F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8A1C8B7-5B08-A84D-B5F5-8D4D187B7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79FA73B-7491-764D-9A5E-6F6FB8B889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EA1D0E2-039E-B041-8BD2-5AC5CBDAEA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A15753D-64E2-CF4B-9178-5B6D33FDC414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30401D32-CE4D-B44A-A1D5-A1BFDFB8DE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C1317AB4-4E96-B941-BE47-05D928CA9D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0A43A6FA-3FEE-D947-B6EB-5F57814AB9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D2DD86B-B28A-9649-81A3-53C3805FF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E01CD8-72FB-494F-9FC7-BFF1B980ED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89C472-1001-894F-B6EB-45DD942CA7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776BEC-0354-9D4B-BE30-FF3E9A97A0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DF19B-0958-A24C-BDAA-AC3465986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94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696B8A-2966-204E-9E08-AA9DD10E22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92F0FE-16CC-214D-9C1D-216BAAB3B8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DFC655-B257-1346-8BBC-57A0D6B6A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0CFA-E5E4-C84E-B936-D90B919588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558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548A40-F564-C745-958B-E367005C5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F405B2-E131-C147-A3A2-B3EF22AD2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7CFFF6D-155B-3845-833E-870791C36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F2D5B-D11F-E346-B13A-E9E4696A7D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18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7BE7457-14B5-EC4C-BEF0-B4C47E9D99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3FEFFA-B9DD-D240-8CB3-80C75A264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34DC8A-8DC0-5A45-BAF1-4FE1B55B2E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C44F3-CD14-1A4B-94E5-6C8B499C45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570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9CFBC6-2A4E-FD4D-ABCF-545270451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89EFB2-AA95-CC4E-8014-0AC186545D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FC1713-B29C-FC46-97A1-639813A81C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D743-9CB8-9A4E-A5D0-4BD1F9717F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55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34FF7-18E0-CF49-A1C6-DB9FB25AFA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5F8DE8-DB7F-CE45-B85C-931D101C1D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2532B5-ABA0-C14A-BB17-2F1E6672D1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FCDDE-9875-6440-8A7D-71259E8BA0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27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ECE487-86B8-4440-8697-8E73424FB1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62E5B9B-51C0-F348-BA19-C63C6BE2C7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49DC2A9-B0CA-6D42-AF7D-160201C9EB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39368-6265-6E49-8182-7F890AE73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03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6FB8E2-34DC-1F48-9837-2629C3913B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E6A5CB-2733-7848-A7A1-7A65CAA942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5E67EEC-83A9-F045-A0FC-EE5E2517C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EEA6-1155-C140-8885-212B29E2BF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F5296EF-03AB-6C4E-82F4-5ACE5941D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771280F-C7BC-5149-AF9C-A6A7D0777E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14D8A13-8E63-EC4E-A975-D1A7A98C77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7D851-EBBA-E84E-B5AC-3038D4FE5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68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055EAA-0DE0-294A-AA15-5EC2412DCA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B14A55-C62C-1542-A75F-13F77CB6CC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3E50EB-91B1-B749-AAB6-7C811F3AD3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8A6-51B7-B945-B8B9-56D62F8F1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711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42FB21-8969-DA4C-BE0D-8AC74EEDB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C36BF9-038F-C045-930F-A0B285597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13778EF-978C-EC4D-A5D1-239D12D9FD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5C196-2673-E046-A0F3-CE9332AE4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70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C0AB44-FAB2-6E4A-8A1F-390EE12CF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023BF7-8A66-D24D-95F3-AC6937D54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B3297B-4E8C-8842-A9BB-CC6D0CB56F4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6D2EB9-6516-2F47-A698-A15966649B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ACB01EA-F608-9640-AA11-5747E5F7A2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848F169-61FA-0F47-8800-BF4E11EBAC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>
            <a:extLst>
              <a:ext uri="{FF2B5EF4-FFF2-40B4-BE49-F238E27FC236}">
                <a16:creationId xmlns:a16="http://schemas.microsoft.com/office/drawing/2014/main" id="{303CECFC-3218-6B43-8D6E-D0DC6AC596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400">
                <a:solidFill>
                  <a:srgbClr val="663300"/>
                </a:solidFill>
                <a:latin typeface="Comic Sans MS" panose="030F0902030302020204" pitchFamily="66" charset="0"/>
              </a:rPr>
              <a:t>Solution methods for Discrete Optimization Problems</a:t>
            </a:r>
          </a:p>
        </p:txBody>
      </p:sp>
      <p:sp>
        <p:nvSpPr>
          <p:cNvPr id="4098" name="Rectangle 3">
            <a:extLst>
              <a:ext uri="{FF2B5EF4-FFF2-40B4-BE49-F238E27FC236}">
                <a16:creationId xmlns:a16="http://schemas.microsoft.com/office/drawing/2014/main" id="{EC5F7627-947E-C843-A1D3-D0B99528ADE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>
            <a:extLst>
              <a:ext uri="{FF2B5EF4-FFF2-40B4-BE49-F238E27FC236}">
                <a16:creationId xmlns:a16="http://schemas.microsoft.com/office/drawing/2014/main" id="{E8DC6238-DB9C-9444-ACA1-4D539D3F8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E48F64-A726-3544-BD84-64ED62882E6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B31BDB0-6FC9-3848-ADBA-B52251EB6A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0525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Bad case example for </a:t>
            </a: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the “Nearest Neighbor” algorithm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2A5BBC0-AD54-CA4A-98F5-C565C00F27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0463"/>
            <a:ext cx="9144000" cy="54689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/>
              <a:t>  </a:t>
            </a:r>
            <a:endParaRPr lang="en-US" altLang="en-US" sz="2800"/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DFFC5012-EE3C-2D49-A796-CF63933A6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1888" y="1592263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Oval 5">
            <a:extLst>
              <a:ext uri="{FF2B5EF4-FFF2-40B4-BE49-F238E27FC236}">
                <a16:creationId xmlns:a16="http://schemas.microsoft.com/office/drawing/2014/main" id="{920486BE-542B-7B44-90C6-36DA4B052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133600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6">
            <a:extLst>
              <a:ext uri="{FF2B5EF4-FFF2-40B4-BE49-F238E27FC236}">
                <a16:creationId xmlns:a16="http://schemas.microsoft.com/office/drawing/2014/main" id="{75B2B16B-0C84-0D48-9247-F6FB0842A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2636838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7">
            <a:extLst>
              <a:ext uri="{FF2B5EF4-FFF2-40B4-BE49-F238E27FC236}">
                <a16:creationId xmlns:a16="http://schemas.microsoft.com/office/drawing/2014/main" id="{B39F19A0-9FA3-3F40-A7A5-D81B7D3EA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960688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>
            <a:extLst>
              <a:ext uri="{FF2B5EF4-FFF2-40B4-BE49-F238E27FC236}">
                <a16:creationId xmlns:a16="http://schemas.microsoft.com/office/drawing/2014/main" id="{3AAF2446-0D5F-5A49-93E6-81A72D3B0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0088" y="3105150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9">
            <a:extLst>
              <a:ext uri="{FF2B5EF4-FFF2-40B4-BE49-F238E27FC236}">
                <a16:creationId xmlns:a16="http://schemas.microsoft.com/office/drawing/2014/main" id="{1ECE3D8F-2289-3748-BB90-ACAEF3EFD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9363" y="2420938"/>
            <a:ext cx="323850" cy="3238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83CE958A-3B66-DB48-BBA6-E48E9801B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1520825"/>
            <a:ext cx="288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CC402D43-994E-8540-8F46-2748777254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950" y="2097088"/>
            <a:ext cx="21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00601469-A37F-D74B-9BD5-89E223824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5488" y="2889250"/>
            <a:ext cx="252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9187B0DD-2CA0-0745-8F0C-9DFCCF2F2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565400"/>
            <a:ext cx="257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526CC7DC-FDF3-A442-8FF2-EA6D7813B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033713"/>
            <a:ext cx="25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DEEDA2EA-5839-6A42-A6B7-09110FA53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363" y="2349500"/>
            <a:ext cx="250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34832" name="Line 16">
            <a:extLst>
              <a:ext uri="{FF2B5EF4-FFF2-40B4-BE49-F238E27FC236}">
                <a16:creationId xmlns:a16="http://schemas.microsoft.com/office/drawing/2014/main" id="{79A18B56-F3F5-7443-82B0-B6D03EA87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9225" y="1881188"/>
            <a:ext cx="68421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7">
            <a:extLst>
              <a:ext uri="{FF2B5EF4-FFF2-40B4-BE49-F238E27FC236}">
                <a16:creationId xmlns:a16="http://schemas.microsoft.com/office/drawing/2014/main" id="{D5A0B617-526B-0645-8B50-C3B3BE0F7F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43438" y="2420938"/>
            <a:ext cx="144462" cy="539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8">
            <a:extLst>
              <a:ext uri="{FF2B5EF4-FFF2-40B4-BE49-F238E27FC236}">
                <a16:creationId xmlns:a16="http://schemas.microsoft.com/office/drawing/2014/main" id="{F9613AAA-B029-D04E-A95C-FFBA6A81E3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63938" y="3141663"/>
            <a:ext cx="936625" cy="1079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9">
            <a:extLst>
              <a:ext uri="{FF2B5EF4-FFF2-40B4-BE49-F238E27FC236}">
                <a16:creationId xmlns:a16="http://schemas.microsoft.com/office/drawing/2014/main" id="{33A1427B-A2CD-6848-ACA7-10B10F16486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43213" y="2673350"/>
            <a:ext cx="468312" cy="4683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C5328748-4BC9-D94C-9807-3C0EA4E8C9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2565400"/>
            <a:ext cx="3816350" cy="2159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21">
            <a:extLst>
              <a:ext uri="{FF2B5EF4-FFF2-40B4-BE49-F238E27FC236}">
                <a16:creationId xmlns:a16="http://schemas.microsoft.com/office/drawing/2014/main" id="{BC3FFA5C-7DB8-E547-8D0D-DA43CBE62BD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59225" y="1700213"/>
            <a:ext cx="2844800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22">
            <a:extLst>
              <a:ext uri="{FF2B5EF4-FFF2-40B4-BE49-F238E27FC236}">
                <a16:creationId xmlns:a16="http://schemas.microsoft.com/office/drawing/2014/main" id="{D5FCB075-66B4-8B48-8D66-F7E6B82C4A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1808163"/>
            <a:ext cx="720725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3">
            <a:extLst>
              <a:ext uri="{FF2B5EF4-FFF2-40B4-BE49-F238E27FC236}">
                <a16:creationId xmlns:a16="http://schemas.microsoft.com/office/drawing/2014/main" id="{0C3297CF-5C53-9540-AE7D-D2666D0D7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7288" y="2312988"/>
            <a:ext cx="1728787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Line 24">
            <a:extLst>
              <a:ext uri="{FF2B5EF4-FFF2-40B4-BE49-F238E27FC236}">
                <a16:creationId xmlns:a16="http://schemas.microsoft.com/office/drawing/2014/main" id="{3BA3F8EA-DDFE-0C4C-A419-6A3234935D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24413" y="2924175"/>
            <a:ext cx="1908175" cy="2524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1" name="Line 25">
            <a:extLst>
              <a:ext uri="{FF2B5EF4-FFF2-40B4-BE49-F238E27FC236}">
                <a16:creationId xmlns:a16="http://schemas.microsoft.com/office/drawing/2014/main" id="{605D57EE-DB66-784C-93D0-748018F1C6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27425" y="3249613"/>
            <a:ext cx="1008063" cy="1079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2" name="Line 26">
            <a:extLst>
              <a:ext uri="{FF2B5EF4-FFF2-40B4-BE49-F238E27FC236}">
                <a16:creationId xmlns:a16="http://schemas.microsoft.com/office/drawing/2014/main" id="{13876DE8-756C-254E-9BDC-14F384627B0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71775" y="2744788"/>
            <a:ext cx="504825" cy="5397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3" name="Line 27">
            <a:extLst>
              <a:ext uri="{FF2B5EF4-FFF2-40B4-BE49-F238E27FC236}">
                <a16:creationId xmlns:a16="http://schemas.microsoft.com/office/drawing/2014/main" id="{79FA9FF3-E742-084E-B141-C6CED0658DF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35263" y="1773238"/>
            <a:ext cx="936625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4" name="Line 28">
            <a:extLst>
              <a:ext uri="{FF2B5EF4-FFF2-40B4-BE49-F238E27FC236}">
                <a16:creationId xmlns:a16="http://schemas.microsoft.com/office/drawing/2014/main" id="{CB4ECCA1-3A2E-A647-8B64-95109871C5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2988" y="4473575"/>
            <a:ext cx="75723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Text Box 29">
            <a:extLst>
              <a:ext uri="{FF2B5EF4-FFF2-40B4-BE49-F238E27FC236}">
                <a16:creationId xmlns:a16="http://schemas.microsoft.com/office/drawing/2014/main" id="{1E7AD2C4-66A6-A542-B04E-E81C72ED7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221163"/>
            <a:ext cx="5834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chemeClr val="accent2"/>
                </a:solidFill>
                <a:latin typeface="Times New Roman" panose="02020603050405020304" pitchFamily="18" charset="0"/>
              </a:rPr>
              <a:t>Output of the “Nearest neighbor” algorithm</a:t>
            </a:r>
          </a:p>
        </p:txBody>
      </p:sp>
      <p:sp>
        <p:nvSpPr>
          <p:cNvPr id="34846" name="Line 30">
            <a:extLst>
              <a:ext uri="{FF2B5EF4-FFF2-40B4-BE49-F238E27FC236}">
                <a16:creationId xmlns:a16="http://schemas.microsoft.com/office/drawing/2014/main" id="{4981C0C9-FEDF-2B46-A247-8DB9FB5ABB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08063" y="5300663"/>
            <a:ext cx="8270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7" name="Text Box 31">
            <a:extLst>
              <a:ext uri="{FF2B5EF4-FFF2-40B4-BE49-F238E27FC236}">
                <a16:creationId xmlns:a16="http://schemas.microsoft.com/office/drawing/2014/main" id="{D738DAE7-81F8-584F-A948-7FA970AFC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5049838"/>
            <a:ext cx="5005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Optimal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  <p:bldP spid="34845" grpId="0"/>
      <p:bldP spid="348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>
            <a:extLst>
              <a:ext uri="{FF2B5EF4-FFF2-40B4-BE49-F238E27FC236}">
                <a16:creationId xmlns:a16="http://schemas.microsoft.com/office/drawing/2014/main" id="{8A9801E5-5F9D-C843-967C-D72D16F65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E2FE9F-51C3-E940-BC12-33A0D5AF656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7EA545A4-E5CC-A54C-838A-0CF712995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Overwhelming terms in running times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6614421-D16F-4D4E-A993-CC28ACF8B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pPr eaLnBrk="1" hangingPunct="1"/>
            <a:r>
              <a:rPr lang="en-US" altLang="en-US" sz="2800"/>
              <a:t>Suppose in the “Exhaustive enumeration” algorithm, 	we need to preprocess the costs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before applying the main routine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	(e.g., converting kilometers to miles).</a:t>
            </a:r>
          </a:p>
          <a:p>
            <a:pPr eaLnBrk="1" hangingPunct="1"/>
            <a:r>
              <a:rPr lang="en-US" altLang="en-US" sz="2800"/>
              <a:t>Preprocessing requires at most </a:t>
            </a:r>
            <a:r>
              <a:rPr lang="en-US" altLang="en-US" sz="2800">
                <a:solidFill>
                  <a:srgbClr val="009900"/>
                </a:solidFill>
              </a:rPr>
              <a:t>n</a:t>
            </a:r>
            <a:r>
              <a:rPr lang="en-US" altLang="en-US" sz="2800" baseline="30000">
                <a:solidFill>
                  <a:srgbClr val="009900"/>
                </a:solidFill>
              </a:rPr>
              <a:t>2</a:t>
            </a:r>
            <a:r>
              <a:rPr lang="en-US" altLang="en-US" sz="2800"/>
              <a:t> multiplications;      thus, the running time of the new algorithm is </a:t>
            </a:r>
            <a:r>
              <a:rPr lang="en-US" altLang="en-US" sz="2800">
                <a:solidFill>
                  <a:srgbClr val="663300"/>
                </a:solidFill>
              </a:rPr>
              <a:t>n!+n</a:t>
            </a:r>
            <a:r>
              <a:rPr lang="en-US" altLang="en-US" sz="2800" baseline="30000">
                <a:solidFill>
                  <a:srgbClr val="663300"/>
                </a:solidFill>
              </a:rPr>
              <a:t>2</a:t>
            </a:r>
            <a:r>
              <a:rPr lang="en-US" altLang="en-US" sz="2800"/>
              <a:t>.</a:t>
            </a:r>
          </a:p>
          <a:p>
            <a:pPr eaLnBrk="1" hangingPunct="1"/>
            <a:r>
              <a:rPr lang="en-US" altLang="en-US" sz="2800"/>
              <a:t>For large n, the </a:t>
            </a:r>
            <a:r>
              <a:rPr lang="en-US" altLang="en-US" sz="2800">
                <a:solidFill>
                  <a:schemeClr val="accent2"/>
                </a:solidFill>
              </a:rPr>
              <a:t>term n! overwhelms the term n</a:t>
            </a:r>
            <a:r>
              <a:rPr lang="en-US" altLang="en-US" sz="2800" baseline="30000">
                <a:solidFill>
                  <a:schemeClr val="accent2"/>
                </a:solidFill>
              </a:rPr>
              <a:t>2</a:t>
            </a:r>
            <a:r>
              <a:rPr lang="en-US" altLang="en-US" sz="2800"/>
              <a:t>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Thus, the running time </a:t>
            </a:r>
            <a:r>
              <a:rPr lang="en-US" altLang="en-US" sz="2800">
                <a:solidFill>
                  <a:srgbClr val="663300"/>
                </a:solidFill>
              </a:rPr>
              <a:t>n!+n</a:t>
            </a:r>
            <a:r>
              <a:rPr lang="en-US" altLang="en-US" sz="2800" baseline="30000">
                <a:solidFill>
                  <a:srgbClr val="663300"/>
                </a:solidFill>
              </a:rPr>
              <a:t>2 </a:t>
            </a:r>
          </a:p>
          <a:p>
            <a:pPr eaLnBrk="1" hangingPunct="1">
              <a:buFontTx/>
              <a:buNone/>
            </a:pPr>
            <a:r>
              <a:rPr lang="en-US" altLang="en-US" sz="2800" baseline="30000"/>
              <a:t>			</a:t>
            </a:r>
            <a:r>
              <a:rPr lang="en-US" altLang="en-US" sz="2800"/>
              <a:t>qualitatively is not much different from </a:t>
            </a:r>
            <a:r>
              <a:rPr lang="en-US" altLang="en-US" sz="2800">
                <a:solidFill>
                  <a:srgbClr val="663300"/>
                </a:solidFill>
              </a:rPr>
              <a:t>n!</a:t>
            </a:r>
            <a:r>
              <a:rPr lang="en-US" altLang="en-US" sz="2800"/>
              <a:t> 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F2A01C1-F7C2-694E-98BB-2490D8678B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Order of an Algorithm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C37DE2B-E277-3D46-9076-5420E40F4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638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800" b="1"/>
              <a:t>Definition:</a:t>
            </a:r>
            <a:r>
              <a:rPr lang="en-US" altLang="en-US" sz="2800"/>
              <a:t> Let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be an algorithm.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   Let </a:t>
            </a:r>
            <a:r>
              <a:rPr lang="en-US" altLang="en-US" sz="2800" b="1">
                <a:solidFill>
                  <a:srgbClr val="008000"/>
                </a:solidFill>
              </a:rPr>
              <a:t>w(n)</a:t>
            </a:r>
            <a:r>
              <a:rPr lang="en-US" altLang="en-US" sz="2800"/>
              <a:t> be the </a:t>
            </a:r>
            <a:r>
              <a:rPr lang="en-US" altLang="en-US" sz="2800" i="1"/>
              <a:t>maximum</a:t>
            </a:r>
            <a:r>
              <a:rPr lang="en-US" altLang="en-US" sz="2800"/>
              <a:t> number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	of elementary operations required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     	to execute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for all possible input sets of size </a:t>
            </a:r>
            <a:r>
              <a:rPr lang="en-US" altLang="en-US" sz="2800" b="1">
                <a:solidFill>
                  <a:srgbClr val="008000"/>
                </a:solidFill>
              </a:rPr>
              <a:t>n</a:t>
            </a:r>
            <a:r>
              <a:rPr lang="en-US" altLang="en-US" sz="2800"/>
              <a:t>.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If </a:t>
            </a:r>
            <a:r>
              <a:rPr lang="en-US" altLang="en-US" sz="2800" b="1">
                <a:solidFill>
                  <a:srgbClr val="008000"/>
                </a:solidFill>
              </a:rPr>
              <a:t>w(n) </a:t>
            </a:r>
            <a:r>
              <a:rPr lang="en-US" altLang="en-US" sz="2800"/>
              <a:t>is</a:t>
            </a:r>
            <a:r>
              <a:rPr lang="en-US" altLang="en-US" sz="2800" b="1">
                <a:solidFill>
                  <a:srgbClr val="008000"/>
                </a:solidFill>
              </a:rPr>
              <a:t> </a:t>
            </a:r>
            <a:r>
              <a:rPr lang="en-US" altLang="en-US" sz="2800" b="1" i="1">
                <a:solidFill>
                  <a:srgbClr val="008000"/>
                </a:solidFill>
              </a:rPr>
              <a:t>O</a:t>
            </a:r>
            <a:r>
              <a:rPr lang="en-US" altLang="en-US" sz="2800" b="1">
                <a:solidFill>
                  <a:srgbClr val="008000"/>
                </a:solidFill>
              </a:rPr>
              <a:t>(f(n))</a:t>
            </a:r>
            <a:r>
              <a:rPr lang="en-US" altLang="en-US" sz="2800"/>
              <a:t> ,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we say that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has a (</a:t>
            </a:r>
            <a:r>
              <a:rPr lang="en-US" altLang="en-US" sz="2800" i="1"/>
              <a:t>worst case</a:t>
            </a:r>
            <a:r>
              <a:rPr lang="en-US" altLang="en-US" sz="2800"/>
              <a:t>) </a:t>
            </a:r>
            <a:r>
              <a:rPr lang="en-US" altLang="en-US" sz="2800" b="1">
                <a:solidFill>
                  <a:schemeClr val="accent2"/>
                </a:solidFill>
              </a:rPr>
              <a:t>order of f(n) </a:t>
            </a:r>
            <a:r>
              <a:rPr lang="en-US" altLang="en-US" sz="280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800" b="1" i="1"/>
              <a:t>Ex.:</a:t>
            </a:r>
            <a:r>
              <a:rPr lang="en-US" altLang="en-US" sz="2800" i="1"/>
              <a:t>  </a:t>
            </a:r>
            <a:r>
              <a:rPr lang="en-US" altLang="en-US" sz="2800"/>
              <a:t>Suppose the maximum number of operations 		needed to execute algorithm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is </a:t>
            </a:r>
            <a:r>
              <a:rPr lang="en-US" altLang="en-US" sz="2800" b="1">
                <a:solidFill>
                  <a:srgbClr val="008000"/>
                </a:solidFill>
              </a:rPr>
              <a:t>5n</a:t>
            </a:r>
            <a:r>
              <a:rPr lang="en-US" altLang="en-US" sz="2800" b="1" baseline="30000">
                <a:solidFill>
                  <a:srgbClr val="008000"/>
                </a:solidFill>
              </a:rPr>
              <a:t>2</a:t>
            </a:r>
            <a:r>
              <a:rPr lang="en-US" altLang="en-US" sz="2800" b="1">
                <a:solidFill>
                  <a:srgbClr val="008000"/>
                </a:solidFill>
              </a:rPr>
              <a:t>+3n+7</a:t>
            </a:r>
            <a:r>
              <a:rPr lang="en-US" altLang="en-US" sz="2800"/>
              <a:t>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800" i="1"/>
              <a:t>		</a:t>
            </a:r>
            <a:r>
              <a:rPr lang="en-US" altLang="en-US" sz="2800"/>
              <a:t>Then </a:t>
            </a:r>
            <a:r>
              <a:rPr lang="en-US" altLang="en-US" sz="2800" b="1">
                <a:solidFill>
                  <a:srgbClr val="008000"/>
                </a:solidFill>
              </a:rPr>
              <a:t>A</a:t>
            </a:r>
            <a:r>
              <a:rPr lang="en-US" altLang="en-US" sz="2800"/>
              <a:t> has an order of </a:t>
            </a:r>
            <a:r>
              <a:rPr lang="en-US" altLang="en-US" sz="2800" b="1">
                <a:solidFill>
                  <a:schemeClr val="accent2"/>
                </a:solidFill>
              </a:rPr>
              <a:t>n</a:t>
            </a:r>
            <a:r>
              <a:rPr lang="en-US" altLang="en-US" sz="2800" b="1" baseline="30000">
                <a:solidFill>
                  <a:schemeClr val="accent2"/>
                </a:solidFill>
              </a:rPr>
              <a:t>2</a:t>
            </a:r>
            <a:r>
              <a:rPr lang="en-US" altLang="en-US" sz="2800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5C7630-2774-4A40-AE9D-91094B11EC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Time comparisons of the most common algorithm orders 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0581057-404E-814B-9562-7F032DFBF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en-US" altLang="en-US" sz="2800"/>
          </a:p>
        </p:txBody>
      </p:sp>
      <p:graphicFrame>
        <p:nvGraphicFramePr>
          <p:cNvPr id="30724" name="Group 4">
            <a:extLst>
              <a:ext uri="{FF2B5EF4-FFF2-40B4-BE49-F238E27FC236}">
                <a16:creationId xmlns:a16="http://schemas.microsoft.com/office/drawing/2014/main" id="{D18695A5-5099-924B-9EBC-E081202717D4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1397000"/>
          <a:ext cx="8229600" cy="5140325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60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f(n)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n=1000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log</a:t>
                      </a:r>
                      <a:r>
                        <a:rPr kumimoji="0" lang="en-US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3.3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-9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1.7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2.3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-4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0.01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9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∙ </a:t>
                      </a: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log</a:t>
                      </a:r>
                      <a:r>
                        <a:rPr kumimoji="0" lang="en-US" alt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800" b="1" i="1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3.3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-8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0.0017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0.23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27.8 min.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7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sec.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11.6 min.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317 cent.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8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3.4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284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years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3.2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30095 </a:t>
                      </a: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years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3.1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3001022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years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>
            <a:extLst>
              <a:ext uri="{FF2B5EF4-FFF2-40B4-BE49-F238E27FC236}">
                <a16:creationId xmlns:a16="http://schemas.microsoft.com/office/drawing/2014/main" id="{7C9037E1-F6CD-714F-B5DC-44FA9602B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8D0A19-9463-544A-A758-4A0FDEE9D65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8DE5877E-FE39-9F4B-B7BE-D7DB8F116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915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Exponential and Logarithmic Orders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96FEF73-021D-C949-A1E7-9C515D39DD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9067800" cy="5638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altLang="en-US" sz="28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800" dirty="0"/>
              <a:t>For all real numbers</a:t>
            </a:r>
            <a:r>
              <a:rPr lang="en-US" altLang="en-US" sz="2800" b="1" dirty="0">
                <a:solidFill>
                  <a:srgbClr val="009900"/>
                </a:solidFill>
              </a:rPr>
              <a:t> b </a:t>
            </a:r>
            <a:r>
              <a:rPr lang="en-US" altLang="en-US" sz="2800" dirty="0"/>
              <a:t>and </a:t>
            </a:r>
            <a:r>
              <a:rPr lang="en-US" altLang="en-US" sz="2800" b="1" dirty="0">
                <a:solidFill>
                  <a:srgbClr val="009900"/>
                </a:solidFill>
              </a:rPr>
              <a:t>r</a:t>
            </a:r>
            <a:r>
              <a:rPr lang="en-US" altLang="en-US" sz="2800" dirty="0"/>
              <a:t> with </a:t>
            </a:r>
            <a:r>
              <a:rPr lang="en-US" altLang="en-US" sz="2800" b="1" dirty="0">
                <a:solidFill>
                  <a:srgbClr val="009900"/>
                </a:solidFill>
              </a:rPr>
              <a:t>b&gt;1</a:t>
            </a:r>
            <a:r>
              <a:rPr lang="en-US" altLang="en-US" sz="2800" dirty="0"/>
              <a:t> and</a:t>
            </a:r>
            <a:r>
              <a:rPr lang="en-US" altLang="en-US" sz="2800" b="1" dirty="0">
                <a:solidFill>
                  <a:srgbClr val="009900"/>
                </a:solidFill>
              </a:rPr>
              <a:t> r&gt;0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 sz="2800" dirty="0"/>
              <a:t>			</a:t>
            </a:r>
            <a:r>
              <a:rPr lang="en-US" altLang="en-US" sz="2800" i="1" dirty="0"/>
              <a:t>and</a:t>
            </a:r>
            <a:r>
              <a:rPr lang="en-US" altLang="en-US" sz="2800" dirty="0"/>
              <a:t> 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for all sufficiently large</a:t>
            </a:r>
            <a:r>
              <a:rPr lang="en-US" altLang="en-US" sz="2800" b="1" dirty="0">
                <a:solidFill>
                  <a:srgbClr val="663300"/>
                </a:solidFill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values of </a:t>
            </a:r>
            <a:r>
              <a:rPr lang="en-US" altLang="en-US" sz="2800" b="1" dirty="0">
                <a:solidFill>
                  <a:srgbClr val="009900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,</a:t>
            </a:r>
            <a:endParaRPr lang="en-US" altLang="en-US" sz="2800" dirty="0"/>
          </a:p>
          <a:p>
            <a:pPr eaLnBrk="1" hangingPunct="1">
              <a:buFontTx/>
              <a:buNone/>
              <a:defRPr/>
            </a:pPr>
            <a:r>
              <a:rPr lang="en-US" altLang="en-US" sz="2800" dirty="0"/>
              <a:t>		</a:t>
            </a:r>
            <a:r>
              <a:rPr lang="en-US" altLang="en-US" sz="2800" dirty="0">
                <a:sym typeface="Symbol" pitchFamily="2" charset="2"/>
              </a:rPr>
              <a:t> </a:t>
            </a:r>
            <a:r>
              <a:rPr lang="en-US" altLang="en-US" sz="2800" b="1" dirty="0" err="1">
                <a:solidFill>
                  <a:schemeClr val="accent2"/>
                </a:solidFill>
                <a:sym typeface="Symbol" pitchFamily="2" charset="2"/>
              </a:rPr>
              <a:t>log</a:t>
            </a:r>
            <a:r>
              <a:rPr lang="en-US" altLang="en-US" sz="2800" b="1" baseline="-25000" dirty="0" err="1">
                <a:solidFill>
                  <a:schemeClr val="accent2"/>
                </a:solidFill>
                <a:sym typeface="Symbol" pitchFamily="2" charset="2"/>
              </a:rPr>
              <a:t>b</a:t>
            </a:r>
            <a:r>
              <a:rPr lang="en-US" altLang="en-US" sz="2800" b="1" dirty="0" err="1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 n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r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			( which implies that </a:t>
            </a:r>
            <a:r>
              <a:rPr lang="en-US" altLang="en-US" sz="2800" b="1" dirty="0" err="1">
                <a:solidFill>
                  <a:schemeClr val="accent2"/>
                </a:solidFill>
                <a:sym typeface="Symbol" pitchFamily="2" charset="2"/>
              </a:rPr>
              <a:t>log</a:t>
            </a:r>
            <a:r>
              <a:rPr lang="en-US" altLang="en-US" sz="2800" b="1" baseline="-25000" dirty="0" err="1">
                <a:solidFill>
                  <a:schemeClr val="accent2"/>
                </a:solidFill>
                <a:sym typeface="Symbol" pitchFamily="2" charset="2"/>
              </a:rPr>
              <a:t>b</a:t>
            </a:r>
            <a:r>
              <a:rPr lang="en-US" altLang="en-US" sz="2800" b="1" dirty="0" err="1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800" dirty="0">
                <a:solidFill>
                  <a:schemeClr val="accent2"/>
                </a:solidFill>
                <a:sym typeface="Symbol" pitchFamily="2" charset="2"/>
              </a:rPr>
              <a:t>is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 O(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r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)</a:t>
            </a:r>
            <a:r>
              <a:rPr lang="en-US" altLang="en-US" sz="2800" dirty="0">
                <a:sym typeface="Symbol" pitchFamily="2" charset="2"/>
              </a:rPr>
              <a:t>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)</a:t>
            </a:r>
            <a:endParaRPr lang="en-US" altLang="en-US" sz="2800" dirty="0">
              <a:sym typeface="Symbol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800" dirty="0"/>
              <a:t>		</a:t>
            </a:r>
            <a:r>
              <a:rPr lang="en-US" altLang="en-US" sz="2800" dirty="0">
                <a:sym typeface="Symbol" pitchFamily="2" charset="2"/>
              </a:rPr>
              <a:t> 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n</a:t>
            </a:r>
            <a:r>
              <a:rPr lang="en-US" altLang="en-US" sz="2800" b="1" baseline="30000" dirty="0">
                <a:solidFill>
                  <a:schemeClr val="accent2"/>
                </a:solidFill>
                <a:sym typeface="Symbol" pitchFamily="2" charset="2"/>
              </a:rPr>
              <a:t>r</a:t>
            </a:r>
            <a:r>
              <a:rPr lang="en-US" altLang="en-US" sz="2800" b="1" dirty="0">
                <a:solidFill>
                  <a:schemeClr val="accent2"/>
                </a:solidFill>
                <a:sym typeface="Symbol" pitchFamily="2" charset="2"/>
              </a:rPr>
              <a:t> 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 b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endParaRPr lang="en-US" altLang="en-US" sz="2800" b="1" dirty="0">
              <a:solidFill>
                <a:schemeClr val="accent2"/>
              </a:solidFill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en-US" altLang="en-US" sz="2800" dirty="0"/>
              <a:t>			 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( which implies that 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r </a:t>
            </a:r>
            <a:r>
              <a:rPr lang="en-US" altLang="en-US" sz="28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is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 O(b</a:t>
            </a:r>
            <a:r>
              <a:rPr lang="en-US" altLang="en-US" sz="2800" b="1" baseline="30000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n</a:t>
            </a:r>
            <a:r>
              <a:rPr lang="en-US" altLang="en-US" sz="2800" b="1" dirty="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)</a:t>
            </a:r>
            <a:r>
              <a:rPr lang="en-US" altLang="en-US" sz="2800" dirty="0">
                <a:cs typeface="Arial" panose="020B0604020202020204" pitchFamily="34" charset="0"/>
                <a:sym typeface="Symbol" pitchFamily="2" charset="2"/>
              </a:rPr>
              <a:t> 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44A5EEFC-6867-C94D-8F0C-272C637D3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Polynomial-time algorithms and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NP-hard problems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BD2594B-C81C-BA48-B557-E5BD9D9BD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 sz="2400" b="1">
                <a:solidFill>
                  <a:srgbClr val="009900"/>
                </a:solidFill>
              </a:rPr>
              <a:t>Definition</a:t>
            </a:r>
            <a:r>
              <a:rPr lang="en-US" altLang="en-US" sz="2400" b="1"/>
              <a:t>:</a:t>
            </a:r>
            <a:r>
              <a:rPr lang="en-US" altLang="en-US" sz="2400"/>
              <a:t> An algorithm is called </a:t>
            </a:r>
            <a:r>
              <a:rPr lang="en-US" altLang="en-US" sz="2400" i="1">
                <a:solidFill>
                  <a:srgbClr val="009900"/>
                </a:solidFill>
              </a:rPr>
              <a:t>polynomial-time</a:t>
            </a:r>
            <a:r>
              <a:rPr lang="en-US" altLang="en-US" sz="2400"/>
              <a:t> if it has an order of </a:t>
            </a:r>
            <a:r>
              <a:rPr lang="en-US" altLang="en-US" sz="2400">
                <a:solidFill>
                  <a:schemeClr val="accent2"/>
                </a:solidFill>
              </a:rPr>
              <a:t>f(n)=n</a:t>
            </a:r>
            <a:r>
              <a:rPr lang="en-US" altLang="en-US" sz="2400" baseline="30000">
                <a:solidFill>
                  <a:schemeClr val="accent2"/>
                </a:solidFill>
              </a:rPr>
              <a:t>k</a:t>
            </a:r>
            <a:r>
              <a:rPr lang="en-US" altLang="en-US" sz="2400"/>
              <a:t> for some constant </a:t>
            </a:r>
            <a:r>
              <a:rPr lang="en-US" altLang="en-US" sz="2400">
                <a:solidFill>
                  <a:schemeClr val="accent2"/>
                </a:solidFill>
              </a:rPr>
              <a:t>k</a:t>
            </a:r>
            <a:r>
              <a:rPr lang="en-US" altLang="en-US" sz="2400">
                <a:sym typeface="Symbol" pitchFamily="2" charset="2"/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>
                <a:sym typeface="Symbol" pitchFamily="2" charset="2"/>
              </a:rPr>
              <a:t>Polynomial-time algorithms are considered efficient.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sym typeface="Symbol" pitchFamily="2" charset="2"/>
              </a:rPr>
              <a:t>	(In practice,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k&gt;3</a:t>
            </a:r>
            <a:r>
              <a:rPr lang="en-US" altLang="en-US" sz="2400">
                <a:sym typeface="Symbol" pitchFamily="2" charset="2"/>
              </a:rPr>
              <a:t> is not so good; but most known polynomial-time algorithms are for smaller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k</a:t>
            </a:r>
            <a:r>
              <a:rPr lang="en-US" altLang="en-US" sz="2400">
                <a:sym typeface="Symbol" pitchFamily="2" charset="2"/>
              </a:rPr>
              <a:t>’s).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>
                <a:sym typeface="Symbol" pitchFamily="2" charset="2"/>
              </a:rPr>
              <a:t>For </a:t>
            </a:r>
            <a:r>
              <a:rPr lang="en-US" altLang="en-US" sz="2400">
                <a:solidFill>
                  <a:schemeClr val="accent2"/>
                </a:solidFill>
                <a:sym typeface="Symbol" pitchFamily="2" charset="2"/>
              </a:rPr>
              <a:t>Class 1</a:t>
            </a:r>
            <a:r>
              <a:rPr lang="en-US" altLang="en-US" sz="2400">
                <a:sym typeface="Symbol" pitchFamily="2" charset="2"/>
              </a:rPr>
              <a:t> discrete optimization problems, </a:t>
            </a:r>
            <a:r>
              <a:rPr lang="en-US" altLang="en-US" sz="2400" i="1">
                <a:sym typeface="Symbol" pitchFamily="2" charset="2"/>
              </a:rPr>
              <a:t>there are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/>
              <a:t>polynomial-time algorithms for solving the problems optimally.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/>
              <a:t>For </a:t>
            </a:r>
            <a:r>
              <a:rPr lang="en-US" altLang="en-US" sz="2400">
                <a:solidFill>
                  <a:schemeClr val="accent2"/>
                </a:solidFill>
              </a:rPr>
              <a:t>Class 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discrete optimization problems </a:t>
            </a:r>
          </a:p>
          <a:p>
            <a:pPr lvl="1" eaLnBrk="1" hangingPunct="1">
              <a:buFontTx/>
              <a:buChar char="•"/>
            </a:pPr>
            <a:r>
              <a:rPr lang="en-US" altLang="en-US" sz="2400">
                <a:sym typeface="Symbol" pitchFamily="2" charset="2"/>
              </a:rPr>
              <a:t>No polynomial-time algorithm is known;</a:t>
            </a:r>
          </a:p>
          <a:p>
            <a:pPr lvl="1" eaLnBrk="1" hangingPunct="1">
              <a:buFontTx/>
              <a:buChar char="•"/>
            </a:pPr>
            <a:r>
              <a:rPr lang="en-US" altLang="en-US" sz="2400">
                <a:sym typeface="Symbol" pitchFamily="2" charset="2"/>
              </a:rPr>
              <a:t>And more likely there is no one.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/>
              <a:t>Class 2 problems are known as </a:t>
            </a:r>
            <a:r>
              <a:rPr lang="en-US" altLang="en-US" sz="2400">
                <a:solidFill>
                  <a:srgbClr val="009900"/>
                </a:solidFill>
              </a:rPr>
              <a:t>NP-hard</a:t>
            </a:r>
            <a:r>
              <a:rPr lang="en-US" altLang="en-US" sz="2400"/>
              <a:t> problems.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 sz="2400"/>
              <a:t>How to solve NP-hard problems? (Next handout)</a:t>
            </a:r>
          </a:p>
          <a:p>
            <a:pPr eaLnBrk="1" hangingPunct="1">
              <a:buFont typeface="Wingdings" pitchFamily="2" charset="2"/>
              <a:buChar char="Ø"/>
            </a:pPr>
            <a:endParaRPr lang="en-US" altLang="en-US" sz="2400" baseline="30000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6B92416C-593C-8C43-BCB9-55F7E6069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Computational complexity of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discrete optimization problems</a:t>
            </a:r>
            <a:r>
              <a:rPr lang="en-US" altLang="en-US" sz="3600"/>
              <a:t>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48F458D7-6E71-0344-87C6-3AD98EAC8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n-US" altLang="en-US" sz="2800"/>
              <a:t>In terms of complexity of solution methods, discrete optimization problems can be divided into </a:t>
            </a:r>
            <a:r>
              <a:rPr lang="en-US" altLang="en-US" sz="2800">
                <a:solidFill>
                  <a:schemeClr val="accent2"/>
                </a:solidFill>
              </a:rPr>
              <a:t>two classes</a:t>
            </a:r>
            <a:r>
              <a:rPr lang="en-US" altLang="en-US" sz="2800"/>
              <a:t>: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1)</a:t>
            </a:r>
            <a:r>
              <a:rPr lang="en-US" altLang="en-US" sz="2800"/>
              <a:t> Problems that have efficient algorithms for 	finding optimal solutions.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2)</a:t>
            </a:r>
            <a:r>
              <a:rPr lang="en-US" altLang="en-US" sz="2800"/>
              <a:t> Problems that don’t have such efficient algorithms. 	</a:t>
            </a:r>
          </a:p>
          <a:p>
            <a:pPr eaLnBrk="1" hangingPunct="1"/>
            <a:r>
              <a:rPr lang="en-US" altLang="en-US" sz="2800"/>
              <a:t>The </a:t>
            </a:r>
            <a:r>
              <a:rPr lang="en-US" altLang="en-US" sz="2800">
                <a:solidFill>
                  <a:schemeClr val="accent2"/>
                </a:solidFill>
              </a:rPr>
              <a:t>first class</a:t>
            </a:r>
            <a:r>
              <a:rPr lang="en-US" altLang="en-US" sz="2800"/>
              <a:t> problems (Minimum Spanning Tree Problem, Maximum Flow Problem, etc.) will be considered in the second half of this class.</a:t>
            </a:r>
          </a:p>
          <a:p>
            <a:pPr eaLnBrk="1" hangingPunct="1"/>
            <a:r>
              <a:rPr lang="en-US" altLang="en-US" sz="2800"/>
              <a:t>Most discrete optimization problems are in the </a:t>
            </a:r>
            <a:r>
              <a:rPr lang="en-US" altLang="en-US" sz="2800">
                <a:solidFill>
                  <a:schemeClr val="accent2"/>
                </a:solidFill>
              </a:rPr>
              <a:t>second class</a:t>
            </a:r>
            <a:r>
              <a:rPr lang="en-US" altLang="en-US" sz="2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>
            <a:extLst>
              <a:ext uri="{FF2B5EF4-FFF2-40B4-BE49-F238E27FC236}">
                <a16:creationId xmlns:a16="http://schemas.microsoft.com/office/drawing/2014/main" id="{38C37EE3-D486-ED4A-998A-ACAC4C4FE7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Efficiency of Algorithms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96AE8C-F1EA-E24A-A3EF-D9745FA176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/>
              <a:t>Two main issues related to the efficiency of algorithms: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/>
              <a:t>		</a:t>
            </a:r>
            <a:r>
              <a:rPr lang="en-US" altLang="en-US" sz="2800">
                <a:sym typeface="Symbol" pitchFamily="2" charset="2"/>
              </a:rPr>
              <a:t> Speed of algorithm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 Efficient memory allocation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800">
                <a:sym typeface="Symbol" pitchFamily="2" charset="2"/>
              </a:rPr>
              <a:t>We will focus on the </a:t>
            </a:r>
            <a:r>
              <a:rPr lang="en-US" altLang="en-US" sz="2800" b="1">
                <a:solidFill>
                  <a:schemeClr val="accent2"/>
                </a:solidFill>
                <a:sym typeface="Symbol" pitchFamily="2" charset="2"/>
              </a:rPr>
              <a:t>speed </a:t>
            </a:r>
            <a:r>
              <a:rPr lang="en-US" altLang="en-US" sz="2800">
                <a:sym typeface="Symbol" pitchFamily="2" charset="2"/>
              </a:rPr>
              <a:t>of algorithms.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  The </a:t>
            </a:r>
            <a:r>
              <a:rPr lang="en-US" altLang="en-US" sz="2800" i="1">
                <a:sym typeface="Symbol" pitchFamily="2" charset="2"/>
              </a:rPr>
              <a:t>speed of an algorithm</a:t>
            </a:r>
            <a:r>
              <a:rPr lang="en-US" altLang="en-US" sz="2800">
                <a:sym typeface="Symbol" pitchFamily="2" charset="2"/>
              </a:rPr>
              <a:t> (</a:t>
            </a:r>
            <a:r>
              <a:rPr lang="en-US" altLang="en-US" sz="2800" i="1">
                <a:sym typeface="Symbol" pitchFamily="2" charset="2"/>
              </a:rPr>
              <a:t>running time</a:t>
            </a:r>
            <a:r>
              <a:rPr lang="en-US" altLang="en-US" sz="2800">
                <a:sym typeface="Symbol" pitchFamily="2" charset="2"/>
              </a:rPr>
              <a:t>) is determined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by the number of elementary operations: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	addition, subtraction, multiplication, division, 							comparison.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  The number of elementary operations depends 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  problem size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>
                <a:sym typeface="Symbol" pitchFamily="2" charset="2"/>
              </a:rPr>
              <a:t>		  nature of input data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>
            <a:extLst>
              <a:ext uri="{FF2B5EF4-FFF2-40B4-BE49-F238E27FC236}">
                <a16:creationId xmlns:a16="http://schemas.microsoft.com/office/drawing/2014/main" id="{5E383D85-B4D9-FA43-8644-AA9E8A0925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663300"/>
                </a:solidFill>
                <a:latin typeface="Comic Sans MS" panose="030F0902030302020204" pitchFamily="66" charset="0"/>
              </a:rPr>
              <a:t>Analysis of Running Time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6F84692-4DD9-8347-AD1E-C0A33A8B9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altLang="en-US"/>
              <a:t>Running time of an algorithm </a:t>
            </a:r>
          </a:p>
          <a:p>
            <a:pPr eaLnBrk="1" hangingPunct="1">
              <a:buFontTx/>
              <a:buNone/>
            </a:pPr>
            <a:r>
              <a:rPr lang="en-US" altLang="en-US"/>
              <a:t>			is a function of input size.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altLang="en-US"/>
              <a:t>Two kind of analyses of running time:</a:t>
            </a:r>
          </a:p>
          <a:p>
            <a:pPr eaLnBrk="1" hangingPunct="1"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Worst-case running time analysis	</a:t>
            </a:r>
          </a:p>
          <a:p>
            <a:pPr eaLnBrk="1" hangingPunct="1">
              <a:buFontTx/>
              <a:buNone/>
            </a:pPr>
            <a:r>
              <a:rPr lang="en-US" altLang="en-US"/>
              <a:t>		 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Average-case running time analysis</a:t>
            </a:r>
          </a:p>
          <a:p>
            <a:pPr eaLnBrk="1" hangingPunct="1">
              <a:buFontTx/>
              <a:buNone/>
            </a:pPr>
            <a:r>
              <a:rPr lang="en-US" altLang="en-US"/>
              <a:t> Most results in the analysis of algorithms</a:t>
            </a:r>
          </a:p>
          <a:p>
            <a:pPr eaLnBrk="1" hangingPunct="1">
              <a:buFontTx/>
              <a:buNone/>
            </a:pPr>
            <a:r>
              <a:rPr lang="en-US" altLang="en-US"/>
              <a:t>		   concern the worst-case running time.	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>
            <a:extLst>
              <a:ext uri="{FF2B5EF4-FFF2-40B4-BE49-F238E27FC236}">
                <a16:creationId xmlns:a16="http://schemas.microsoft.com/office/drawing/2014/main" id="{D1EBEB08-4A17-4840-98C8-CB868F231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8382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Efficiency of Algorithms: 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9F27014-52D9-0140-AF1E-E94211232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altLang="en-US"/>
              <a:t>Recall the </a:t>
            </a:r>
            <a:r>
              <a:rPr lang="en-US" altLang="en-US" sz="28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Traveling Salesman Problem (TSP)</a:t>
            </a:r>
            <a:r>
              <a:rPr lang="en-US" altLang="en-US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en-US"/>
              <a:t>  There are n cities. The salesman </a:t>
            </a:r>
          </a:p>
          <a:p>
            <a:pPr eaLnBrk="1" hangingPunct="1">
              <a:buFontTx/>
              <a:buNone/>
              <a:defRPr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 </a:t>
            </a:r>
            <a:r>
              <a:rPr lang="en-US" altLang="en-US"/>
              <a:t>starts his tour from City 1,</a:t>
            </a:r>
          </a:p>
          <a:p>
            <a:pPr eaLnBrk="1" hangingPunct="1">
              <a:buFontTx/>
              <a:buNone/>
              <a:defRPr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visits each of the cities exactly once,</a:t>
            </a:r>
          </a:p>
          <a:p>
            <a:pPr eaLnBrk="1" hangingPunct="1">
              <a:buFontTx/>
              <a:buNone/>
              <a:defRPr/>
            </a:pPr>
            <a:r>
              <a:rPr lang="en-US" altLang="en-US"/>
              <a:t>		</a:t>
            </a:r>
            <a:r>
              <a:rPr lang="en-US" altLang="en-US">
                <a:sym typeface="Symbol" pitchFamily="2" charset="2"/>
              </a:rPr>
              <a:t></a:t>
            </a:r>
            <a:r>
              <a:rPr lang="en-US" altLang="en-US"/>
              <a:t> and returns to City 1.</a:t>
            </a:r>
          </a:p>
          <a:p>
            <a:pPr eaLnBrk="1" hangingPunct="1">
              <a:buFontTx/>
              <a:buNone/>
              <a:defRPr/>
            </a:pPr>
            <a:r>
              <a:rPr lang="en-US" altLang="en-US"/>
              <a:t> For each pair of cities </a:t>
            </a:r>
            <a:r>
              <a:rPr lang="en-US" altLang="en-US">
                <a:solidFill>
                  <a:schemeClr val="accent2"/>
                </a:solidFill>
                <a:latin typeface="Times New Roman" panose="02020603050405020304" pitchFamily="18" charset="0"/>
              </a:rPr>
              <a:t>i, j</a:t>
            </a:r>
            <a:r>
              <a:rPr lang="en-US" altLang="en-US"/>
              <a:t> there is a cost </a:t>
            </a:r>
            <a:r>
              <a:rPr lang="en-US" altLang="en-US" b="1">
                <a:solidFill>
                  <a:srgbClr val="0099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en-US" b="1" baseline="-25000">
                <a:solidFill>
                  <a:srgbClr val="009900"/>
                </a:solidFill>
                <a:latin typeface="Times New Roman" panose="02020603050405020304" pitchFamily="18" charset="0"/>
              </a:rPr>
              <a:t>ij</a:t>
            </a:r>
            <a:r>
              <a:rPr lang="en-US" altLang="en-US" b="1">
                <a:solidFill>
                  <a:srgbClr val="009900"/>
                </a:solidFill>
              </a:rPr>
              <a:t>   </a:t>
            </a:r>
            <a:r>
              <a:rPr lang="en-US" altLang="en-US"/>
              <a:t>associated with traveling from City i to City j .</a:t>
            </a:r>
          </a:p>
          <a:p>
            <a:pPr eaLnBrk="1" hangingPunct="1">
              <a:defRPr/>
            </a:pPr>
            <a:r>
              <a:rPr lang="en-US" altLang="en-US">
                <a:solidFill>
                  <a:srgbClr val="FF0066"/>
                </a:solidFill>
              </a:rPr>
              <a:t>Goal:</a:t>
            </a:r>
            <a:r>
              <a:rPr lang="en-US" altLang="en-US"/>
              <a:t> Find a minimum-cost tour.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>
            <a:extLst>
              <a:ext uri="{FF2B5EF4-FFF2-40B4-BE49-F238E27FC236}">
                <a16:creationId xmlns:a16="http://schemas.microsoft.com/office/drawing/2014/main" id="{B49C3880-8DD6-9641-A323-CF4EF1046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15400" cy="838200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“Exhaustive enumeration” algorithm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19C3998-96DB-D94D-B01C-75A6ADEF6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/>
              <a:t>One way of solving the problem is by an </a:t>
            </a:r>
            <a:r>
              <a:rPr lang="en-US" altLang="en-US" sz="2400">
                <a:solidFill>
                  <a:schemeClr val="accent2"/>
                </a:solidFill>
              </a:rPr>
              <a:t>algorithm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/>
              <a:t>		 which is based on </a:t>
            </a:r>
            <a:r>
              <a:rPr lang="en-US" altLang="en-US" sz="2400">
                <a:solidFill>
                  <a:schemeClr val="accent2"/>
                </a:solidFill>
              </a:rPr>
              <a:t>exhaustive enumeration</a:t>
            </a:r>
            <a:r>
              <a:rPr lang="en-US" altLang="en-US" sz="2400"/>
              <a:t> (brute force):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	  1) Compute the costs of all possible tours;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	  2)</a:t>
            </a:r>
            <a:r>
              <a:rPr lang="en-US" altLang="en-US" sz="2400">
                <a:sym typeface="Symbol" pitchFamily="2" charset="2"/>
              </a:rPr>
              <a:t> </a:t>
            </a:r>
            <a:r>
              <a:rPr lang="en-US" altLang="en-US" sz="2400"/>
              <a:t>Choose the tour with minimum cost.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/>
              <a:t>What is the </a:t>
            </a:r>
            <a:r>
              <a:rPr lang="en-US" altLang="en-US" sz="2400">
                <a:solidFill>
                  <a:srgbClr val="663300"/>
                </a:solidFill>
              </a:rPr>
              <a:t>running time</a:t>
            </a:r>
            <a:r>
              <a:rPr lang="en-US" altLang="en-US" sz="2400"/>
              <a:t> of this algorithm?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	  1)	 </a:t>
            </a:r>
            <a:r>
              <a:rPr lang="en-US" altLang="en-US" sz="2400">
                <a:sym typeface="Symbol" pitchFamily="2" charset="2"/>
              </a:rPr>
              <a:t> The number of possible tours is (n-1)!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  The cost of each tour is the sum of n individual costs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			 requires n-1 additions.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  Thus, computing the costs of all possible tours requires 				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(n-1)</a:t>
            </a:r>
            <a:r>
              <a:rPr lang="en-US" altLang="en-US" sz="2400">
                <a:solidFill>
                  <a:srgbClr val="009900"/>
                </a:solidFill>
                <a:cs typeface="Arial" panose="020B0604020202020204" pitchFamily="34" charset="0"/>
                <a:sym typeface="Symbol" pitchFamily="2" charset="2"/>
              </a:rPr>
              <a:t>∙(n-1)!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elementary operations.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/>
              <a:t>	  2)	 </a:t>
            </a:r>
            <a:r>
              <a:rPr lang="en-US" altLang="en-US" sz="2400">
                <a:sym typeface="Symbol" pitchFamily="2" charset="2"/>
              </a:rPr>
              <a:t>Choosing the tour with minimum cost requires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				</a:t>
            </a:r>
            <a:r>
              <a:rPr lang="en-US" altLang="en-US" sz="2400">
                <a:solidFill>
                  <a:srgbClr val="009900"/>
                </a:solidFill>
                <a:sym typeface="Symbol" pitchFamily="2" charset="2"/>
              </a:rPr>
              <a:t>(n-1)!-1</a:t>
            </a:r>
            <a:r>
              <a:rPr lang="en-US" altLang="en-US" sz="2400">
                <a:sym typeface="Symbol" pitchFamily="2" charset="2"/>
              </a:rPr>
              <a:t> comparisons.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Summarizing, (n-1)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∙(n-1)! + (n-1)! -1 = </a:t>
            </a:r>
            <a:r>
              <a:rPr lang="en-US" altLang="en-US" sz="2400" b="1">
                <a:solidFill>
                  <a:srgbClr val="663300"/>
                </a:solidFill>
                <a:cs typeface="Arial" panose="020B0604020202020204" pitchFamily="34" charset="0"/>
                <a:sym typeface="Symbol" pitchFamily="2" charset="2"/>
              </a:rPr>
              <a:t>n! -1</a:t>
            </a:r>
            <a:r>
              <a:rPr lang="en-US" altLang="en-US" sz="2400">
                <a:cs typeface="Arial" panose="020B0604020202020204" pitchFamily="34" charset="0"/>
                <a:sym typeface="Symbol" pitchFamily="2" charset="2"/>
              </a:rPr>
              <a:t> elementary 	operations are needed for implementing the algorithm.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>
            <a:extLst>
              <a:ext uri="{FF2B5EF4-FFF2-40B4-BE49-F238E27FC236}">
                <a16:creationId xmlns:a16="http://schemas.microsoft.com/office/drawing/2014/main" id="{3AD37CAC-8CBE-5C48-B19D-674EE75D8B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Efficiency of the “Exhaustive enumeration” algorithm</a:t>
            </a:r>
          </a:p>
        </p:txBody>
      </p:sp>
      <p:sp>
        <p:nvSpPr>
          <p:cNvPr id="10242" name="Rectangle 3">
            <a:extLst>
              <a:ext uri="{FF2B5EF4-FFF2-40B4-BE49-F238E27FC236}">
                <a16:creationId xmlns:a16="http://schemas.microsoft.com/office/drawing/2014/main" id="{26C8E4E2-3D18-FA4E-8B12-41CCF5049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602163"/>
          </a:xfrm>
        </p:spPr>
        <p:txBody>
          <a:bodyPr/>
          <a:lstStyle/>
          <a:p>
            <a:pPr eaLnBrk="1" hangingPunct="1"/>
            <a:r>
              <a:rPr lang="en-US" altLang="en-US" sz="2800"/>
              <a:t>Is the </a:t>
            </a:r>
            <a:r>
              <a:rPr lang="en-US" altLang="en-US" sz="2800">
                <a:solidFill>
                  <a:schemeClr val="accent2"/>
                </a:solidFill>
              </a:rPr>
              <a:t>“exhaustive enumeration”</a:t>
            </a:r>
            <a:r>
              <a:rPr lang="en-US" altLang="en-US" sz="2800"/>
              <a:t> algorithm efficient?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Assume that each elementary operation 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	can be done in </a:t>
            </a:r>
            <a:r>
              <a:rPr lang="en-US" altLang="en-US" sz="2800">
                <a:solidFill>
                  <a:srgbClr val="009900"/>
                </a:solidFill>
              </a:rPr>
              <a:t>1 nanosecond = 10</a:t>
            </a:r>
            <a:r>
              <a:rPr lang="en-US" altLang="en-US" sz="2800" baseline="30000">
                <a:solidFill>
                  <a:srgbClr val="009900"/>
                </a:solidFill>
              </a:rPr>
              <a:t>-9</a:t>
            </a:r>
            <a:r>
              <a:rPr lang="en-US" altLang="en-US" sz="2800">
                <a:solidFill>
                  <a:srgbClr val="009900"/>
                </a:solidFill>
              </a:rPr>
              <a:t> seconds</a:t>
            </a:r>
            <a:r>
              <a:rPr lang="en-US" altLang="en-US" sz="2800"/>
              <a:t>.</a:t>
            </a:r>
          </a:p>
          <a:p>
            <a:pPr eaLnBrk="1" hangingPunct="1">
              <a:buFontTx/>
              <a:buNone/>
            </a:pPr>
            <a:r>
              <a:rPr lang="en-US" altLang="en-US" sz="2800"/>
              <a:t>	Then the </a:t>
            </a:r>
            <a:r>
              <a:rPr lang="en-US" altLang="en-US" sz="2800">
                <a:solidFill>
                  <a:srgbClr val="663300"/>
                </a:solidFill>
              </a:rPr>
              <a:t>running time</a:t>
            </a:r>
            <a:r>
              <a:rPr lang="en-US" altLang="en-US" sz="2800"/>
              <a:t>:</a:t>
            </a:r>
          </a:p>
        </p:txBody>
      </p:sp>
      <p:graphicFrame>
        <p:nvGraphicFramePr>
          <p:cNvPr id="28676" name="Group 4">
            <a:extLst>
              <a:ext uri="{FF2B5EF4-FFF2-40B4-BE49-F238E27FC236}">
                <a16:creationId xmlns:a16="http://schemas.microsoft.com/office/drawing/2014/main" id="{A90B2D66-9AA0-554D-BE3E-019FED7CC399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733800"/>
          <a:ext cx="7467600" cy="17526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n=20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n=30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0.004 sec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77 years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8.4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13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centuries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BEB0DE7-B3F2-BB41-98EB-8D5D2673D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“Nearest neighbor” algorithm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984CBF7-5D5A-6947-92C2-F45134EB8A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Consider another method for solving the TSP,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	the </a:t>
            </a:r>
            <a:r>
              <a:rPr lang="en-US" altLang="en-US" sz="2800">
                <a:solidFill>
                  <a:schemeClr val="accent2"/>
                </a:solidFill>
              </a:rPr>
              <a:t>“Nearest neighbor” algorithm</a:t>
            </a:r>
            <a:r>
              <a:rPr lang="en-US" altLang="en-US" sz="280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In every iteration (except the last one)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		    </a:t>
            </a:r>
            <a:r>
              <a:rPr lang="en-US" altLang="en-US" sz="2800">
                <a:solidFill>
                  <a:schemeClr val="accent2"/>
                </a:solidFill>
              </a:rPr>
              <a:t>go to the closest city not visited yet</a:t>
            </a:r>
            <a:r>
              <a:rPr lang="en-US" altLang="en-US" sz="2800"/>
              <a:t>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800"/>
              <a:t>What is the </a:t>
            </a:r>
            <a:r>
              <a:rPr lang="en-US" altLang="en-US" sz="2800">
                <a:solidFill>
                  <a:srgbClr val="663300"/>
                </a:solidFill>
              </a:rPr>
              <a:t>running time</a:t>
            </a:r>
            <a:r>
              <a:rPr lang="en-US" altLang="en-US" sz="2800"/>
              <a:t> of this algorithm?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/>
              <a:t>		 </a:t>
            </a:r>
            <a:r>
              <a:rPr lang="en-US" altLang="en-US" sz="2800">
                <a:sym typeface="Symbol" pitchFamily="2" charset="2"/>
              </a:rPr>
              <a:t> In each iteration we choose one of the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n</a:t>
            </a:r>
            <a:r>
              <a:rPr lang="en-US" altLang="en-US" sz="2800">
                <a:sym typeface="Symbol" pitchFamily="2" charset="2"/>
              </a:rPr>
              <a:t> cities; 					so there are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n</a:t>
            </a:r>
            <a:r>
              <a:rPr lang="en-US" altLang="en-US" sz="2800">
                <a:sym typeface="Symbol" pitchFamily="2" charset="2"/>
              </a:rPr>
              <a:t> iterations.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  In each iteration, we need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     </a:t>
            </a:r>
            <a:r>
              <a:rPr lang="en-US" altLang="en-US" sz="2800">
                <a:solidFill>
                  <a:srgbClr val="009900"/>
                </a:solidFill>
                <a:sym typeface="Symbol" pitchFamily="2" charset="2"/>
              </a:rPr>
              <a:t>at most n</a:t>
            </a:r>
            <a:r>
              <a:rPr lang="en-US" altLang="en-US" sz="2800">
                <a:sym typeface="Symbol" pitchFamily="2" charset="2"/>
              </a:rPr>
              <a:t> comparisons to choose the next city.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Thus, the total number of elementary operations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>
                <a:sym typeface="Symbol" pitchFamily="2" charset="2"/>
              </a:rPr>
              <a:t>								is </a:t>
            </a:r>
            <a:r>
              <a:rPr lang="en-US" altLang="en-US" sz="2800" b="1">
                <a:solidFill>
                  <a:srgbClr val="663300"/>
                </a:solidFill>
                <a:sym typeface="Symbol" pitchFamily="2" charset="2"/>
              </a:rPr>
              <a:t>at most n</a:t>
            </a:r>
            <a:r>
              <a:rPr lang="en-US" altLang="en-US" sz="2800" b="1" baseline="30000">
                <a:solidFill>
                  <a:srgbClr val="663300"/>
                </a:solidFill>
                <a:sym typeface="Symbol" pitchFamily="2" charset="2"/>
              </a:rPr>
              <a:t>2</a:t>
            </a:r>
            <a:r>
              <a:rPr lang="en-US" altLang="en-US" sz="2800">
                <a:sym typeface="Symbol" pitchFamily="2" charset="2"/>
              </a:rPr>
              <a:t>.  </a:t>
            </a:r>
            <a:endParaRPr lang="en-US" altLang="en-US" sz="280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>
            <a:extLst>
              <a:ext uri="{FF2B5EF4-FFF2-40B4-BE49-F238E27FC236}">
                <a16:creationId xmlns:a16="http://schemas.microsoft.com/office/drawing/2014/main" id="{9E6BA8C1-F142-544F-AFDA-A02894BD9B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>
                <a:solidFill>
                  <a:srgbClr val="663300"/>
                </a:solidFill>
                <a:latin typeface="Comic Sans MS" panose="030F0902030302020204" pitchFamily="66" charset="0"/>
              </a:rPr>
              <a:t>Efficiency of the “Nearest Neighbor” algorithm</a:t>
            </a:r>
          </a:p>
        </p:txBody>
      </p:sp>
      <p:sp>
        <p:nvSpPr>
          <p:cNvPr id="12290" name="Rectangle 3">
            <a:extLst>
              <a:ext uri="{FF2B5EF4-FFF2-40B4-BE49-F238E27FC236}">
                <a16:creationId xmlns:a16="http://schemas.microsoft.com/office/drawing/2014/main" id="{203EC2E2-2809-8044-9B0F-62B7BFB3C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Compare the running times of 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chemeClr val="accent2"/>
                </a:solidFill>
              </a:rPr>
              <a:t>“Nearest neighbor”</a:t>
            </a:r>
            <a:r>
              <a:rPr lang="en-US" altLang="en-US"/>
              <a:t> and </a:t>
            </a:r>
          </a:p>
          <a:p>
            <a:pPr eaLnBrk="1" hangingPunct="1">
              <a:buFontTx/>
              <a:buNone/>
            </a:pPr>
            <a:r>
              <a:rPr lang="en-US" altLang="en-US"/>
              <a:t>			</a:t>
            </a:r>
            <a:r>
              <a:rPr lang="en-US" altLang="en-US">
                <a:solidFill>
                  <a:schemeClr val="accent2"/>
                </a:solidFill>
              </a:rPr>
              <a:t>“Exhaustive enumeration”</a:t>
            </a:r>
            <a:r>
              <a:rPr lang="en-US" altLang="en-US"/>
              <a:t> algorithms:</a:t>
            </a:r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r>
              <a:rPr lang="en-US" altLang="en-US" sz="2800" i="1"/>
              <a:t>Note:</a:t>
            </a:r>
            <a:r>
              <a:rPr lang="en-US" altLang="en-US" sz="2800"/>
              <a:t> The “Nearest Neighbor” algorithm might </a:t>
            </a:r>
            <a:r>
              <a:rPr lang="en-US" altLang="en-US" sz="2800" i="1"/>
              <a:t>not</a:t>
            </a:r>
            <a:r>
              <a:rPr lang="en-US" altLang="en-US" sz="2800"/>
              <a:t> return 	an optimal solution.</a:t>
            </a:r>
          </a:p>
        </p:txBody>
      </p:sp>
      <p:graphicFrame>
        <p:nvGraphicFramePr>
          <p:cNvPr id="29700" name="Group 4">
            <a:extLst>
              <a:ext uri="{FF2B5EF4-FFF2-40B4-BE49-F238E27FC236}">
                <a16:creationId xmlns:a16="http://schemas.microsoft.com/office/drawing/2014/main" id="{586B94B6-FAEA-2144-8B45-6699691363C7}"/>
              </a:ext>
            </a:extLst>
          </p:cNvPr>
          <p:cNvGraphicFramePr>
            <a:graphicFrameLocks noGrp="1"/>
          </p:cNvGraphicFramePr>
          <p:nvPr/>
        </p:nvGraphicFramePr>
        <p:xfrm>
          <a:off x="228600" y="3581400"/>
          <a:ext cx="8534400" cy="17526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n=1000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-7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-6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-5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-3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sec.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0.004 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8.4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10</a:t>
                      </a:r>
                      <a:r>
                        <a:rPr kumimoji="0" lang="en-US" altLang="en-US" sz="28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13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 cent.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</TotalTime>
  <Words>1321</Words>
  <Application>Microsoft Macintosh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Comic Sans MS</vt:lpstr>
      <vt:lpstr>Symbol</vt:lpstr>
      <vt:lpstr>Wingdings</vt:lpstr>
      <vt:lpstr>Times New Roman</vt:lpstr>
      <vt:lpstr>Default Design</vt:lpstr>
      <vt:lpstr>Solution methods for Discrete Optimization Problems</vt:lpstr>
      <vt:lpstr>Computational complexity of  discrete optimization problems </vt:lpstr>
      <vt:lpstr>Efficiency of Algorithms</vt:lpstr>
      <vt:lpstr>Analysis of Running Time</vt:lpstr>
      <vt:lpstr>Efficiency of Algorithms: Example</vt:lpstr>
      <vt:lpstr>“Exhaustive enumeration” algorithm</vt:lpstr>
      <vt:lpstr>Efficiency of the “Exhaustive enumeration” algorithm</vt:lpstr>
      <vt:lpstr>“Nearest neighbor” algorithm</vt:lpstr>
      <vt:lpstr>Efficiency of the “Nearest Neighbor” algorithm</vt:lpstr>
      <vt:lpstr>Bad case example for the “Nearest Neighbor” algorithm</vt:lpstr>
      <vt:lpstr>Overwhelming terms in running times</vt:lpstr>
      <vt:lpstr>Order of an Algorithm</vt:lpstr>
      <vt:lpstr>Time comparisons of the most common algorithm orders </vt:lpstr>
      <vt:lpstr>Exponential and Logarithmic Orders</vt:lpstr>
      <vt:lpstr>Polynomial-time algorithms and  NP-hard problems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O-Notation and the Efficiency of Algorithms</dc:title>
  <dc:creator>vardges</dc:creator>
  <cp:lastModifiedBy>Melkonian, Vardges</cp:lastModifiedBy>
  <cp:revision>60</cp:revision>
  <dcterms:created xsi:type="dcterms:W3CDTF">2002-11-03T23:23:47Z</dcterms:created>
  <dcterms:modified xsi:type="dcterms:W3CDTF">2023-02-02T23:22:06Z</dcterms:modified>
</cp:coreProperties>
</file>