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4" r:id="rId9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655"/>
  </p:normalViewPr>
  <p:slideViewPr>
    <p:cSldViewPr>
      <p:cViewPr varScale="1">
        <p:scale>
          <a:sx n="99" d="100"/>
          <a:sy n="99" d="100"/>
        </p:scale>
        <p:origin x="146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1242D98-D720-BB40-A9E4-CC627D05C5DC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r>
              <a:rPr lang="en-US" altLang="en-US"/>
              <a:t>Math443/543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B2CFACAC-4401-DC4E-8813-1C0C8FCA2DC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r>
              <a:rPr lang="en-US" altLang="en-US"/>
              <a:t>Feb. 8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3073CFD4-0769-4948-A728-ABA2EC712D30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US" altLang="en-US"/>
          </a:p>
        </p:txBody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BACDB3E7-4EBF-0B49-9980-4B5656C0A3E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3F483923-8569-F249-9723-6548BFA3C61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93278A-2CD9-8041-A080-6FB79FF7D07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86F6B4-C20B-A849-8832-54EA8968C3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4015E7-AE85-0E45-B357-44738B9972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54121E-9503-454E-961E-CF94D900E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6BAC7-319B-9A4D-B3E3-F2C73F4B71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503E27-D5E0-034A-8C38-B9DAF35159D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18673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114CA8-C803-BA44-BBFF-0D6A076074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8236FF-906A-3B49-9BC3-4D6A2B1A3F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191388-83DA-D747-8F0E-73CB19784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D0EB5F-4E78-F649-95AB-0C857A947D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5EA981-C377-7D4E-814C-8E9BC5550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F6B10C-D3E9-8341-9017-75961FEFC9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227512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4608299-7E5A-A043-B8E2-53D4913A10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2CBE7C-0868-6548-968F-7AC1D892E6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30301A-1E71-4540-A178-F8D2C8AD5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EA8161-716F-6D4D-9B0A-79B5AFCCE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A3C18-F759-BF41-85AD-2AA8CE1F1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6C5528-10DE-4345-A1D2-33EDABF93C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8683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1C489B-89DB-1B44-AECB-62195ED652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0F1131-36ED-014F-A908-1DC2017C65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9C126-E226-DA48-B72E-5C6CD49184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35A7A4-CC2B-EA4F-86D8-F2597E15D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3719EB-8840-2E42-BB67-F740416925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E66FD6-F7DC-6A4B-9AA9-C48EE3F83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989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D309FD-2A75-B84A-9CB1-A4E4BBB0B7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2F026-A4D7-524D-B301-AE994FFC08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236D28-3538-894E-BDC2-B48DFF9BA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C776DE-94E0-B845-8D5C-CE73062381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AFBC28-15EC-A54D-B53D-A8EFCE7BE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4F0B38-76BF-2540-80C9-5BF5F8BD35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3476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EFD08-3FC6-1941-8324-4A9564711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C61935-F9E1-0C4A-84F3-C321A418D1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CCF244-8DD5-D04D-9BB2-41684411C8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4D3F13-FC2B-6C4A-844F-A0DF22E98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7CAA1-BF15-A14C-AAE9-BEFB7A5C8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DA2031-45F4-6646-A39A-97D91CC24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01A433-68CB-064A-865D-D17F42883C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3689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4830F-6977-1C4F-8F10-AA7E6CA79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9C8190-2358-A545-A90D-55C3A32411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1EBD218-1313-E046-B1FE-10E308D358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9D8AE9-4304-E945-BB8E-D0EAA70299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9D7A4D-EBEF-104A-BA95-926CE2B7086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0BEE70-A73E-1449-AC6A-731563477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6D544B-0E22-9E4E-8086-783CAE263F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80615F-FEFE-3546-9F11-CF523865CA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6B1A2-4F5B-A844-B247-C847F6DEF4A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428128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92C8ED-681C-3941-81FB-B5EDE31A7E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7CB9EB6-AE68-3842-B76D-7ABB724D51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805A53-BBFC-D24F-8F68-2B5CC13B8F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E78C1D-5C15-364B-A8C4-BAAC338D31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65C072-9743-9340-82FD-986D85F018B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8389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B3C30-CB60-8244-8E40-19CD63313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491042-CF77-AA45-BA4E-AF7DCF084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B17DCE2-56BE-B244-8A37-61F57BE0F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8B629D-1503-4A49-BD36-314EDDB233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3702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BD6C6-CA7A-9A44-B704-FB9B687BA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6C88D2-ABDB-F743-8B79-345C7F9CF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C12F10-C059-E94F-8086-567ADE8BF5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A8CDD36-BBAD-BC43-BEF3-F4E666DE1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700221-0A6B-144B-A027-8D371FE55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C2B6AA-3DC3-0E47-903C-317DB79C7C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58A5A-8FD8-7045-AA93-A262265426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82468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B7FD29-73A0-0D42-9C6F-4124EC95D0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4E6FFE0-9402-EA49-A5AD-D6CFEE5814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062FE7-0796-D74A-BBDF-071D0E7374E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8C1EADD-D91D-934D-9E39-95899DC953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9CA5D1-4F32-A448-AA05-BEFBE4D231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D7F72E-4969-0544-A628-91DA81CBF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51ECE2-79DE-814E-BBAE-F8622EAF1E6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14037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C6C83B3-AE78-4548-91FD-041B2D0B6C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29C0CEF-3FE9-3E4B-96F7-3C7E28014F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1CD0A364-9992-C54C-8E14-8209640CAB0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C5577A5F-08E3-A04F-BC59-8D6D77CD6D2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DB67D34-6563-0E4E-A6B9-1A337F6DD801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25EF1F3-7F30-084F-A223-E0C04950ED0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270934B9-D30B-9545-AA58-7C4B80A6A6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en-US" altLang="en-US" sz="4800">
                <a:solidFill>
                  <a:srgbClr val="663300"/>
                </a:solidFill>
                <a:latin typeface="Comic Sans MS" panose="030F0902030302020204" pitchFamily="66" charset="0"/>
              </a:rPr>
              <a:t>Solving Integer Programs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19A06C4D-07EF-2546-94D5-56EE182EE22E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3D16F6C-FF01-914F-BEB1-D1215336C13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Natural solution ideas that don’t work well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DD56350F-BDEC-2D4E-831D-FDB1881CA2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685800"/>
            <a:ext cx="9144000" cy="6172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i="1"/>
              <a:t>Solution idea #1:</a:t>
            </a:r>
          </a:p>
          <a:p>
            <a:pPr>
              <a:buFontTx/>
              <a:buNone/>
            </a:pPr>
            <a:r>
              <a:rPr lang="en-US" altLang="en-US" sz="2400" i="1"/>
              <a:t>Explicit enumeration</a:t>
            </a:r>
            <a:r>
              <a:rPr lang="en-US" altLang="en-US" sz="2400"/>
              <a:t>: Try all possible solutions and pick the best one.</a:t>
            </a:r>
          </a:p>
          <a:p>
            <a:pPr>
              <a:lnSpc>
                <a:spcPct val="75000"/>
              </a:lnSpc>
            </a:pPr>
            <a:r>
              <a:rPr lang="en-US" altLang="en-US" sz="2400"/>
              <a:t>Example: 		max 	3x</a:t>
            </a:r>
            <a:r>
              <a:rPr lang="en-US" altLang="en-US" sz="2400" baseline="-25000"/>
              <a:t>1</a:t>
            </a:r>
            <a:r>
              <a:rPr lang="en-US" altLang="en-US" sz="2400"/>
              <a:t> + 2x</a:t>
            </a:r>
            <a:r>
              <a:rPr lang="en-US" altLang="en-US" sz="2400" baseline="-25000"/>
              <a:t>2</a:t>
            </a:r>
            <a:r>
              <a:rPr lang="en-US" altLang="en-US" sz="2400"/>
              <a:t> + 4x</a:t>
            </a:r>
            <a:r>
              <a:rPr lang="en-US" altLang="en-US" sz="2400" baseline="-25000"/>
              <a:t>3</a:t>
            </a:r>
            <a:endParaRPr lang="en-US" altLang="en-US" sz="2400"/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/>
              <a:t>				s. t. 	x</a:t>
            </a:r>
            <a:r>
              <a:rPr lang="en-US" altLang="en-US" sz="2400" baseline="-25000"/>
              <a:t>1</a:t>
            </a:r>
            <a:r>
              <a:rPr lang="en-US" altLang="en-US" sz="2400"/>
              <a:t> + x</a:t>
            </a:r>
            <a:r>
              <a:rPr lang="en-US" altLang="en-US" sz="2400" baseline="-25000"/>
              <a:t>2</a:t>
            </a:r>
            <a:r>
              <a:rPr lang="en-US" altLang="en-US" sz="2400"/>
              <a:t> + x</a:t>
            </a:r>
            <a:r>
              <a:rPr lang="en-US" altLang="en-US" sz="2400" baseline="-25000"/>
              <a:t>3</a:t>
            </a:r>
            <a:r>
              <a:rPr lang="en-US" altLang="en-US" sz="2400"/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≥ 1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+ 2x</a:t>
            </a:r>
            <a:r>
              <a:rPr lang="en-US" altLang="en-US" sz="2400" baseline="-25000"/>
              <a:t>2</a:t>
            </a:r>
            <a:r>
              <a:rPr lang="en-US" altLang="en-US" sz="2400"/>
              <a:t> + x</a:t>
            </a:r>
            <a:r>
              <a:rPr lang="en-US" altLang="en-US" sz="2400" baseline="-25000"/>
              <a:t>3 </a:t>
            </a:r>
            <a:r>
              <a:rPr lang="en-US" altLang="en-US" sz="2400">
                <a:sym typeface="Symbol" pitchFamily="2" charset="2"/>
              </a:rPr>
              <a:t> 2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			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+ x</a:t>
            </a:r>
            <a:r>
              <a:rPr lang="en-US" altLang="en-US" sz="2400" baseline="-25000"/>
              <a:t>2</a:t>
            </a:r>
            <a:r>
              <a:rPr lang="en-US" altLang="en-US" sz="2400"/>
              <a:t> - 2x</a:t>
            </a:r>
            <a:r>
              <a:rPr lang="en-US" altLang="en-US" sz="2400" baseline="-25000"/>
              <a:t>3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≥ 0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				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, x</a:t>
            </a:r>
            <a:r>
              <a:rPr lang="en-US" altLang="en-US" sz="2400" baseline="-25000"/>
              <a:t>2</a:t>
            </a:r>
            <a:r>
              <a:rPr lang="en-US" altLang="en-US" sz="2400"/>
              <a:t> , x</a:t>
            </a:r>
            <a:r>
              <a:rPr lang="en-US" altLang="en-US" sz="2400" baseline="-25000"/>
              <a:t>3 </a:t>
            </a:r>
            <a:r>
              <a:rPr lang="en-US" altLang="en-US" sz="2400"/>
              <a:t> binary</a:t>
            </a:r>
            <a:r>
              <a:rPr lang="en-US" altLang="en-US"/>
              <a:t> </a:t>
            </a:r>
          </a:p>
          <a:p>
            <a:pPr>
              <a:lnSpc>
                <a:spcPct val="75000"/>
              </a:lnSpc>
            </a:pPr>
            <a:r>
              <a:rPr lang="en-US" altLang="en-US" sz="2400"/>
              <a:t>Checking for all possible solutions: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1</a:t>
            </a:r>
            <a:r>
              <a:rPr lang="en-US" altLang="en-US" sz="2400" baseline="-25000"/>
              <a:t>		</a:t>
            </a:r>
            <a:r>
              <a:rPr lang="en-US" altLang="en-US" sz="2400"/>
              <a:t>1	1	1	1	0	0	0	0</a:t>
            </a:r>
            <a:endParaRPr lang="en-US" altLang="en-US" sz="2400" baseline="-25000"/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/>
              <a:t>	</a:t>
            </a:r>
            <a:r>
              <a:rPr lang="en-US" altLang="en-US" sz="2400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2</a:t>
            </a:r>
            <a:r>
              <a:rPr lang="en-US" altLang="en-US" sz="2400" baseline="-25000"/>
              <a:t>		</a:t>
            </a:r>
            <a:r>
              <a:rPr lang="en-US" altLang="en-US" sz="2400"/>
              <a:t>1	1	0	0	1	1	0	0</a:t>
            </a:r>
            <a:endParaRPr lang="en-US" altLang="en-US" sz="2400" baseline="-25000"/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 baseline="-25000"/>
              <a:t>	</a:t>
            </a:r>
            <a:r>
              <a:rPr lang="en-US" altLang="en-US" sz="2400">
                <a:solidFill>
                  <a:schemeClr val="accent2"/>
                </a:solidFill>
              </a:rPr>
              <a:t>x</a:t>
            </a:r>
            <a:r>
              <a:rPr lang="en-US" altLang="en-US" sz="2400" baseline="-25000">
                <a:solidFill>
                  <a:schemeClr val="accent2"/>
                </a:solidFill>
              </a:rPr>
              <a:t>3</a:t>
            </a:r>
            <a:r>
              <a:rPr lang="en-US" altLang="en-US" sz="2400" baseline="-25000"/>
              <a:t>		</a:t>
            </a:r>
            <a:r>
              <a:rPr lang="en-US" altLang="en-US" sz="2400"/>
              <a:t>1	0	1	0	1	0	1	0</a:t>
            </a:r>
          </a:p>
          <a:p>
            <a:pPr>
              <a:buFontTx/>
              <a:buNone/>
            </a:pPr>
            <a:r>
              <a:rPr lang="en-US" altLang="en-US" sz="2400"/>
              <a:t> </a:t>
            </a:r>
            <a:r>
              <a:rPr lang="en-US" altLang="en-US" sz="2400">
                <a:solidFill>
                  <a:schemeClr val="accent2"/>
                </a:solidFill>
              </a:rPr>
              <a:t> feasible</a:t>
            </a:r>
            <a:r>
              <a:rPr lang="en-US" altLang="en-US" sz="2400"/>
              <a:t>	no	no	no	</a:t>
            </a:r>
            <a:r>
              <a:rPr lang="en-US" altLang="en-US" sz="2400">
                <a:solidFill>
                  <a:srgbClr val="009900"/>
                </a:solidFill>
              </a:rPr>
              <a:t>yes</a:t>
            </a:r>
            <a:r>
              <a:rPr lang="en-US" altLang="en-US" sz="2400"/>
              <a:t>	no	</a:t>
            </a:r>
            <a:r>
              <a:rPr lang="en-US" altLang="en-US" sz="2400">
                <a:solidFill>
                  <a:srgbClr val="009900"/>
                </a:solidFill>
              </a:rPr>
              <a:t>yes</a:t>
            </a:r>
            <a:r>
              <a:rPr lang="en-US" altLang="en-US" sz="2400"/>
              <a:t>	no	no</a:t>
            </a:r>
          </a:p>
          <a:p>
            <a:pPr>
              <a:buFontTx/>
              <a:buNone/>
            </a:pPr>
            <a:r>
              <a:rPr lang="en-US" altLang="en-US" sz="2400"/>
              <a:t> </a:t>
            </a:r>
            <a:r>
              <a:rPr lang="en-US" altLang="en-US" sz="2400">
                <a:solidFill>
                  <a:schemeClr val="accent2"/>
                </a:solidFill>
              </a:rPr>
              <a:t> value</a:t>
            </a:r>
            <a:r>
              <a:rPr lang="en-US" altLang="en-US" sz="2400"/>
              <a:t>					</a:t>
            </a:r>
            <a:r>
              <a:rPr lang="en-US" altLang="en-US" sz="2400">
                <a:solidFill>
                  <a:srgbClr val="FF0066"/>
                </a:solidFill>
              </a:rPr>
              <a:t>3</a:t>
            </a:r>
            <a:r>
              <a:rPr lang="en-US" altLang="en-US" sz="2400"/>
              <a:t>		2</a:t>
            </a:r>
          </a:p>
          <a:p>
            <a:r>
              <a:rPr lang="en-US" altLang="en-US" sz="2400"/>
              <a:t>Select the best solution among the feasible ones:</a:t>
            </a:r>
          </a:p>
          <a:p>
            <a:pPr>
              <a:buFontTx/>
              <a:buNone/>
            </a:pPr>
            <a:r>
              <a:rPr lang="en-US" altLang="en-US" sz="2400"/>
              <a:t>			 x</a:t>
            </a:r>
            <a:r>
              <a:rPr lang="en-US" altLang="en-US" sz="2400" baseline="-25000"/>
              <a:t>1</a:t>
            </a:r>
            <a:r>
              <a:rPr lang="en-US" altLang="en-US" sz="2400"/>
              <a:t> =1    x</a:t>
            </a:r>
            <a:r>
              <a:rPr lang="en-US" altLang="en-US" sz="2400" baseline="-25000"/>
              <a:t>2</a:t>
            </a:r>
            <a:r>
              <a:rPr lang="en-US" altLang="en-US" sz="2400"/>
              <a:t> = 0    x</a:t>
            </a:r>
            <a:r>
              <a:rPr lang="en-US" altLang="en-US" sz="2400" baseline="-25000"/>
              <a:t>3 </a:t>
            </a:r>
            <a:r>
              <a:rPr lang="en-US" altLang="en-US" sz="2400"/>
              <a:t>= 0   with value 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DA778173-6A00-4843-AD15-8D2AF8E50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Natural solution ideas that don’t work well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3FA990F4-2C3B-7D47-BE9A-B0803B8C6B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altLang="en-US" sz="2400"/>
              <a:t>Number of possible solutions in the example is </a:t>
            </a:r>
            <a:r>
              <a:rPr lang="en-US" altLang="en-US" sz="2400">
                <a:solidFill>
                  <a:schemeClr val="accent2"/>
                </a:solidFill>
              </a:rPr>
              <a:t>2</a:t>
            </a:r>
            <a:r>
              <a:rPr lang="en-US" altLang="en-US" sz="2400" baseline="30000">
                <a:solidFill>
                  <a:schemeClr val="accent2"/>
                </a:solidFill>
              </a:rPr>
              <a:t>3</a:t>
            </a:r>
            <a:r>
              <a:rPr lang="en-US" altLang="en-US" sz="2400">
                <a:solidFill>
                  <a:schemeClr val="accent2"/>
                </a:solidFill>
              </a:rPr>
              <a:t> = 8</a:t>
            </a:r>
            <a:r>
              <a:rPr lang="en-US" altLang="en-US" sz="2400"/>
              <a:t> .</a:t>
            </a:r>
          </a:p>
          <a:p>
            <a:r>
              <a:rPr lang="en-US" altLang="en-US" sz="2400"/>
              <a:t>Generally,  if we have </a:t>
            </a:r>
            <a:r>
              <a:rPr lang="en-US" altLang="en-US" sz="2400">
                <a:solidFill>
                  <a:schemeClr val="accent2"/>
                </a:solidFill>
              </a:rPr>
              <a:t>n</a:t>
            </a:r>
            <a:r>
              <a:rPr lang="en-US" altLang="en-US" sz="2400"/>
              <a:t> binary variables,</a:t>
            </a:r>
          </a:p>
          <a:p>
            <a:pPr>
              <a:buFontTx/>
              <a:buNone/>
            </a:pPr>
            <a:r>
              <a:rPr lang="en-US" altLang="en-US" sz="2400"/>
              <a:t>				then the number of possible solutions is </a:t>
            </a:r>
            <a:r>
              <a:rPr lang="en-US" altLang="en-US" sz="2400">
                <a:solidFill>
                  <a:schemeClr val="accent2"/>
                </a:solidFill>
              </a:rPr>
              <a:t>2</a:t>
            </a:r>
            <a:r>
              <a:rPr lang="en-US" altLang="en-US" sz="2400" baseline="30000">
                <a:solidFill>
                  <a:schemeClr val="accent2"/>
                </a:solidFill>
              </a:rPr>
              <a:t>n</a:t>
            </a:r>
            <a:r>
              <a:rPr lang="en-US" altLang="en-US" sz="2400"/>
              <a:t> .</a:t>
            </a:r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endParaRPr lang="en-US" altLang="en-US" sz="2400"/>
          </a:p>
          <a:p>
            <a:pPr>
              <a:buFontTx/>
              <a:buNone/>
            </a:pPr>
            <a:r>
              <a:rPr lang="en-US" altLang="en-US" sz="2400"/>
              <a:t>	We have </a:t>
            </a:r>
            <a:r>
              <a:rPr lang="en-US" altLang="en-US" sz="2400" i="1"/>
              <a:t>exponential growth</a:t>
            </a:r>
            <a:r>
              <a:rPr lang="en-US" altLang="en-US" sz="2400"/>
              <a:t> of number of solutions</a:t>
            </a:r>
          </a:p>
          <a:p>
            <a:pPr>
              <a:buFontTx/>
              <a:buNone/>
            </a:pPr>
            <a:r>
              <a:rPr lang="en-US" altLang="en-US" sz="2400"/>
              <a:t>			which makes the algorithm very slow for large n.</a:t>
            </a:r>
          </a:p>
          <a:p>
            <a:r>
              <a:rPr lang="en-US" altLang="en-US" sz="2400"/>
              <a:t>This method might work only when </a:t>
            </a:r>
          </a:p>
          <a:p>
            <a:pPr>
              <a:buFontTx/>
              <a:buNone/>
            </a:pPr>
            <a:r>
              <a:rPr lang="en-US" altLang="en-US" sz="2400"/>
              <a:t>	the number of binary variables is small in a mixed integer program.</a:t>
            </a:r>
          </a:p>
          <a:p>
            <a:r>
              <a:rPr lang="en-US" altLang="en-US" sz="2400"/>
              <a:t>In general, more sophisticated algorithms are needed:</a:t>
            </a:r>
          </a:p>
          <a:p>
            <a:pPr>
              <a:buFontTx/>
              <a:buNone/>
            </a:pPr>
            <a:r>
              <a:rPr lang="en-US" altLang="en-US" sz="2400"/>
              <a:t>	Structure the enumeration procedure so that</a:t>
            </a:r>
          </a:p>
          <a:p>
            <a:pPr>
              <a:buFontTx/>
              <a:buNone/>
            </a:pPr>
            <a:r>
              <a:rPr lang="en-US" altLang="en-US" sz="2400"/>
              <a:t>	   only a small fraction of the possible solutions need to be examined.</a:t>
            </a:r>
          </a:p>
          <a:p>
            <a:pPr>
              <a:buFontTx/>
              <a:buNone/>
            </a:pPr>
            <a:endParaRPr lang="en-US" altLang="en-US" sz="2400"/>
          </a:p>
        </p:txBody>
      </p:sp>
      <p:graphicFrame>
        <p:nvGraphicFramePr>
          <p:cNvPr id="8218" name="Group 26">
            <a:extLst>
              <a:ext uri="{FF2B5EF4-FFF2-40B4-BE49-F238E27FC236}">
                <a16:creationId xmlns:a16="http://schemas.microsoft.com/office/drawing/2014/main" id="{A56628CA-B7BA-3245-9CF6-2C69A07F4EC3}"/>
              </a:ext>
            </a:extLst>
          </p:cNvPr>
          <p:cNvGraphicFramePr>
            <a:graphicFrameLocks noGrp="1"/>
          </p:cNvGraphicFramePr>
          <p:nvPr/>
        </p:nvGraphicFramePr>
        <p:xfrm>
          <a:off x="533400" y="2133600"/>
          <a:ext cx="7315200" cy="1057275"/>
        </p:xfrm>
        <a:graphic>
          <a:graphicData uri="http://schemas.openxmlformats.org/drawingml/2006/table">
            <a:tbl>
              <a:tblPr/>
              <a:tblGrid>
                <a:gridCol w="1593850">
                  <a:extLst>
                    <a:ext uri="{9D8B030D-6E8A-4147-A177-3AD203B41FA5}">
                      <a16:colId xmlns:a16="http://schemas.microsoft.com/office/drawing/2014/main" val="4230562465"/>
                    </a:ext>
                  </a:extLst>
                </a:gridCol>
                <a:gridCol w="1377950">
                  <a:extLst>
                    <a:ext uri="{9D8B030D-6E8A-4147-A177-3AD203B41FA5}">
                      <a16:colId xmlns:a16="http://schemas.microsoft.com/office/drawing/2014/main" val="3036442166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2193142828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3316215943"/>
                    </a:ext>
                  </a:extLst>
                </a:gridCol>
                <a:gridCol w="1447800">
                  <a:extLst>
                    <a:ext uri="{9D8B030D-6E8A-4147-A177-3AD203B41FA5}">
                      <a16:colId xmlns:a16="http://schemas.microsoft.com/office/drawing/2014/main" val="1061334251"/>
                    </a:ext>
                  </a:extLst>
                </a:gridCol>
              </a:tblGrid>
              <a:tr h="5397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n=10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n=30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n=50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n=100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7658419"/>
                  </a:ext>
                </a:extLst>
              </a:tr>
              <a:tr h="5095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  <a:r>
                        <a:rPr kumimoji="0" lang="en-US" alt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</a:rPr>
                        <a:t>n</a:t>
                      </a: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itchFamily="2" charset="2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itchFamily="2" charset="2"/>
                        </a:rPr>
                        <a:t>9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sym typeface="Symbol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itchFamily="2" charset="2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sym typeface="Symbol" pitchFamily="2" charset="2"/>
                        </a:rPr>
                        <a:t>15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sym typeface="Symbol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  <a:r>
                        <a:rPr kumimoji="0" lang="en-US" altLang="en-US" sz="2400" b="0" i="0" u="none" strike="noStrike" cap="none" normalizeH="0" baseline="3000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</a:rPr>
                        <a:t>30</a:t>
                      </a: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sym typeface="Symbol" pitchFamily="2" charset="2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85906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45FA154-3E3C-3046-98E9-07A57BE518E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Natural solution ideas that don’t work well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180AC4F-FAB9-4F46-A1AC-2399B09148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i="1"/>
              <a:t>Solution idea #2: </a:t>
            </a:r>
            <a:r>
              <a:rPr lang="en-US" altLang="en-US" sz="2400"/>
              <a:t>Solve the corresponding LP and round the solution.</a:t>
            </a:r>
          </a:p>
          <a:p>
            <a:r>
              <a:rPr lang="en-US" altLang="en-US" sz="2400"/>
              <a:t>For every IP (or MIP) there is a corresponding linear program which is obtained by dropping the integrality constraints on the variables. </a:t>
            </a:r>
          </a:p>
          <a:p>
            <a:pPr>
              <a:buFontTx/>
              <a:buNone/>
            </a:pPr>
            <a:r>
              <a:rPr lang="en-US" altLang="en-US" sz="2400"/>
              <a:t>	That linear program is called </a:t>
            </a:r>
            <a:r>
              <a:rPr lang="en-US" altLang="en-US" sz="2400" i="1">
                <a:solidFill>
                  <a:schemeClr val="accent2"/>
                </a:solidFill>
              </a:rPr>
              <a:t>LP-relaxation</a:t>
            </a:r>
            <a:r>
              <a:rPr lang="en-US" altLang="en-US" sz="2400"/>
              <a:t> of the original IP (MIP).</a:t>
            </a:r>
          </a:p>
          <a:p>
            <a:r>
              <a:rPr lang="en-US" altLang="en-US" sz="2400"/>
              <a:t>E.g., for the following IP:</a:t>
            </a:r>
          </a:p>
          <a:p>
            <a:pPr>
              <a:buFontTx/>
              <a:buNone/>
            </a:pPr>
            <a:r>
              <a:rPr lang="en-US" altLang="en-US" sz="2400"/>
              <a:t>		max	x</a:t>
            </a:r>
            <a:r>
              <a:rPr lang="en-US" altLang="en-US" sz="2400" baseline="-25000"/>
              <a:t>2						</a:t>
            </a:r>
            <a:r>
              <a:rPr lang="en-US" altLang="en-US" sz="2400"/>
              <a:t>(IP)</a:t>
            </a:r>
          </a:p>
          <a:p>
            <a:pPr>
              <a:buFontTx/>
              <a:buNone/>
            </a:pPr>
            <a:r>
              <a:rPr lang="en-US" altLang="en-US" sz="2400"/>
              <a:t>		s.t.	-2x</a:t>
            </a:r>
            <a:r>
              <a:rPr lang="en-US" altLang="en-US" sz="2400" baseline="-25000"/>
              <a:t>1</a:t>
            </a:r>
            <a:r>
              <a:rPr lang="en-US" altLang="en-US" sz="2400"/>
              <a:t> +2x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 1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 </a:t>
            </a:r>
            <a:r>
              <a:rPr lang="en-US" altLang="en-US" sz="2400"/>
              <a:t>2x</a:t>
            </a:r>
            <a:r>
              <a:rPr lang="en-US" altLang="en-US" sz="2400" baseline="-25000"/>
              <a:t>1</a:t>
            </a:r>
            <a:r>
              <a:rPr lang="en-US" altLang="en-US" sz="2400"/>
              <a:t> +2x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 7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 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, 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≥ 0 integer</a:t>
            </a:r>
          </a:p>
          <a:p>
            <a:pPr>
              <a:buFontTx/>
              <a:buNone/>
            </a:pP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altLang="en-US" sz="2400">
                <a:cs typeface="Arial" panose="020B0604020202020204" pitchFamily="34" charset="0"/>
              </a:rPr>
              <a:t>the LP-relaxation is: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</a:t>
            </a:r>
            <a:r>
              <a:rPr lang="en-US" altLang="en-US" sz="2400"/>
              <a:t>max	x</a:t>
            </a:r>
            <a:r>
              <a:rPr lang="en-US" altLang="en-US" sz="2400" baseline="-25000"/>
              <a:t>2						</a:t>
            </a:r>
            <a:r>
              <a:rPr lang="en-US" altLang="en-US" sz="2400"/>
              <a:t>(LP)</a:t>
            </a:r>
          </a:p>
          <a:p>
            <a:pPr>
              <a:buFontTx/>
              <a:buNone/>
            </a:pPr>
            <a:r>
              <a:rPr lang="en-US" altLang="en-US" sz="2400"/>
              <a:t>		s.t.	-2x</a:t>
            </a:r>
            <a:r>
              <a:rPr lang="en-US" altLang="en-US" sz="2400" baseline="-25000"/>
              <a:t>1</a:t>
            </a:r>
            <a:r>
              <a:rPr lang="en-US" altLang="en-US" sz="2400"/>
              <a:t> +2x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 1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 </a:t>
            </a:r>
            <a:r>
              <a:rPr lang="en-US" altLang="en-US" sz="2400"/>
              <a:t>2x</a:t>
            </a:r>
            <a:r>
              <a:rPr lang="en-US" altLang="en-US" sz="2400" baseline="-25000"/>
              <a:t>1</a:t>
            </a:r>
            <a:r>
              <a:rPr lang="en-US" altLang="en-US" sz="2400"/>
              <a:t> +2x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 7</a:t>
            </a:r>
          </a:p>
          <a:p>
            <a:pPr>
              <a:buFontTx/>
              <a:buNone/>
            </a:pPr>
            <a:r>
              <a:rPr lang="en-US" altLang="en-US" sz="2400">
                <a:sym typeface="Symbol" pitchFamily="2" charset="2"/>
              </a:rPr>
              <a:t>			 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, 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≥ 0</a:t>
            </a:r>
            <a:endParaRPr lang="en-US" altLang="en-US" sz="2400"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40DA5DAB-3DC2-FF4D-86D4-BFFE3F4BF9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Natural solution ideas that don’t work well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2816F925-6B3D-ED48-8FC9-8E59E9D8B0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altLang="en-US" sz="2400">
                <a:cs typeface="Arial" panose="020B0604020202020204" pitchFamily="34" charset="0"/>
              </a:rPr>
              <a:t>There are efficient algorithms (e.g., Simplex method) to solve LPs.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So a natural algorithm for solving an IP is 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 (i) solve the LP-relaxation;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 	(ii) round its solution to get an integral solution for the original IP.</a:t>
            </a:r>
          </a:p>
          <a:p>
            <a:r>
              <a:rPr lang="en-US" altLang="en-US" sz="2400">
                <a:cs typeface="Arial" panose="020B0604020202020204" pitchFamily="34" charset="0"/>
              </a:rPr>
              <a:t>Let’s see how it works on our example.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</a:t>
            </a:r>
            <a:r>
              <a:rPr lang="en-US" altLang="en-US" sz="2400"/>
              <a:t>max	x</a:t>
            </a:r>
            <a:r>
              <a:rPr lang="en-US" altLang="en-US" sz="2400" baseline="-25000"/>
              <a:t>2							</a:t>
            </a:r>
            <a:endParaRPr lang="en-US" altLang="en-US" sz="2400"/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/>
              <a:t>		s.t.	-2x</a:t>
            </a:r>
            <a:r>
              <a:rPr lang="en-US" altLang="en-US" sz="2400" baseline="-25000"/>
              <a:t>1</a:t>
            </a:r>
            <a:r>
              <a:rPr lang="en-US" altLang="en-US" sz="2400"/>
              <a:t> +2x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 1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	 </a:t>
            </a:r>
            <a:r>
              <a:rPr lang="en-US" altLang="en-US" sz="2400"/>
              <a:t>2x</a:t>
            </a:r>
            <a:r>
              <a:rPr lang="en-US" altLang="en-US" sz="2400" baseline="-25000"/>
              <a:t>1</a:t>
            </a:r>
            <a:r>
              <a:rPr lang="en-US" altLang="en-US" sz="2400"/>
              <a:t> +2x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 7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	 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, 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≥ 0</a:t>
            </a:r>
          </a:p>
          <a:p>
            <a:pPr>
              <a:lnSpc>
                <a:spcPct val="75000"/>
              </a:lnSpc>
              <a:buFontTx/>
              <a:buNone/>
            </a:pPr>
            <a:endParaRPr lang="en-US" altLang="en-US" sz="240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75000"/>
              </a:lnSpc>
            </a:pPr>
            <a:r>
              <a:rPr lang="en-US" altLang="en-US" sz="2400">
                <a:cs typeface="Arial" panose="020B0604020202020204" pitchFamily="34" charset="0"/>
              </a:rPr>
              <a:t>Optimal solution is (1.5, 2)</a:t>
            </a:r>
          </a:p>
          <a:p>
            <a:pPr>
              <a:lnSpc>
                <a:spcPct val="75000"/>
              </a:lnSpc>
            </a:pPr>
            <a:endParaRPr lang="en-US" altLang="en-US" sz="2400">
              <a:cs typeface="Arial" panose="020B0604020202020204" pitchFamily="34" charset="0"/>
            </a:endParaRPr>
          </a:p>
          <a:p>
            <a:pPr>
              <a:lnSpc>
                <a:spcPct val="75000"/>
              </a:lnSpc>
            </a:pPr>
            <a:r>
              <a:rPr lang="en-US" altLang="en-US" sz="2400">
                <a:cs typeface="Arial" panose="020B0604020202020204" pitchFamily="34" charset="0"/>
              </a:rPr>
              <a:t>Rounded solutions are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  (1, 2) and (2, 2) ;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    but both are infeasible</a:t>
            </a:r>
          </a:p>
          <a:p>
            <a:pPr>
              <a:lnSpc>
                <a:spcPct val="75000"/>
              </a:lnSpc>
              <a:buFontTx/>
              <a:buNone/>
            </a:pPr>
            <a:endParaRPr lang="en-US" altLang="en-US" sz="2400"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en-US" altLang="en-US" sz="2400">
              <a:cs typeface="Arial" panose="020B0604020202020204" pitchFamily="34" charset="0"/>
            </a:endParaRPr>
          </a:p>
        </p:txBody>
      </p:sp>
      <p:grpSp>
        <p:nvGrpSpPr>
          <p:cNvPr id="11272" name="Group 8">
            <a:extLst>
              <a:ext uri="{FF2B5EF4-FFF2-40B4-BE49-F238E27FC236}">
                <a16:creationId xmlns:a16="http://schemas.microsoft.com/office/drawing/2014/main" id="{B09AF0AF-FDF6-7A49-B2CE-7D991D447638}"/>
              </a:ext>
            </a:extLst>
          </p:cNvPr>
          <p:cNvGrpSpPr>
            <a:grpSpLocks/>
          </p:cNvGrpSpPr>
          <p:nvPr/>
        </p:nvGrpSpPr>
        <p:grpSpPr bwMode="auto">
          <a:xfrm>
            <a:off x="4572000" y="3321050"/>
            <a:ext cx="4032250" cy="2771775"/>
            <a:chOff x="2880" y="2115"/>
            <a:chExt cx="2540" cy="1746"/>
          </a:xfrm>
        </p:grpSpPr>
        <p:sp>
          <p:nvSpPr>
            <p:cNvPr id="11269" name="Line 5">
              <a:extLst>
                <a:ext uri="{FF2B5EF4-FFF2-40B4-BE49-F238E27FC236}">
                  <a16:creationId xmlns:a16="http://schemas.microsoft.com/office/drawing/2014/main" id="{0AC48693-E6D1-1542-93FF-882501D881E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880" y="2115"/>
              <a:ext cx="0" cy="17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Line 6">
              <a:extLst>
                <a:ext uri="{FF2B5EF4-FFF2-40B4-BE49-F238E27FC236}">
                  <a16:creationId xmlns:a16="http://schemas.microsoft.com/office/drawing/2014/main" id="{653AEE57-8EA0-6342-88CC-8BC20924136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880" y="3861"/>
              <a:ext cx="254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74" name="Freeform 10">
            <a:extLst>
              <a:ext uri="{FF2B5EF4-FFF2-40B4-BE49-F238E27FC236}">
                <a16:creationId xmlns:a16="http://schemas.microsoft.com/office/drawing/2014/main" id="{7474BBAC-5FBD-0242-B4CD-DA5BD36782D9}"/>
              </a:ext>
            </a:extLst>
          </p:cNvPr>
          <p:cNvSpPr>
            <a:spLocks/>
          </p:cNvSpPr>
          <p:nvPr/>
        </p:nvSpPr>
        <p:spPr bwMode="auto">
          <a:xfrm>
            <a:off x="4572000" y="4329113"/>
            <a:ext cx="3132138" cy="1763712"/>
          </a:xfrm>
          <a:custGeom>
            <a:avLst/>
            <a:gdLst>
              <a:gd name="T0" fmla="*/ 0 w 1973"/>
              <a:gd name="T1" fmla="*/ 1109 h 1111"/>
              <a:gd name="T2" fmla="*/ 0 w 1973"/>
              <a:gd name="T3" fmla="*/ 815 h 1111"/>
              <a:gd name="T4" fmla="*/ 839 w 1973"/>
              <a:gd name="T5" fmla="*/ 0 h 1111"/>
              <a:gd name="T6" fmla="*/ 1973 w 1973"/>
              <a:gd name="T7" fmla="*/ 1111 h 1111"/>
              <a:gd name="T8" fmla="*/ 0 w 1973"/>
              <a:gd name="T9" fmla="*/ 1109 h 111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973" h="1111">
                <a:moveTo>
                  <a:pt x="0" y="1109"/>
                </a:moveTo>
                <a:lnTo>
                  <a:pt x="0" y="815"/>
                </a:lnTo>
                <a:lnTo>
                  <a:pt x="839" y="0"/>
                </a:lnTo>
                <a:lnTo>
                  <a:pt x="1973" y="1111"/>
                </a:lnTo>
                <a:lnTo>
                  <a:pt x="0" y="1109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1292" name="Group 28">
            <a:extLst>
              <a:ext uri="{FF2B5EF4-FFF2-40B4-BE49-F238E27FC236}">
                <a16:creationId xmlns:a16="http://schemas.microsoft.com/office/drawing/2014/main" id="{487BB4B1-F616-D04A-BDAF-AFE40810EF5A}"/>
              </a:ext>
            </a:extLst>
          </p:cNvPr>
          <p:cNvGrpSpPr>
            <a:grpSpLocks/>
          </p:cNvGrpSpPr>
          <p:nvPr/>
        </p:nvGrpSpPr>
        <p:grpSpPr bwMode="auto">
          <a:xfrm>
            <a:off x="4464050" y="4221163"/>
            <a:ext cx="2917825" cy="1979612"/>
            <a:chOff x="2812" y="2659"/>
            <a:chExt cx="1838" cy="1247"/>
          </a:xfrm>
        </p:grpSpPr>
        <p:sp>
          <p:nvSpPr>
            <p:cNvPr id="11275" name="Oval 11">
              <a:extLst>
                <a:ext uri="{FF2B5EF4-FFF2-40B4-BE49-F238E27FC236}">
                  <a16:creationId xmlns:a16="http://schemas.microsoft.com/office/drawing/2014/main" id="{8DD39888-E0BC-DA43-9D37-78B2205A94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2659"/>
              <a:ext cx="114" cy="1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6" name="Oval 12">
              <a:extLst>
                <a:ext uri="{FF2B5EF4-FFF2-40B4-BE49-F238E27FC236}">
                  <a16:creationId xmlns:a16="http://schemas.microsoft.com/office/drawing/2014/main" id="{D4D5DF77-DB28-2A4B-B7FD-813D6FFEBB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2659"/>
              <a:ext cx="114" cy="1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7" name="Oval 13">
              <a:extLst>
                <a:ext uri="{FF2B5EF4-FFF2-40B4-BE49-F238E27FC236}">
                  <a16:creationId xmlns:a16="http://schemas.microsoft.com/office/drawing/2014/main" id="{262D080E-0B7B-BF4C-B840-F48731D1D1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3226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8" name="Oval 14">
              <a:extLst>
                <a:ext uri="{FF2B5EF4-FFF2-40B4-BE49-F238E27FC236}">
                  <a16:creationId xmlns:a16="http://schemas.microsoft.com/office/drawing/2014/main" id="{E23DED78-3549-8347-AE67-264F0A72EE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3226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79" name="Oval 15">
              <a:extLst>
                <a:ext uri="{FF2B5EF4-FFF2-40B4-BE49-F238E27FC236}">
                  <a16:creationId xmlns:a16="http://schemas.microsoft.com/office/drawing/2014/main" id="{070D7A98-1C69-E74D-B083-7B62D70281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3770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0" name="Oval 16">
              <a:extLst>
                <a:ext uri="{FF2B5EF4-FFF2-40B4-BE49-F238E27FC236}">
                  <a16:creationId xmlns:a16="http://schemas.microsoft.com/office/drawing/2014/main" id="{9CBD5524-5EF0-2D4B-98E5-F401874B4E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3770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1" name="Oval 17">
              <a:extLst>
                <a:ext uri="{FF2B5EF4-FFF2-40B4-BE49-F238E27FC236}">
                  <a16:creationId xmlns:a16="http://schemas.microsoft.com/office/drawing/2014/main" id="{48C29C46-8354-DE4C-8121-DFC179D8906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3226"/>
              <a:ext cx="114" cy="1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2" name="Oval 18">
              <a:extLst>
                <a:ext uri="{FF2B5EF4-FFF2-40B4-BE49-F238E27FC236}">
                  <a16:creationId xmlns:a16="http://schemas.microsoft.com/office/drawing/2014/main" id="{34DA5E02-A127-6B48-A4EE-D11A20321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35" y="3770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3" name="Oval 19">
              <a:extLst>
                <a:ext uri="{FF2B5EF4-FFF2-40B4-BE49-F238E27FC236}">
                  <a16:creationId xmlns:a16="http://schemas.microsoft.com/office/drawing/2014/main" id="{4B81DACA-FE68-4141-B923-965D266BF2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12" y="2659"/>
              <a:ext cx="114" cy="1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4" name="Oval 20">
              <a:extLst>
                <a:ext uri="{FF2B5EF4-FFF2-40B4-BE49-F238E27FC236}">
                  <a16:creationId xmlns:a16="http://schemas.microsoft.com/office/drawing/2014/main" id="{4B646BFC-D132-8144-9192-7772D6DDDF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2659"/>
              <a:ext cx="114" cy="1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5" name="Oval 21">
              <a:extLst>
                <a:ext uri="{FF2B5EF4-FFF2-40B4-BE49-F238E27FC236}">
                  <a16:creationId xmlns:a16="http://schemas.microsoft.com/office/drawing/2014/main" id="{35C540A3-0D99-7244-8BAD-F72836D613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" y="3226"/>
              <a:ext cx="114" cy="1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286" name="Oval 22">
              <a:extLst>
                <a:ext uri="{FF2B5EF4-FFF2-40B4-BE49-F238E27FC236}">
                  <a16:creationId xmlns:a16="http://schemas.microsoft.com/office/drawing/2014/main" id="{C0268A29-452E-1741-8867-9B70C6B6810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3793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1287" name="Freeform 23">
            <a:extLst>
              <a:ext uri="{FF2B5EF4-FFF2-40B4-BE49-F238E27FC236}">
                <a16:creationId xmlns:a16="http://schemas.microsoft.com/office/drawing/2014/main" id="{65D6A446-8819-1342-BC5F-789340560FAF}"/>
              </a:ext>
            </a:extLst>
          </p:cNvPr>
          <p:cNvSpPr>
            <a:spLocks/>
          </p:cNvSpPr>
          <p:nvPr/>
        </p:nvSpPr>
        <p:spPr bwMode="auto">
          <a:xfrm>
            <a:off x="4572000" y="3608388"/>
            <a:ext cx="2052638" cy="1995487"/>
          </a:xfrm>
          <a:custGeom>
            <a:avLst/>
            <a:gdLst>
              <a:gd name="T0" fmla="*/ 0 w 1293"/>
              <a:gd name="T1" fmla="*/ 1257 h 1257"/>
              <a:gd name="T2" fmla="*/ 1293 w 1293"/>
              <a:gd name="T3" fmla="*/ 0 h 1257"/>
            </a:gdLst>
            <a:ahLst/>
            <a:cxnLst>
              <a:cxn ang="0">
                <a:pos x="T0" y="T1"/>
              </a:cxn>
              <a:cxn ang="0">
                <a:pos x="T2" y="T3"/>
              </a:cxn>
            </a:cxnLst>
            <a:rect l="0" t="0" r="r" b="b"/>
            <a:pathLst>
              <a:path w="1293" h="1257">
                <a:moveTo>
                  <a:pt x="0" y="1257"/>
                </a:moveTo>
                <a:lnTo>
                  <a:pt x="1293" y="0"/>
                </a:lnTo>
              </a:path>
            </a:pathLst>
          </a:custGeom>
          <a:noFill/>
          <a:ln w="9525">
            <a:solidFill>
              <a:schemeClr val="tx1"/>
            </a:solidFill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1" name="Line 27">
            <a:extLst>
              <a:ext uri="{FF2B5EF4-FFF2-40B4-BE49-F238E27FC236}">
                <a16:creationId xmlns:a16="http://schemas.microsoft.com/office/drawing/2014/main" id="{9554E002-F2E2-4C49-98D1-558D851D995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5184775" y="3644900"/>
            <a:ext cx="2519363" cy="2447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3" name="Line 29">
            <a:extLst>
              <a:ext uri="{FF2B5EF4-FFF2-40B4-BE49-F238E27FC236}">
                <a16:creationId xmlns:a16="http://schemas.microsoft.com/office/drawing/2014/main" id="{2FA98005-34FF-5047-9B97-38C48DE08BF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427538" y="4292600"/>
            <a:ext cx="4068762" cy="3492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94" name="Rectangle 30">
            <a:extLst>
              <a:ext uri="{FF2B5EF4-FFF2-40B4-BE49-F238E27FC236}">
                <a16:creationId xmlns:a16="http://schemas.microsoft.com/office/drawing/2014/main" id="{B0BAA2FC-F89D-3246-8BA5-3EA96C00478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32475" y="4257675"/>
            <a:ext cx="107950" cy="1079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95" name="Text Box 31">
            <a:extLst>
              <a:ext uri="{FF2B5EF4-FFF2-40B4-BE49-F238E27FC236}">
                <a16:creationId xmlns:a16="http://schemas.microsoft.com/office/drawing/2014/main" id="{6C8E1A0E-94C6-D644-97E8-D916113224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3321050"/>
            <a:ext cx="1547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-2x</a:t>
            </a:r>
            <a:r>
              <a:rPr lang="en-US" altLang="en-US" sz="1800" baseline="-25000"/>
              <a:t>1</a:t>
            </a:r>
            <a:r>
              <a:rPr lang="en-US" altLang="en-US" sz="1800"/>
              <a:t> +2x</a:t>
            </a:r>
            <a:r>
              <a:rPr lang="en-US" altLang="en-US" sz="1800" baseline="-25000"/>
              <a:t>2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= 1</a:t>
            </a:r>
          </a:p>
        </p:txBody>
      </p:sp>
      <p:sp>
        <p:nvSpPr>
          <p:cNvPr id="11296" name="Text Box 32">
            <a:extLst>
              <a:ext uri="{FF2B5EF4-FFF2-40B4-BE49-F238E27FC236}">
                <a16:creationId xmlns:a16="http://schemas.microsoft.com/office/drawing/2014/main" id="{A40EDF72-04E7-D043-B8A6-762F5986B3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3321050"/>
            <a:ext cx="1547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2x</a:t>
            </a:r>
            <a:r>
              <a:rPr lang="en-US" altLang="en-US" sz="1800" baseline="-25000"/>
              <a:t>1</a:t>
            </a:r>
            <a:r>
              <a:rPr lang="en-US" altLang="en-US" sz="1800"/>
              <a:t> +2x</a:t>
            </a:r>
            <a:r>
              <a:rPr lang="en-US" altLang="en-US" sz="1800" baseline="-25000"/>
              <a:t>2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= 7</a:t>
            </a:r>
          </a:p>
        </p:txBody>
      </p:sp>
      <p:sp>
        <p:nvSpPr>
          <p:cNvPr id="11297" name="Text Box 33">
            <a:extLst>
              <a:ext uri="{FF2B5EF4-FFF2-40B4-BE49-F238E27FC236}">
                <a16:creationId xmlns:a16="http://schemas.microsoft.com/office/drawing/2014/main" id="{EF822B77-35F8-0A4C-9791-0F0375982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3933825"/>
            <a:ext cx="5762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0066"/>
                </a:solidFill>
              </a:rPr>
              <a:t>Z=2</a:t>
            </a:r>
            <a:endParaRPr lang="en-US" altLang="en-US" sz="1800">
              <a:solidFill>
                <a:srgbClr val="FF0066"/>
              </a:solidFill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uiExpand="1" build="p"/>
      <p:bldP spid="11295" grpId="0"/>
      <p:bldP spid="11296" grpId="0"/>
      <p:bldP spid="1129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CE6F6431-1AD7-DE43-A58D-172E6C34D2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Natural solution ideas that don’t work well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ADB8E75A-922C-2D49-8986-A39D47701C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r>
              <a:rPr lang="en-US" altLang="en-US" sz="2400">
                <a:cs typeface="Arial" panose="020B0604020202020204" pitchFamily="34" charset="0"/>
              </a:rPr>
              <a:t>Consider another example.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Integer Program			LP relaxation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</a:t>
            </a:r>
            <a:r>
              <a:rPr lang="en-US" altLang="en-US" sz="2400"/>
              <a:t>max	 x</a:t>
            </a:r>
            <a:r>
              <a:rPr lang="en-US" altLang="en-US" sz="2400" baseline="-25000"/>
              <a:t>1</a:t>
            </a:r>
            <a:r>
              <a:rPr lang="en-US" altLang="en-US" sz="2400"/>
              <a:t> + 5x</a:t>
            </a:r>
            <a:r>
              <a:rPr lang="en-US" altLang="en-US" sz="2400" baseline="-25000"/>
              <a:t>2			 </a:t>
            </a:r>
            <a:r>
              <a:rPr lang="en-US" altLang="en-US" sz="2400"/>
              <a:t>max	 x</a:t>
            </a:r>
            <a:r>
              <a:rPr lang="en-US" altLang="en-US" sz="2400" baseline="-25000"/>
              <a:t>1</a:t>
            </a:r>
            <a:r>
              <a:rPr lang="en-US" altLang="en-US" sz="2400"/>
              <a:t> + 5x</a:t>
            </a:r>
            <a:r>
              <a:rPr lang="en-US" altLang="en-US" sz="2400" baseline="-25000"/>
              <a:t>2 	</a:t>
            </a:r>
            <a:endParaRPr lang="en-US" altLang="en-US" sz="2400"/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/>
              <a:t>		s.t.	x</a:t>
            </a:r>
            <a:r>
              <a:rPr lang="en-US" altLang="en-US" sz="2400" baseline="-25000"/>
              <a:t>1</a:t>
            </a:r>
            <a:r>
              <a:rPr lang="en-US" altLang="en-US" sz="2400"/>
              <a:t> +10x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 20			 </a:t>
            </a:r>
            <a:r>
              <a:rPr lang="en-US" altLang="en-US" sz="2400"/>
              <a:t>s.t.	x</a:t>
            </a:r>
            <a:r>
              <a:rPr lang="en-US" altLang="en-US" sz="2400" baseline="-25000"/>
              <a:t>1</a:t>
            </a:r>
            <a:r>
              <a:rPr lang="en-US" altLang="en-US" sz="2400"/>
              <a:t> +10x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sym typeface="Symbol" pitchFamily="2" charset="2"/>
              </a:rPr>
              <a:t> 20 	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	 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 </a:t>
            </a:r>
            <a:r>
              <a:rPr lang="en-US" altLang="en-US" sz="2400">
                <a:sym typeface="Symbol" pitchFamily="2" charset="2"/>
              </a:rPr>
              <a:t> 2					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 </a:t>
            </a:r>
            <a:r>
              <a:rPr lang="en-US" altLang="en-US" sz="2400">
                <a:sym typeface="Symbol" pitchFamily="2" charset="2"/>
              </a:rPr>
              <a:t> 2</a:t>
            </a:r>
          </a:p>
          <a:p>
            <a:pPr>
              <a:lnSpc>
                <a:spcPct val="75000"/>
              </a:lnSpc>
              <a:buFontTx/>
              <a:buNone/>
            </a:pPr>
            <a:r>
              <a:rPr lang="en-US" altLang="en-US" sz="2400">
                <a:sym typeface="Symbol" pitchFamily="2" charset="2"/>
              </a:rPr>
              <a:t>			 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, 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≥ 0  integer			 </a:t>
            </a:r>
            <a:r>
              <a:rPr lang="en-US" altLang="en-US" sz="2400"/>
              <a:t>x</a:t>
            </a:r>
            <a:r>
              <a:rPr lang="en-US" altLang="en-US" sz="2400" baseline="-25000"/>
              <a:t>1</a:t>
            </a:r>
            <a:r>
              <a:rPr lang="en-US" altLang="en-US" sz="2400"/>
              <a:t> , x</a:t>
            </a:r>
            <a:r>
              <a:rPr lang="en-US" altLang="en-US" sz="2400" baseline="-25000"/>
              <a:t>2</a:t>
            </a:r>
            <a:r>
              <a:rPr lang="en-US" altLang="en-US" sz="2400"/>
              <a:t> </a:t>
            </a:r>
            <a:r>
              <a:rPr lang="en-US" altLang="en-US" sz="2400">
                <a:latin typeface="Arial" panose="020B0604020202020204" pitchFamily="34" charset="0"/>
                <a:cs typeface="Arial" panose="020B0604020202020204" pitchFamily="34" charset="0"/>
              </a:rPr>
              <a:t>≥ 0 </a:t>
            </a:r>
          </a:p>
          <a:p>
            <a:pPr>
              <a:buFontTx/>
              <a:buNone/>
            </a:pPr>
            <a:endParaRPr lang="en-US" altLang="en-US" sz="2400">
              <a:cs typeface="Arial" panose="020B0604020202020204" pitchFamily="34" charset="0"/>
            </a:endParaRPr>
          </a:p>
          <a:p>
            <a:r>
              <a:rPr lang="en-US" altLang="en-US" sz="2400">
                <a:cs typeface="Arial" panose="020B0604020202020204" pitchFamily="34" charset="0"/>
              </a:rPr>
              <a:t>Solution to LP-relaxation: (2, 1.8)</a:t>
            </a:r>
          </a:p>
          <a:p>
            <a:r>
              <a:rPr lang="en-US" altLang="en-US" sz="2400">
                <a:cs typeface="Arial" panose="020B0604020202020204" pitchFamily="34" charset="0"/>
              </a:rPr>
              <a:t>Rounded IP solution: 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(2, 1) with value 7</a:t>
            </a:r>
          </a:p>
          <a:p>
            <a:r>
              <a:rPr lang="en-US" altLang="en-US" sz="2400">
                <a:cs typeface="Arial" panose="020B0604020202020204" pitchFamily="34" charset="0"/>
              </a:rPr>
              <a:t>IP optimal solution: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(0, 2) with value 10</a:t>
            </a:r>
          </a:p>
          <a:p>
            <a:r>
              <a:rPr lang="en-US" altLang="en-US" sz="2400" i="1">
                <a:cs typeface="Arial" panose="020B0604020202020204" pitchFamily="34" charset="0"/>
              </a:rPr>
              <a:t>Conclusion:</a:t>
            </a:r>
            <a:r>
              <a:rPr lang="en-US" altLang="en-US" sz="2400">
                <a:cs typeface="Arial" panose="020B0604020202020204" pitchFamily="34" charset="0"/>
              </a:rPr>
              <a:t> Rounded solution too far</a:t>
            </a:r>
          </a:p>
          <a:p>
            <a:pPr>
              <a:buFontTx/>
              <a:buNone/>
            </a:pPr>
            <a:r>
              <a:rPr lang="en-US" altLang="en-US" sz="2400">
                <a:cs typeface="Arial" panose="020B0604020202020204" pitchFamily="34" charset="0"/>
              </a:rPr>
              <a:t>		from optimal solution</a:t>
            </a:r>
          </a:p>
        </p:txBody>
      </p:sp>
      <p:grpSp>
        <p:nvGrpSpPr>
          <p:cNvPr id="13322" name="Group 10">
            <a:extLst>
              <a:ext uri="{FF2B5EF4-FFF2-40B4-BE49-F238E27FC236}">
                <a16:creationId xmlns:a16="http://schemas.microsoft.com/office/drawing/2014/main" id="{BDFEB688-07EA-014B-9EEF-2DC8C441E29C}"/>
              </a:ext>
            </a:extLst>
          </p:cNvPr>
          <p:cNvGrpSpPr>
            <a:grpSpLocks/>
          </p:cNvGrpSpPr>
          <p:nvPr/>
        </p:nvGrpSpPr>
        <p:grpSpPr bwMode="auto">
          <a:xfrm>
            <a:off x="5472113" y="3321050"/>
            <a:ext cx="2413000" cy="2808288"/>
            <a:chOff x="3447" y="2092"/>
            <a:chExt cx="1520" cy="1769"/>
          </a:xfrm>
        </p:grpSpPr>
        <p:sp>
          <p:nvSpPr>
            <p:cNvPr id="13317" name="Line 5">
              <a:extLst>
                <a:ext uri="{FF2B5EF4-FFF2-40B4-BE49-F238E27FC236}">
                  <a16:creationId xmlns:a16="http://schemas.microsoft.com/office/drawing/2014/main" id="{1919AE57-3675-A740-BE45-ACAFB857B4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447" y="2092"/>
              <a:ext cx="0" cy="17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321" name="Line 9">
              <a:extLst>
                <a:ext uri="{FF2B5EF4-FFF2-40B4-BE49-F238E27FC236}">
                  <a16:creationId xmlns:a16="http://schemas.microsoft.com/office/drawing/2014/main" id="{E77D5139-8E3D-8249-87BD-72E1A8E573F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447" y="3861"/>
              <a:ext cx="152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3324" name="Freeform 12">
            <a:extLst>
              <a:ext uri="{FF2B5EF4-FFF2-40B4-BE49-F238E27FC236}">
                <a16:creationId xmlns:a16="http://schemas.microsoft.com/office/drawing/2014/main" id="{70AEFA27-2C64-9440-9329-0288E5BE5CE3}"/>
              </a:ext>
            </a:extLst>
          </p:cNvPr>
          <p:cNvSpPr>
            <a:spLocks/>
          </p:cNvSpPr>
          <p:nvPr/>
        </p:nvSpPr>
        <p:spPr bwMode="auto">
          <a:xfrm>
            <a:off x="5472113" y="4292600"/>
            <a:ext cx="1801812" cy="1863725"/>
          </a:xfrm>
          <a:custGeom>
            <a:avLst/>
            <a:gdLst>
              <a:gd name="T0" fmla="*/ 9 w 1135"/>
              <a:gd name="T1" fmla="*/ 1174 h 1174"/>
              <a:gd name="T2" fmla="*/ 0 w 1135"/>
              <a:gd name="T3" fmla="*/ 0 h 1174"/>
              <a:gd name="T4" fmla="*/ 1135 w 1135"/>
              <a:gd name="T5" fmla="*/ 150 h 1174"/>
              <a:gd name="T6" fmla="*/ 1134 w 1135"/>
              <a:gd name="T7" fmla="*/ 1157 h 1174"/>
              <a:gd name="T8" fmla="*/ 9 w 1135"/>
              <a:gd name="T9" fmla="*/ 1174 h 117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135" h="1174">
                <a:moveTo>
                  <a:pt x="9" y="1174"/>
                </a:moveTo>
                <a:lnTo>
                  <a:pt x="0" y="0"/>
                </a:lnTo>
                <a:lnTo>
                  <a:pt x="1135" y="150"/>
                </a:lnTo>
                <a:lnTo>
                  <a:pt x="1134" y="1157"/>
                </a:lnTo>
                <a:lnTo>
                  <a:pt x="9" y="1174"/>
                </a:lnTo>
                <a:close/>
              </a:path>
            </a:pathLst>
          </a:custGeom>
          <a:solidFill>
            <a:schemeClr val="hlink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6" name="Line 14">
            <a:extLst>
              <a:ext uri="{FF2B5EF4-FFF2-40B4-BE49-F238E27FC236}">
                <a16:creationId xmlns:a16="http://schemas.microsoft.com/office/drawing/2014/main" id="{12A2A4C0-5CF5-DE41-8C18-96A5AC5C906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72113" y="4292600"/>
            <a:ext cx="2700337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27" name="Line 15">
            <a:extLst>
              <a:ext uri="{FF2B5EF4-FFF2-40B4-BE49-F238E27FC236}">
                <a16:creationId xmlns:a16="http://schemas.microsoft.com/office/drawing/2014/main" id="{FD5E0A9D-0C16-2F47-967A-F099EF7BE12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272338" y="3716338"/>
            <a:ext cx="0" cy="241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13342" name="Group 30">
            <a:extLst>
              <a:ext uri="{FF2B5EF4-FFF2-40B4-BE49-F238E27FC236}">
                <a16:creationId xmlns:a16="http://schemas.microsoft.com/office/drawing/2014/main" id="{9A5134CF-47DC-CD4A-8F78-227E5B4CF625}"/>
              </a:ext>
            </a:extLst>
          </p:cNvPr>
          <p:cNvGrpSpPr>
            <a:grpSpLocks/>
          </p:cNvGrpSpPr>
          <p:nvPr/>
        </p:nvGrpSpPr>
        <p:grpSpPr bwMode="auto">
          <a:xfrm>
            <a:off x="5364163" y="4221163"/>
            <a:ext cx="2017712" cy="2016125"/>
            <a:chOff x="3379" y="2659"/>
            <a:chExt cx="1271" cy="1270"/>
          </a:xfrm>
        </p:grpSpPr>
        <p:sp>
          <p:nvSpPr>
            <p:cNvPr id="13330" name="Oval 18">
              <a:extLst>
                <a:ext uri="{FF2B5EF4-FFF2-40B4-BE49-F238E27FC236}">
                  <a16:creationId xmlns:a16="http://schemas.microsoft.com/office/drawing/2014/main" id="{39846960-CF45-FF43-A202-C91E821EF9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2659"/>
              <a:ext cx="114" cy="1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1" name="Oval 19">
              <a:extLst>
                <a:ext uri="{FF2B5EF4-FFF2-40B4-BE49-F238E27FC236}">
                  <a16:creationId xmlns:a16="http://schemas.microsoft.com/office/drawing/2014/main" id="{5BFB3DB9-6E4C-7547-9414-3A651D4C1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3226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2" name="Oval 20">
              <a:extLst>
                <a:ext uri="{FF2B5EF4-FFF2-40B4-BE49-F238E27FC236}">
                  <a16:creationId xmlns:a16="http://schemas.microsoft.com/office/drawing/2014/main" id="{DBF2B6F9-3C37-8B4A-B615-09B85B193A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69" y="3226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3" name="Oval 21">
              <a:extLst>
                <a:ext uri="{FF2B5EF4-FFF2-40B4-BE49-F238E27FC236}">
                  <a16:creationId xmlns:a16="http://schemas.microsoft.com/office/drawing/2014/main" id="{B5CB9035-C5B6-4B48-AEA7-E18C02A8B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79" y="3816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4" name="Oval 22">
              <a:extLst>
                <a:ext uri="{FF2B5EF4-FFF2-40B4-BE49-F238E27FC236}">
                  <a16:creationId xmlns:a16="http://schemas.microsoft.com/office/drawing/2014/main" id="{488DAA56-FCC8-5745-ACDE-7CDEE54CA7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46" y="3793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6" name="Oval 24">
              <a:extLst>
                <a:ext uri="{FF2B5EF4-FFF2-40B4-BE49-F238E27FC236}">
                  <a16:creationId xmlns:a16="http://schemas.microsoft.com/office/drawing/2014/main" id="{A588DCA8-3B21-AD4F-9493-8601DDC4D2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2" y="2659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8" name="Oval 26">
              <a:extLst>
                <a:ext uri="{FF2B5EF4-FFF2-40B4-BE49-F238E27FC236}">
                  <a16:creationId xmlns:a16="http://schemas.microsoft.com/office/drawing/2014/main" id="{FA7EF276-1355-1141-A6E5-ADAD01AF8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2659"/>
              <a:ext cx="114" cy="113"/>
            </a:xfrm>
            <a:prstGeom prst="ellipse">
              <a:avLst/>
            </a:prstGeom>
            <a:solidFill>
              <a:schemeClr val="bg2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39" name="Oval 27">
              <a:extLst>
                <a:ext uri="{FF2B5EF4-FFF2-40B4-BE49-F238E27FC236}">
                  <a16:creationId xmlns:a16="http://schemas.microsoft.com/office/drawing/2014/main" id="{9C3D6B08-4636-E240-8833-EB0DD64A359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36" y="3226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340" name="Oval 28">
              <a:extLst>
                <a:ext uri="{FF2B5EF4-FFF2-40B4-BE49-F238E27FC236}">
                  <a16:creationId xmlns:a16="http://schemas.microsoft.com/office/drawing/2014/main" id="{457D0AD1-89DD-CE48-83C1-A6C28884EF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13" y="3793"/>
              <a:ext cx="114" cy="113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3341" name="Line 29">
            <a:extLst>
              <a:ext uri="{FF2B5EF4-FFF2-40B4-BE49-F238E27FC236}">
                <a16:creationId xmlns:a16="http://schemas.microsoft.com/office/drawing/2014/main" id="{7C57B08A-C5D4-414B-BD31-A633010C1800}"/>
              </a:ext>
            </a:extLst>
          </p:cNvPr>
          <p:cNvSpPr>
            <a:spLocks noChangeShapeType="1"/>
          </p:cNvSpPr>
          <p:nvPr/>
        </p:nvSpPr>
        <p:spPr bwMode="auto">
          <a:xfrm>
            <a:off x="5256213" y="4041775"/>
            <a:ext cx="3311525" cy="8286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43" name="Rectangle 31">
            <a:extLst>
              <a:ext uri="{FF2B5EF4-FFF2-40B4-BE49-F238E27FC236}">
                <a16:creationId xmlns:a16="http://schemas.microsoft.com/office/drawing/2014/main" id="{3C1D193B-DC6E-304F-8A8F-DFBEFD226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00900" y="4508500"/>
            <a:ext cx="107950" cy="107950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3344" name="Text Box 32">
            <a:extLst>
              <a:ext uri="{FF2B5EF4-FFF2-40B4-BE49-F238E27FC236}">
                <a16:creationId xmlns:a16="http://schemas.microsoft.com/office/drawing/2014/main" id="{51746305-7564-5B46-947D-D27835A308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96188" y="4184650"/>
            <a:ext cx="154781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x</a:t>
            </a:r>
            <a:r>
              <a:rPr lang="en-US" altLang="en-US" sz="1800" baseline="-25000"/>
              <a:t>1</a:t>
            </a:r>
            <a:r>
              <a:rPr lang="en-US" altLang="en-US" sz="1800"/>
              <a:t> +10x</a:t>
            </a:r>
            <a:r>
              <a:rPr lang="en-US" altLang="en-US" sz="1800" baseline="-25000"/>
              <a:t>2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= 20</a:t>
            </a:r>
          </a:p>
        </p:txBody>
      </p:sp>
      <p:sp>
        <p:nvSpPr>
          <p:cNvPr id="13345" name="Text Box 33">
            <a:extLst>
              <a:ext uri="{FF2B5EF4-FFF2-40B4-BE49-F238E27FC236}">
                <a16:creationId xmlns:a16="http://schemas.microsoft.com/office/drawing/2014/main" id="{6F5A258A-F3BA-914A-926A-9DBD5C1134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72338" y="3429000"/>
            <a:ext cx="1223962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/>
              <a:t>x</a:t>
            </a:r>
            <a:r>
              <a:rPr lang="en-US" altLang="en-US" sz="1800" baseline="-25000"/>
              <a:t>1</a:t>
            </a:r>
            <a:r>
              <a:rPr lang="en-US" altLang="en-US" sz="1800"/>
              <a:t> </a:t>
            </a:r>
            <a:r>
              <a:rPr lang="en-US" altLang="en-US" sz="1800">
                <a:sym typeface="Symbol" pitchFamily="2" charset="2"/>
              </a:rPr>
              <a:t>= 2</a:t>
            </a:r>
          </a:p>
        </p:txBody>
      </p:sp>
      <p:sp>
        <p:nvSpPr>
          <p:cNvPr id="13346" name="Text Box 34">
            <a:extLst>
              <a:ext uri="{FF2B5EF4-FFF2-40B4-BE49-F238E27FC236}">
                <a16:creationId xmlns:a16="http://schemas.microsoft.com/office/drawing/2014/main" id="{1F36053C-8BE7-8C4E-8E8D-A009698374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40650" y="4760913"/>
            <a:ext cx="720725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 sz="1800">
                <a:solidFill>
                  <a:srgbClr val="FF0066"/>
                </a:solidFill>
              </a:rPr>
              <a:t>Z=11</a:t>
            </a:r>
            <a:endParaRPr lang="en-US" altLang="en-US" sz="1800">
              <a:solidFill>
                <a:srgbClr val="FF0066"/>
              </a:solidFill>
              <a:sym typeface="Symbol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uiExpand="1" build="p"/>
      <p:bldP spid="13344" grpId="0"/>
      <p:bldP spid="13345" grpId="0"/>
      <p:bldP spid="133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ED6425D0-F934-4846-A4A8-0D6D67910C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6858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latin typeface="Comic Sans MS" panose="030F0902030302020204" pitchFamily="66" charset="0"/>
              </a:rPr>
              <a:t>Natural solution ideas that don’t work well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EE2A80F-7905-6D40-BE6F-4DC7CC26700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762000"/>
            <a:ext cx="9144000" cy="6096000"/>
          </a:xfrm>
        </p:spPr>
        <p:txBody>
          <a:bodyPr/>
          <a:lstStyle/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/>
              <a:t>Summarizing,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400"/>
              <a:t>	Solution idea #2 has the following two pitfalls: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altLang="en-US" sz="2400"/>
              <a:t>The rounded solution might be infeasible.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r>
              <a:rPr lang="en-US" altLang="en-US" sz="2400"/>
              <a:t>The rounded solution might be too far from optimal solution.</a:t>
            </a:r>
          </a:p>
          <a:p>
            <a:pPr marL="609600" indent="-609600">
              <a:lnSpc>
                <a:spcPct val="90000"/>
              </a:lnSpc>
              <a:buFontTx/>
              <a:buAutoNum type="arabicParenR"/>
            </a:pPr>
            <a:endParaRPr lang="en-US" altLang="en-US" sz="2400"/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/>
              <a:t>Solution idea #2 works well for a class of problems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400"/>
              <a:t>					which have the following property: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400"/>
              <a:t>		</a:t>
            </a:r>
            <a:r>
              <a:rPr lang="en-US" altLang="en-US" sz="2400" i="1"/>
              <a:t>All CPF solutions of LP-relaxation are integral.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400"/>
              <a:t>For this class of problems,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400"/>
              <a:t>	the optimal solution of LP-relaxation 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400"/>
              <a:t>			is also optimal solution for the original IP.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endParaRPr lang="en-US" altLang="en-US" sz="2400"/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/>
              <a:t>Generally, we need more sophisticated algorithms to solve IPs</a:t>
            </a:r>
          </a:p>
          <a:p>
            <a:pPr marL="609600" indent="-609600">
              <a:lnSpc>
                <a:spcPct val="90000"/>
              </a:lnSpc>
              <a:buFontTx/>
              <a:buNone/>
            </a:pPr>
            <a:r>
              <a:rPr lang="en-US" altLang="en-US" sz="2400"/>
              <a:t>			(still using the idea of LP-relaxation).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90C5C430-8623-474E-A727-EDFD135FCE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196975"/>
          </a:xfrm>
        </p:spPr>
        <p:txBody>
          <a:bodyPr/>
          <a:lstStyle/>
          <a:p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LP-relaxation-based solution methods </a:t>
            </a:r>
            <a:b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</a:br>
            <a:r>
              <a:rPr lang="en-US" altLang="en-US" sz="3600">
                <a:solidFill>
                  <a:srgbClr val="663300"/>
                </a:solidFill>
                <a:latin typeface="Comic Sans MS" panose="030F0902030302020204" pitchFamily="66" charset="0"/>
              </a:rPr>
              <a:t>for Integer Programs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DEFE2205-4E22-8F43-BFE0-D493F509E3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341438"/>
            <a:ext cx="9144000" cy="5516562"/>
          </a:xfrm>
        </p:spPr>
        <p:txBody>
          <a:bodyPr/>
          <a:lstStyle/>
          <a:p>
            <a:pPr marL="609600" indent="-609600">
              <a:buFont typeface="Wingdings" pitchFamily="2" charset="2"/>
              <a:buChar char="Ø"/>
            </a:pPr>
            <a:endParaRPr lang="en-US" altLang="en-US" sz="3600"/>
          </a:p>
          <a:p>
            <a:pPr marL="609600" indent="-609600">
              <a:buFont typeface="Wingdings" pitchFamily="2" charset="2"/>
              <a:buChar char="Ø"/>
            </a:pPr>
            <a:r>
              <a:rPr lang="en-US" altLang="en-US" sz="3600"/>
              <a:t>Branch-and-Bound Technique</a:t>
            </a:r>
          </a:p>
          <a:p>
            <a:pPr marL="609600" indent="-609600">
              <a:buFont typeface="Wingdings" pitchFamily="2" charset="2"/>
              <a:buNone/>
            </a:pPr>
            <a:r>
              <a:rPr lang="en-US" altLang="en-US"/>
              <a:t>			(next handout)</a:t>
            </a:r>
          </a:p>
          <a:p>
            <a:pPr marL="609600" indent="-609600">
              <a:buFont typeface="Wingdings" pitchFamily="2" charset="2"/>
              <a:buChar char="Ø"/>
            </a:pPr>
            <a:endParaRPr lang="en-US" altLang="en-US"/>
          </a:p>
          <a:p>
            <a:pPr marL="609600" indent="-609600">
              <a:buFont typeface="Wingdings" pitchFamily="2" charset="2"/>
              <a:buChar char="Ø"/>
            </a:pPr>
            <a:r>
              <a:rPr lang="en-US" altLang="en-US" sz="3600"/>
              <a:t>Cutting Plane Algorithms</a:t>
            </a:r>
          </a:p>
          <a:p>
            <a:pPr marL="609600" indent="-609600">
              <a:buFontTx/>
              <a:buNone/>
            </a:pPr>
            <a:r>
              <a:rPr lang="en-US" altLang="en-US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1924</TotalTime>
  <Words>953</Words>
  <Application>Microsoft Macintosh PowerPoint</Application>
  <PresentationFormat>On-screen Show (4:3)</PresentationFormat>
  <Paragraphs>113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Times New Roman</vt:lpstr>
      <vt:lpstr>Comic Sans MS</vt:lpstr>
      <vt:lpstr>Arial</vt:lpstr>
      <vt:lpstr>Symbol</vt:lpstr>
      <vt:lpstr>Wingdings</vt:lpstr>
      <vt:lpstr>Default Design</vt:lpstr>
      <vt:lpstr>Solving Integer Programs</vt:lpstr>
      <vt:lpstr>Natural solution ideas that don’t work well</vt:lpstr>
      <vt:lpstr>Natural solution ideas that don’t work well</vt:lpstr>
      <vt:lpstr>Natural solution ideas that don’t work well</vt:lpstr>
      <vt:lpstr>Natural solution ideas that don’t work well</vt:lpstr>
      <vt:lpstr>Natural solution ideas that don’t work well</vt:lpstr>
      <vt:lpstr>Natural solution ideas that don’t work well</vt:lpstr>
      <vt:lpstr>LP-relaxation-based solution methods  for Integer Programs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Melkonian, Vardges</cp:lastModifiedBy>
  <cp:revision>68</cp:revision>
  <dcterms:created xsi:type="dcterms:W3CDTF">1601-01-01T00:00:00Z</dcterms:created>
  <dcterms:modified xsi:type="dcterms:W3CDTF">2021-01-14T22:37:15Z</dcterms:modified>
</cp:coreProperties>
</file>