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61" r:id="rId3"/>
    <p:sldId id="264" r:id="rId4"/>
    <p:sldId id="265" r:id="rId5"/>
    <p:sldId id="269" r:id="rId6"/>
    <p:sldId id="257" r:id="rId7"/>
    <p:sldId id="270" r:id="rId8"/>
    <p:sldId id="271" r:id="rId9"/>
    <p:sldId id="272" r:id="rId10"/>
    <p:sldId id="273" r:id="rId11"/>
    <p:sldId id="296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7" r:id="rId24"/>
    <p:sldId id="288" r:id="rId25"/>
    <p:sldId id="289" r:id="rId26"/>
    <p:sldId id="290" r:id="rId27"/>
    <p:sldId id="297" r:id="rId28"/>
    <p:sldId id="298" r:id="rId29"/>
    <p:sldId id="299" r:id="rId30"/>
    <p:sldId id="300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4507F5-3BA8-D74B-BF9E-AB5E3B2C9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E93284-F2C5-884E-BB37-0FC0544C6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530CD-780F-5B49-AB84-32F7D8555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BB4B5-9472-A14D-A8C7-E7A7C763B6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7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371A3C-635F-474E-84F5-E8C1110704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E5F5A1-8511-F743-BD7D-12E2566BC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6547BC-A29D-A14F-AD14-20D679337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A9398-2B1A-2E49-B2A7-43409266F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7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CDFA62-6977-C247-8710-A69738365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4FD22B-CD6B-4B4E-BCE8-760AFB01A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F3240-C38C-DC48-AA3B-65584495B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CEC7-20E3-E645-B4E9-9247E8235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61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FEBF53-5C05-674E-A94C-0A9284F0D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665805-ECDB-D442-9A6C-5DFAB0B4E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A32DE7-F9B8-534F-A001-41DC7C5B9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BA479-38A4-1848-90BE-3FE6FAD95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86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6ED86-04F7-9646-BD32-9C20407CD1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5000EF-AA7C-3543-B96B-CBF53EA35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DC2F05-E519-9142-A353-E18F66226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2B273-6E3F-E548-9A04-AB5500BE1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95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944141-52C2-924B-9189-1D32D020E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D73C90-4AC7-974F-BE46-2C236A9AA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D21464-9481-5143-AA18-A03F20FFF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85163-43EC-8D43-BE01-64A20A733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92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78D23A-E9D8-9B4E-8C73-66A564E4C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19B4C9-5C75-C64D-B368-C1B88581D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088DE7-8284-C24D-B93D-BC269FA90D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15602-4C03-EB43-99D5-DA6F9389E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9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2C913B-6131-4642-A761-47DCF724D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00017D-73F3-EA4E-B434-AEE3F441F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5C5E80-A757-184D-BAA3-6B62BF5C9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BCFA5-502E-484D-A76D-B81F23EA4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09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2A6852-EE29-784F-BEE5-0215C32F50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6B7CFF-0D36-5F47-927E-EF1A4BBDA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D918D4-E9B1-784B-BCB7-63D6B97BE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CD5B4-E684-0045-BC02-E79712907F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9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D7651-9CAD-174E-A821-1C8AA877DB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1EC663-755D-514E-AD81-31E1204D4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3395D-048C-0440-81A3-0E239048C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30F7E-D33C-FE4E-AAFF-8CE03473F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80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00E9-C49A-6A4E-B1D0-3DB884355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B90C13-C186-5549-A6DC-6F28A32B2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F5269B-3911-1242-A6CF-AE8D5526A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07EA2-D082-144C-9472-813527423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92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AA9D90-4E14-9442-BCB5-F85304D0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912BB0-E647-F244-AAC3-38A5D464D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D85CFA-1735-8F4A-841A-5563D3FE44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7D5648-A7EE-664E-80E6-0DCFC09283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D64B7B-7678-404E-86D3-EF4176E1ED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4655E5-6726-3C46-8B9E-319354BB0A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C76917B-D290-E84C-BF4C-05CC4296F2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8839200" cy="1470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Mathematical Modeling and Optimization: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Summary of “Big Ideas”</a:t>
            </a:r>
            <a:br>
              <a:rPr lang="en-US" altLang="en-US" sz="4000">
                <a:ea typeface="ＭＳ Ｐゴシック" panose="020B0600070205080204" pitchFamily="34" charset="-128"/>
              </a:rPr>
            </a:b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endParaRPr lang="en-US" altLang="en-US" sz="4000">
              <a:solidFill>
                <a:srgbClr val="663300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DDD7B49-A625-9947-9787-D159A59098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0E43F53-7B1D-B74B-B236-A118C3257C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IP applications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8F64D05-1516-8441-A094-3549F5528B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Facility Location Problem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Knapsack Problem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Multi-period production planning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Inventory management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Fair representation in electoral systems 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Consultant hiring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Bin Packing Problem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Pairing Problem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Traveling Salesman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100CC6E-146F-B74C-A912-79E14D322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Difficulties of real-life modeling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4BA5906-1216-274E-9928-1B660D7C3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problems that you will encounter in the real world are always a lot messier than the ``clean'' problems we looked at in this class; there are always side constraints that complicate getting even a feasible solution.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Most real world problems have multiple objectives, and it is hard to choose from among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the real world you must gain experience with how to adapt the idealized models of academia to each new problem you are asked to solve.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D3E0D25-ABCD-7D46-B5DC-BCDC7C89A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Utilizing the relationship between problems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AEC7666-43B5-C14B-B5C2-08AAC2B46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Important modeling skill: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Suppose you know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how to model Problems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You need to solve Problem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>
                <a:ea typeface="ＭＳ Ｐゴシック" panose="020B0600070205080204" pitchFamily="34" charset="-128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Notice the similarities between Problems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>
                <a:ea typeface="ＭＳ Ｐゴシック" panose="020B0600070205080204" pitchFamily="34" charset="-128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Build a model for Problem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>
                <a:ea typeface="ＭＳ Ｐゴシック" panose="020B0600070205080204" pitchFamily="34" charset="-128"/>
              </a:rPr>
              <a:t>, using the model for Problem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as a prototype.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>
                <a:ea typeface="ＭＳ Ｐゴシック" panose="020B0600070205080204" pitchFamily="34" charset="-128"/>
              </a:rPr>
              <a:t>Example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version of the facility location problem as a special case of the knapsack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Solving the committee assignment problem by graph coloring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79A3B0D-5498-384B-BDF5-897734686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Complexity of Solving Discrete Optimization Problems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1325907-4A3E-BE48-8209-2483BF720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Two classes: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Class 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problems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have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polynomial-time algorithms for solving the problems optimally.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</a:t>
            </a:r>
            <a:r>
              <a:rPr lang="en-US" altLang="en-US" sz="2800" i="1">
                <a:ea typeface="ＭＳ Ｐゴシック" panose="020B0600070205080204" pitchFamily="34" charset="-128"/>
              </a:rPr>
              <a:t>Examples</a:t>
            </a:r>
            <a:r>
              <a:rPr lang="en-US" altLang="en-US" sz="2800">
                <a:ea typeface="ＭＳ Ｐゴシック" panose="020B0600070205080204" pitchFamily="34" charset="-128"/>
              </a:rPr>
              <a:t>: Min. Spanning Tree Problem,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Assignement Problem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</a:rPr>
              <a:t>For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Class 2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problems (NP-hard problems)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 polynomial-time algorithm is known;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And more likely there is no one.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aseline="30000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Examples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: Traveling Salesman Problem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	Coloring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Most discrete optimization problems are in the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second class</a:t>
            </a:r>
            <a:r>
              <a:rPr lang="en-US" altLang="en-US" sz="280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975F411-85E2-C841-AD8F-FD6B7EB93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6DBF7A4-916F-9C41-82FE-93DF3F5DF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Three main directions to solve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NP-hard discrete optimization problems: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Integer programming techniques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Approximation algorithms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Heuristics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Important Observation</a:t>
            </a:r>
            <a:r>
              <a:rPr lang="en-US" altLang="en-US" sz="2800">
                <a:ea typeface="ＭＳ Ｐゴシック" panose="020B0600070205080204" pitchFamily="34" charset="-128"/>
              </a:rPr>
              <a:t>: Any solution method suggests a 				tradeoff between time and accuracy.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On time-accuracy tradeoff schedule: </a:t>
            </a:r>
          </a:p>
          <a:p>
            <a:pPr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A230D643-08A8-AE43-B285-ED3E1DE94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257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782AEE10-420C-2E40-A56F-5AC8B76F38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ED348EDA-DDD1-4B4D-BB15-60DC28DCE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DDFB739A-1E01-3C45-B642-DB68885BD7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9E4EA75A-E18C-8F47-A756-34A2433A02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AF3DB708-9B24-BC47-B0A6-37334CAF6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715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5F5AD68D-9A33-9A49-A295-C657CF4709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6477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C7C904FD-2A67-2D4A-833F-075643964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Brute force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19B26328-278B-584F-9EB7-CC7DCDBE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419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0C24C8A0-D1E3-5944-9C17-00B665B3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43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Integer programming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4569D873-7696-114A-80EB-3B385BDA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3434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Approximation algorithms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F8734E92-204D-0A41-AE00-1F3A0E406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495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Heuristics</a:t>
            </a:r>
          </a:p>
        </p:txBody>
      </p:sp>
      <p:sp>
        <p:nvSpPr>
          <p:cNvPr id="32784" name="Text Box 16">
            <a:extLst>
              <a:ext uri="{FF2B5EF4-FFF2-40B4-BE49-F238E27FC236}">
                <a16:creationId xmlns:a16="http://schemas.microsoft.com/office/drawing/2014/main" id="{44383183-40DF-D044-917A-A52C9844C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41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Least accuracy</a:t>
            </a:r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D46D4565-D02E-7B4B-893D-53F6ACA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Most accuracy</a:t>
            </a:r>
          </a:p>
        </p:txBody>
      </p:sp>
      <p:sp>
        <p:nvSpPr>
          <p:cNvPr id="32786" name="Text Box 18">
            <a:extLst>
              <a:ext uri="{FF2B5EF4-FFF2-40B4-BE49-F238E27FC236}">
                <a16:creationId xmlns:a16="http://schemas.microsoft.com/office/drawing/2014/main" id="{2F306594-EF50-624D-AA27-7E86D9E05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Worst time</a:t>
            </a: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152BD4A0-9067-AE4D-8A4C-5FC4E4A8F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48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Best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D44F16E-5AC8-A345-A2D2-4610D2DA3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Solving </a:t>
            </a:r>
            <a:r>
              <a:rPr lang="en-US" altLang="en-US" sz="4000">
                <a:solidFill>
                  <a:schemeClr val="accent2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Integer Programs (IP)</a:t>
            </a:r>
            <a:r>
              <a:rPr lang="en-US" altLang="en-US" sz="4000">
                <a:ea typeface="ＭＳ Ｐゴシック" panose="020B0600070205080204" pitchFamily="34" charset="-128"/>
              </a:rPr>
              <a:t> vs solving </a:t>
            </a:r>
            <a:r>
              <a:rPr lang="en-US" altLang="en-US" sz="4000">
                <a:solidFill>
                  <a:schemeClr val="accent2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Linear Programs (LP)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B277977-001E-3141-952D-A95BAD65E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LP algorithms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Simplex Method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Interior-point methods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IP algorithms use the above-mentioned LP algorithms as subroutines.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The algorithms for solving LPs are much more time-efficient than the algorithms for IPs.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Important modeling consideration:</a:t>
            </a:r>
            <a:r>
              <a:rPr lang="en-US" altLang="en-US">
                <a:ea typeface="ＭＳ Ｐゴシック" panose="020B0600070205080204" pitchFamily="34" charset="-128"/>
              </a:rPr>
              <a:t> Whenever possible avoid integer variables in your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44EAB1C-F9BB-1146-8A36-F161DC5B9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LP-relaxation-based solution methods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for Integer Programs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7C883B2-9BD8-1F45-9CEB-ECE6E535D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endParaRPr lang="en-US" altLang="en-US" sz="3600">
              <a:ea typeface="ＭＳ Ｐゴシック" panose="020B0600070205080204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3600">
                <a:ea typeface="ＭＳ Ｐゴシック" panose="020B0600070205080204" pitchFamily="34" charset="-128"/>
              </a:rPr>
              <a:t>Branch-and-Bound Technique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3600">
                <a:ea typeface="ＭＳ Ｐゴシック" panose="020B0600070205080204" pitchFamily="34" charset="-128"/>
              </a:rPr>
              <a:t>Cutting Plane Algorithms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96EF260-283F-5648-AA72-DB3BF8352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Basic Concepts of Branch-and-Bound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E0E5C56-E407-4445-8619-85BF64A90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57225"/>
            <a:ext cx="9144000" cy="62007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The basic concept underlying the branch-and-bound technique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		is to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divide and conquer</a:t>
            </a:r>
            <a:r>
              <a:rPr lang="en-US" altLang="en-US" sz="2800">
                <a:ea typeface="ＭＳ Ｐゴシック" panose="020B0600070205080204" pitchFamily="34" charset="-128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Since the original “large” problem is hard to solve directly,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it is </a:t>
            </a:r>
            <a:r>
              <a:rPr lang="en-US" altLang="en-US" sz="2800" i="1">
                <a:ea typeface="ＭＳ Ｐゴシック" panose="020B0600070205080204" pitchFamily="34" charset="-128"/>
              </a:rPr>
              <a:t>divided</a:t>
            </a:r>
            <a:r>
              <a:rPr lang="en-US" altLang="en-US" sz="2800">
                <a:ea typeface="ＭＳ Ｐゴシック" panose="020B0600070205080204" pitchFamily="34" charset="-128"/>
              </a:rPr>
              <a:t> into smaller and smaller subproblems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until these subproblems can be </a:t>
            </a:r>
            <a:r>
              <a:rPr lang="en-US" altLang="en-US" sz="2800" i="1">
                <a:ea typeface="ＭＳ Ｐゴシック" panose="020B0600070205080204" pitchFamily="34" charset="-128"/>
              </a:rPr>
              <a:t>conquered</a:t>
            </a:r>
            <a:r>
              <a:rPr lang="en-US" altLang="en-US" sz="2800">
                <a:ea typeface="ＭＳ Ｐゴシック" panose="020B0600070205080204" pitchFamily="34" charset="-128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i="1">
                <a:ea typeface="ＭＳ Ｐゴシック" panose="020B0600070205080204" pitchFamily="34" charset="-128"/>
              </a:rPr>
              <a:t>dividing (branching)</a:t>
            </a:r>
            <a:r>
              <a:rPr lang="en-US" altLang="en-US" sz="2800">
                <a:ea typeface="ＭＳ Ｐゴシック" panose="020B0600070205080204" pitchFamily="34" charset="-128"/>
              </a:rPr>
              <a:t> is done by partitioning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the entire set of feasible solutions into smaller and smaller subsets.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i="1">
                <a:ea typeface="ＭＳ Ｐゴシック" panose="020B0600070205080204" pitchFamily="34" charset="-128"/>
              </a:rPr>
              <a:t>conquering (fathoming)</a:t>
            </a:r>
            <a:r>
              <a:rPr lang="en-US" altLang="en-US" sz="2800">
                <a:ea typeface="ＭＳ Ｐゴシック" panose="020B0600070205080204" pitchFamily="34" charset="-128"/>
              </a:rPr>
              <a:t> is done partially by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(i) giving a </a:t>
            </a:r>
            <a:r>
              <a:rPr lang="en-US" altLang="en-US" sz="2800" i="1">
                <a:ea typeface="ＭＳ Ｐゴシック" panose="020B0600070205080204" pitchFamily="34" charset="-128"/>
              </a:rPr>
              <a:t>bound</a:t>
            </a:r>
            <a:r>
              <a:rPr lang="en-US" altLang="en-US" sz="2800">
                <a:ea typeface="ＭＳ Ｐゴシック" panose="020B0600070205080204" pitchFamily="34" charset="-128"/>
              </a:rPr>
              <a:t> for the best solution in the subset;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(ii) discarding the subset if the bound indicates that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	it can’t contain an optimal solution.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C82D2A5-4629-9D4C-AA17-23533B62C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72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Summary of branch-and-bound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D84EE77-2AD9-3048-B107-284F71D68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Steps for each iteration: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Branching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Among the unfathomed subproblems, select the one that was created most recently. (Break ties according to which has larger LP value.)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Choose a variable x</a:t>
            </a:r>
            <a:r>
              <a:rPr lang="en-US" altLang="en-US" sz="2400" baseline="-25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which has a noninteger value x</a:t>
            </a:r>
            <a:r>
              <a:rPr lang="en-US" altLang="en-US" sz="2400" baseline="-25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 in the LP solution of the subproblem. Create two new subproblems by adding the respective constraints x</a:t>
            </a:r>
            <a:r>
              <a:rPr lang="en-US" altLang="en-US" sz="2400" baseline="-25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 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  and x</a:t>
            </a:r>
            <a:r>
              <a:rPr lang="en-US" altLang="en-US" sz="2400" baseline="-25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≥ 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 .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Bounding: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Solve the new subproblems, record their LP solutions. Based on the LP values, update the incumbent, and the lower and upper bounds for OPT(IP) if necessary.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Fathoming: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For each new subproblem, apply the three fathoming tests. Discard the subproblems that are fathomed.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2"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Optimality test: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there are no unfathomed subproblems left 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then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return the current incumbent as optimal solution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(if there is no incumbent then IP is infeasible.)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Otherwise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perform another iteration.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35F0B74-EC09-DE40-97A3-39C14D6E1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Importance of tight lower and upper bounds in branch-and-bound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3FD0C0E-C780-934B-9B68-F284D1D4E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Having tight lower and upper bounds on the IP optimal value might significantly reduce the number of branch-and-bound iterations. 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maximization problem, </a:t>
            </a:r>
          </a:p>
          <a:p>
            <a:pPr marL="609600" indent="-609600" eaLnBrk="1" hangingPunct="1"/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lower bound can be found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by applying a fast heuristic algorithm to the problem.</a:t>
            </a:r>
          </a:p>
          <a:p>
            <a:pPr marL="609600" indent="-609600" eaLnBrk="1" hangingPunct="1"/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upper bound can be found by solving a relaxation of the problem (e.g., LP-relaxation).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 the current lower and upper bounds are close enough, we can stop the branch-and-bound algorithm and return the current incumbent solution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(it can’t be too far from the optimum).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CEDCDE5-EE31-0E40-9024-79A724B0D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 schematic view of modeling/optimization process</a:t>
            </a: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2DBE5D27-66BC-9045-A777-6AD0F75B8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47800"/>
            <a:ext cx="2286000" cy="1600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Real-world </a:t>
            </a:r>
          </a:p>
          <a:p>
            <a:pPr eaLnBrk="1" hangingPunct="1"/>
            <a:r>
              <a:rPr lang="en-US" altLang="en-US"/>
              <a:t>problem</a:t>
            </a:r>
          </a:p>
        </p:txBody>
      </p:sp>
      <p:sp>
        <p:nvSpPr>
          <p:cNvPr id="10268" name="AutoShape 28">
            <a:extLst>
              <a:ext uri="{FF2B5EF4-FFF2-40B4-BE49-F238E27FC236}">
                <a16:creationId xmlns:a16="http://schemas.microsoft.com/office/drawing/2014/main" id="{2493EB49-0790-A14B-A600-7BD22D93C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447800"/>
            <a:ext cx="2362200" cy="1600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Mathematical </a:t>
            </a:r>
          </a:p>
          <a:p>
            <a:pPr eaLnBrk="1" hangingPunct="1"/>
            <a:r>
              <a:rPr lang="en-US" altLang="en-US"/>
              <a:t>model</a:t>
            </a:r>
          </a:p>
        </p:txBody>
      </p:sp>
      <p:sp>
        <p:nvSpPr>
          <p:cNvPr id="10269" name="AutoShape 29">
            <a:extLst>
              <a:ext uri="{FF2B5EF4-FFF2-40B4-BE49-F238E27FC236}">
                <a16:creationId xmlns:a16="http://schemas.microsoft.com/office/drawing/2014/main" id="{F682F323-6CA4-EC44-8C18-0E4803E80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953000"/>
            <a:ext cx="2286000" cy="1524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Solution to </a:t>
            </a:r>
          </a:p>
          <a:p>
            <a:pPr eaLnBrk="1" hangingPunct="1"/>
            <a:r>
              <a:rPr lang="en-US" altLang="en-US"/>
              <a:t>model</a:t>
            </a:r>
          </a:p>
        </p:txBody>
      </p:sp>
      <p:sp>
        <p:nvSpPr>
          <p:cNvPr id="10270" name="AutoShape 30">
            <a:extLst>
              <a:ext uri="{FF2B5EF4-FFF2-40B4-BE49-F238E27FC236}">
                <a16:creationId xmlns:a16="http://schemas.microsoft.com/office/drawing/2014/main" id="{0F3B7B95-0C52-5045-83E6-257E58B68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76800"/>
            <a:ext cx="2286000" cy="16764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Solution to</a:t>
            </a:r>
          </a:p>
          <a:p>
            <a:pPr eaLnBrk="1" hangingPunct="1"/>
            <a:r>
              <a:rPr lang="en-US" altLang="en-US"/>
              <a:t>real-world </a:t>
            </a:r>
          </a:p>
          <a:p>
            <a:pPr eaLnBrk="1" hangingPunct="1"/>
            <a:r>
              <a:rPr lang="en-US" altLang="en-US"/>
              <a:t>problem</a:t>
            </a:r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D12899AF-65EB-DC4A-9B1E-2E206538B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90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2C122C6E-DF37-4640-BE29-6657E5FAB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048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37">
            <a:extLst>
              <a:ext uri="{FF2B5EF4-FFF2-40B4-BE49-F238E27FC236}">
                <a16:creationId xmlns:a16="http://schemas.microsoft.com/office/drawing/2014/main" id="{2E72AA7B-B38D-A948-8096-D74F5F9EB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6096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>
            <a:extLst>
              <a:ext uri="{FF2B5EF4-FFF2-40B4-BE49-F238E27FC236}">
                <a16:creationId xmlns:a16="http://schemas.microsoft.com/office/drawing/2014/main" id="{5B7E105E-65DF-5B40-A0FC-032D1CA5C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39">
            <a:extLst>
              <a:ext uri="{FF2B5EF4-FFF2-40B4-BE49-F238E27FC236}">
                <a16:creationId xmlns:a16="http://schemas.microsoft.com/office/drawing/2014/main" id="{8B856C9D-554E-3043-A5C5-92766F0A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676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80" name="Text Box 40">
            <a:extLst>
              <a:ext uri="{FF2B5EF4-FFF2-40B4-BE49-F238E27FC236}">
                <a16:creationId xmlns:a16="http://schemas.microsoft.com/office/drawing/2014/main" id="{14A119FC-9613-124E-B864-29B3A0F12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371600"/>
            <a:ext cx="2286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assumptions, abstraction,data,simplifications</a:t>
            </a:r>
          </a:p>
        </p:txBody>
      </p:sp>
      <p:sp>
        <p:nvSpPr>
          <p:cNvPr id="10281" name="Text Box 41">
            <a:extLst>
              <a:ext uri="{FF2B5EF4-FFF2-40B4-BE49-F238E27FC236}">
                <a16:creationId xmlns:a16="http://schemas.microsoft.com/office/drawing/2014/main" id="{27C04F18-4080-F548-941F-D6F2E60AC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optimization algorithm</a:t>
            </a:r>
          </a:p>
        </p:txBody>
      </p:sp>
      <p:sp>
        <p:nvSpPr>
          <p:cNvPr id="10282" name="Text Box 42">
            <a:extLst>
              <a:ext uri="{FF2B5EF4-FFF2-40B4-BE49-F238E27FC236}">
                <a16:creationId xmlns:a16="http://schemas.microsoft.com/office/drawing/2014/main" id="{569684B8-D2AC-2D4A-BE6E-B45D02D9A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562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interpretation</a:t>
            </a:r>
          </a:p>
        </p:txBody>
      </p:sp>
      <p:sp>
        <p:nvSpPr>
          <p:cNvPr id="10283" name="Text Box 43">
            <a:extLst>
              <a:ext uri="{FF2B5EF4-FFF2-40B4-BE49-F238E27FC236}">
                <a16:creationId xmlns:a16="http://schemas.microsoft.com/office/drawing/2014/main" id="{200B2DB5-BA8A-C84A-A064-20BBF5016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76600"/>
            <a:ext cx="266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makes sense? change the model, assumptions?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8" grpId="0" animBg="1"/>
      <p:bldP spid="10269" grpId="0" animBg="1"/>
      <p:bldP spid="10270" grpId="0" animBg="1"/>
      <p:bldP spid="10280" grpId="0"/>
      <p:bldP spid="1028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C2B150E-64C9-9A4F-98D3-031DC47BA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General Idea of Cutting Plane Technique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BB4DD73-27D0-B149-9B83-7AD4EFCAD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Add new constraints (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cutting planes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to the problem such that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(i) the set of feasible integer solutions remains the same, i.e., 	we still have 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same integer program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(ii) the new constraints cut off some of the fractional solutions 	making the 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feasible region of the LP-relaxation smaller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Smaller feasible region might result in a better LP value (i.e., closer to the IP value), thus making the search for the optimal IP solution more efficient.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 integer program might have many different formulations.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Important modeling skill: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Give as tight formulation as possible.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How? Find cutting planes that make the formulation of the original IP tighter.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089DE1F-08F5-3A4F-AB3F-09AEC2E05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31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Methods of getting Cutting Planes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D600C25-A6B5-6E47-A7FE-219753BD8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16000"/>
            <a:ext cx="9144000" cy="5842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Exploit the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special structure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of the problem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				to get cutting planes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(e.g., bin packing problem, pairing problem)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Often can be hard to get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Topic of intensive research	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pPr marL="609600" indent="-609600" eaLnBrk="1" hangingPunct="1">
              <a:buFont typeface="Wingdings" pitchFamily="2" charset="2"/>
              <a:buAutoNum type="arabicParenR" startAt="2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More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general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methods are also available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Can be used automatically for many problems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(e.g., knapsack-type constraints)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70191FF-943D-144F-BF9B-63584A979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Branch-and-cut algorithms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617D727-C006-E246-B404-06E147E0B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Integer programs are rarely solved based solely on cutting plane method. 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More often cutting planes and branch-and-bound are combined to provide a powerful algorithmic approach for solving integer programs.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Cutting planes are added to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		 the subproblems created in branch-and-bound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				to achieve tighter bounds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				and thus to accelerate the solution process. 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This kind of methods are known as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					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branch-and-cut algorithms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9D8CE81-F11E-CC4F-9DE9-393AC7C59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Network Models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77FB58F-EF60-4746-AB08-2C6028F6F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Minimum Spanning Tree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Assignment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Traveling Salesman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Coloring Problem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Min. Spanning Tree and Assignment Problem are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in Class 1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has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polynomial-time algorithms for solving the problem optimally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).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Traveling Salesman Problem and Graph Coloring are in Class 2 (NP-hard problem).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6C5B87A-494D-7E4D-B8CD-2D54F3CB0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Methods for solving NP-hard problems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85D24A1-D018-0E4F-A01C-7D9DF8794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Three main directions to solve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NP-hard discrete optimization problems: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Integer programming techniques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Heuristics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Approximation algorithms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 gave examples of all three methods for TSP.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2-approximation algorithm for TSP was given and analyzed in details.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B48EDD0-010C-1A44-A6B1-BADF453AB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7880350" cy="11969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Some Characteristics of Approximation Algorithms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5928CF6-B685-BF4D-9F2A-7D024699E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6363"/>
            <a:ext cx="9144000" cy="5481637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Time-efficient (sometimes not as efficient as heuristics)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Don’t guarantee optimal solution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Guarantee good solution within some factor of the optimum 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Rigorous mathematical analysis to prove the approximation guarantee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Often use algorithms for related problems as subroutines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The 2-approximation algorithm for TSP used the algorithm of finding a minimum spanning tree as subroutine.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57C429E-70A7-664B-AE63-73BE16919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Performance of TSP algorithms in practice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01F251C-6D0C-0B40-A63A-8AB7EA231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 more sophisticated algorithm (which again uses the MST algorithm as a subroutine) guarantees a solution within factor of </a:t>
            </a:r>
            <a:r>
              <a:rPr lang="en-US" altLang="en-US" sz="2800">
                <a:solidFill>
                  <a:srgbClr val="000099"/>
                </a:solidFill>
                <a:ea typeface="ＭＳ Ｐゴシック" panose="020B0600070205080204" pitchFamily="34" charset="-128"/>
              </a:rPr>
              <a:t>1.5</a:t>
            </a:r>
            <a:r>
              <a:rPr lang="en-US" altLang="en-US" sz="2800">
                <a:ea typeface="ＭＳ Ｐゴシック" panose="020B0600070205080204" pitchFamily="34" charset="-128"/>
              </a:rPr>
              <a:t> of the optimum (</a:t>
            </a:r>
            <a:r>
              <a:rPr lang="en-US" altLang="en-US" sz="2800" i="1">
                <a:ea typeface="ＭＳ Ｐゴシック" panose="020B0600070205080204" pitchFamily="34" charset="-128"/>
              </a:rPr>
              <a:t>Christofides</a:t>
            </a:r>
            <a:r>
              <a:rPr lang="en-US" altLang="en-US" sz="2800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For many discrete optimization problems, there are benchmarks of instances on which algorithms are tested.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For TSP, such a benchmark is TSPLIB.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On TSPLIB instances, the Christofides’ algorithm outputs solutions which are on average </a:t>
            </a:r>
            <a:r>
              <a:rPr lang="en-US" altLang="en-US" sz="2800">
                <a:solidFill>
                  <a:srgbClr val="000099"/>
                </a:solidFill>
                <a:ea typeface="ＭＳ Ｐゴシック" panose="020B0600070205080204" pitchFamily="34" charset="-128"/>
              </a:rPr>
              <a:t>1.09</a:t>
            </a:r>
            <a:r>
              <a:rPr lang="en-US" altLang="en-US" sz="2800">
                <a:ea typeface="ＭＳ Ｐゴシック" panose="020B0600070205080204" pitchFamily="34" charset="-128"/>
              </a:rPr>
              <a:t> times the optimum.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For comparison, the nearest neighbor algorithm outputs solutions which are on average </a:t>
            </a:r>
            <a:r>
              <a:rPr lang="en-US" altLang="en-US" sz="2800">
                <a:solidFill>
                  <a:srgbClr val="000099"/>
                </a:solidFill>
                <a:ea typeface="ＭＳ Ｐゴシック" panose="020B0600070205080204" pitchFamily="34" charset="-128"/>
              </a:rPr>
              <a:t>1.26</a:t>
            </a:r>
            <a:r>
              <a:rPr lang="en-US" altLang="en-US" sz="2800">
                <a:ea typeface="ＭＳ Ｐゴシック" panose="020B0600070205080204" pitchFamily="34" charset="-128"/>
              </a:rPr>
              <a:t> times the optimum.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 good approximation factor often leads to good performance in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58882AA-E936-9648-A0EB-B485235E4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20785D7-AA5F-C04E-BB06-1502FC424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Dynamic programming is a widely-used mathematical technique for solving problems that can be divided into </a:t>
            </a:r>
            <a:r>
              <a:rPr lang="en-US" altLang="en-US" sz="2800" i="1">
                <a:ea typeface="ＭＳ Ｐゴシック" panose="020B0600070205080204" pitchFamily="34" charset="-128"/>
              </a:rPr>
              <a:t>stages</a:t>
            </a:r>
            <a:r>
              <a:rPr lang="en-US" altLang="en-US" sz="2800">
                <a:ea typeface="ＭＳ Ｐゴシック" panose="020B0600070205080204" pitchFamily="34" charset="-128"/>
              </a:rPr>
              <a:t> and where decisions are required in each stage. 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 goal of dynamic programming is to find a combination of decisions that optimizes a certain amount associated with a system. 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6EF7E43-8EEA-5847-A644-0E8D41E90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General characteristics of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5E5789F-B5D6-0747-8E2B-8BF476A31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The problem structure is divided into </a:t>
            </a:r>
            <a:r>
              <a:rPr lang="en-US" altLang="en-US" sz="2800" b="1">
                <a:ea typeface="ＭＳ Ｐゴシック" panose="020B0600070205080204" pitchFamily="34" charset="-128"/>
              </a:rPr>
              <a:t>stages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Each stage has a number of </a:t>
            </a:r>
            <a:r>
              <a:rPr lang="en-US" altLang="en-US" sz="2800" b="1">
                <a:ea typeface="ＭＳ Ｐゴシック" panose="020B0600070205080204" pitchFamily="34" charset="-128"/>
              </a:rPr>
              <a:t>states</a:t>
            </a:r>
            <a:r>
              <a:rPr lang="en-US" altLang="en-US" sz="2800">
                <a:ea typeface="ＭＳ Ｐゴシック" panose="020B0600070205080204" pitchFamily="34" charset="-128"/>
              </a:rPr>
              <a:t> associated with it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Making </a:t>
            </a:r>
            <a:r>
              <a:rPr lang="en-US" altLang="en-US" sz="2800" b="1">
                <a:ea typeface="ＭＳ Ｐゴシック" panose="020B0600070205080204" pitchFamily="34" charset="-128"/>
              </a:rPr>
              <a:t>decisions</a:t>
            </a:r>
            <a:r>
              <a:rPr lang="en-US" altLang="en-US" sz="2800">
                <a:ea typeface="ＭＳ Ｐゴシック" panose="020B0600070205080204" pitchFamily="34" charset="-128"/>
              </a:rPr>
              <a:t> at one stage transforms one state of the current stage into a state in the next stage. 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Given the current state, the optimal decision for each of the remaining states does not depend on the previous states or decisions. This is known as the </a:t>
            </a:r>
            <a:r>
              <a:rPr lang="en-US" altLang="en-US" sz="2800" b="1">
                <a:ea typeface="ＭＳ Ｐゴシック" panose="020B0600070205080204" pitchFamily="34" charset="-128"/>
              </a:rPr>
              <a:t>principle of optimality </a:t>
            </a:r>
            <a:r>
              <a:rPr lang="en-US" altLang="en-US" sz="2800">
                <a:ea typeface="ＭＳ Ｐゴシック" panose="020B0600070205080204" pitchFamily="34" charset="-128"/>
              </a:rPr>
              <a:t>for dynamic programming. 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The principle of optimality allows to solve the problem stage by stage </a:t>
            </a:r>
            <a:r>
              <a:rPr lang="en-US" altLang="en-US" sz="2800" b="1">
                <a:ea typeface="ＭＳ Ｐゴシック" panose="020B0600070205080204" pitchFamily="34" charset="-128"/>
              </a:rPr>
              <a:t>recursively</a:t>
            </a:r>
            <a:r>
              <a:rPr lang="en-US" altLang="en-US" sz="280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spcAft>
                <a:spcPts val="900"/>
              </a:spcAft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B75F2C2-4DE0-B043-A0D4-AA13F0C3C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Problems that can be solved by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496A4D8-C7EB-7A40-B021-4350AEEF5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spcAft>
                <a:spcPts val="900"/>
              </a:spcAft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Shortest path problems</a:t>
            </a:r>
            <a:endParaRPr lang="en-US" altLang="en-US" b="1"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Multi-period production planning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Resource allocation problems</a:t>
            </a:r>
          </a:p>
          <a:p>
            <a:pPr eaLnBrk="1" hangingPunct="1">
              <a:spcAft>
                <a:spcPts val="900"/>
              </a:spcAft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25958F3-ACAD-3C45-A39A-E6A074F0D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Mathematical models in Optimization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F8F4F26-99A4-2A4B-87BF-157DC1FAE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general form of an </a:t>
            </a:r>
            <a:r>
              <a:rPr lang="en-US" altLang="en-US" i="1">
                <a:ea typeface="ＭＳ Ｐゴシック" panose="020B0600070205080204" pitchFamily="34" charset="-128"/>
              </a:rPr>
              <a:t>optimization model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min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max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f(x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</a:rPr>
              <a:t>(objective function)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subject to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 g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≥ 0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(functional constraints)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 S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 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(set constraints)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are called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decision variables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words,</a:t>
            </a:r>
          </a:p>
          <a:p>
            <a:pPr eaLnBrk="1" hangingPunct="1">
              <a:buFontTx/>
              <a:buNone/>
            </a:pPr>
            <a:r>
              <a:rPr lang="en-US" altLang="en-US" baseline="-25000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ea typeface="ＭＳ Ｐゴシック" panose="020B0600070205080204" pitchFamily="34" charset="-128"/>
              </a:rPr>
              <a:t>the goal is to find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satisfy the constraints;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achieve min (max) objective function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4C74321-EF01-CB45-8A2F-6B5DB62E7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Advantages of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1CF25A-F192-824D-9FCF-D77BF6BF4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spcAft>
                <a:spcPts val="9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More time-efficient compared to integer programming (</a:t>
            </a:r>
            <a:r>
              <a:rPr lang="en-US" altLang="en-US" i="1">
                <a:ea typeface="ＭＳ Ｐゴシック" panose="020B0600070205080204" pitchFamily="34" charset="-128"/>
              </a:rPr>
              <a:t>but</a:t>
            </a:r>
            <a:r>
              <a:rPr lang="en-US" altLang="en-US">
                <a:ea typeface="ＭＳ Ｐゴシック" panose="020B0600070205080204" pitchFamily="34" charset="-128"/>
              </a:rPr>
              <a:t> large-scale real-life problems might require lots of states)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Can solve a variety of problems (however integer programming is a more universal technique)</a:t>
            </a:r>
          </a:p>
          <a:p>
            <a:pPr eaLnBrk="1" hangingPunct="1">
              <a:spcAft>
                <a:spcPts val="9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Can handle stochastic data (for example, stochastic demand in multi-period production planning)</a:t>
            </a:r>
          </a:p>
          <a:p>
            <a:pPr eaLnBrk="1" hangingPunct="1">
              <a:spcAft>
                <a:spcPts val="900"/>
              </a:spcAft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F0F7423-826B-E94B-9778-00735D7A2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Types of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 Optimization Models</a:t>
            </a:r>
          </a:p>
        </p:txBody>
      </p:sp>
      <p:sp>
        <p:nvSpPr>
          <p:cNvPr id="16387" name="AutoShape 4">
            <a:extLst>
              <a:ext uri="{FF2B5EF4-FFF2-40B4-BE49-F238E27FC236}">
                <a16:creationId xmlns:a16="http://schemas.microsoft.com/office/drawing/2014/main" id="{5F5F6947-0FEB-BE4E-A573-D6500AAA2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76400"/>
            <a:ext cx="2743200" cy="1066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Stochastic</a:t>
            </a:r>
          </a:p>
          <a:p>
            <a:pPr eaLnBrk="1" hangingPunct="1"/>
            <a:r>
              <a:rPr lang="en-US" altLang="en-US"/>
              <a:t>(probabilistic </a:t>
            </a:r>
          </a:p>
          <a:p>
            <a:pPr eaLnBrk="1" hangingPunct="1"/>
            <a:r>
              <a:rPr lang="en-US" altLang="en-US"/>
              <a:t>information on data)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:a16="http://schemas.microsoft.com/office/drawing/2014/main" id="{37960912-884F-F146-8BF1-9DE1BAD48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76400"/>
            <a:ext cx="2895600" cy="1066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Deterministic</a:t>
            </a:r>
          </a:p>
          <a:p>
            <a:pPr eaLnBrk="1" hangingPunct="1"/>
            <a:r>
              <a:rPr lang="en-US" altLang="en-US"/>
              <a:t>(data are certain)</a:t>
            </a:r>
          </a:p>
        </p:txBody>
      </p:sp>
      <p:sp>
        <p:nvSpPr>
          <p:cNvPr id="16389" name="AutoShape 7">
            <a:extLst>
              <a:ext uri="{FF2B5EF4-FFF2-40B4-BE49-F238E27FC236}">
                <a16:creationId xmlns:a16="http://schemas.microsoft.com/office/drawing/2014/main" id="{93128D5A-ECF0-024E-A5D0-62FF8D472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05200"/>
            <a:ext cx="2362200" cy="9906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Discrete, Integer</a:t>
            </a:r>
          </a:p>
          <a:p>
            <a:pPr eaLnBrk="1" hangingPunct="1"/>
            <a:r>
              <a:rPr lang="en-US" altLang="en-US"/>
              <a:t>(S = </a:t>
            </a:r>
            <a:r>
              <a:rPr lang="en-US" altLang="en-US" b="1"/>
              <a:t>Z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  <p:sp>
        <p:nvSpPr>
          <p:cNvPr id="16390" name="AutoShape 8">
            <a:extLst>
              <a:ext uri="{FF2B5EF4-FFF2-40B4-BE49-F238E27FC236}">
                <a16:creationId xmlns:a16="http://schemas.microsoft.com/office/drawing/2014/main" id="{7EEE451D-94E9-204A-B7F8-32EE58E02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505200"/>
            <a:ext cx="22098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Continuous</a:t>
            </a:r>
          </a:p>
          <a:p>
            <a:pPr eaLnBrk="1" hangingPunct="1"/>
            <a:r>
              <a:rPr lang="en-US" altLang="en-US"/>
              <a:t>(S = </a:t>
            </a:r>
            <a:r>
              <a:rPr lang="en-US" altLang="en-US" b="1"/>
              <a:t>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  <p:sp>
        <p:nvSpPr>
          <p:cNvPr id="16391" name="AutoShape 9">
            <a:extLst>
              <a:ext uri="{FF2B5EF4-FFF2-40B4-BE49-F238E27FC236}">
                <a16:creationId xmlns:a16="http://schemas.microsoft.com/office/drawing/2014/main" id="{D0D43AF1-F809-C148-A92B-0F8283B84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1600"/>
            <a:ext cx="2819400" cy="9906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Linear</a:t>
            </a:r>
          </a:p>
          <a:p>
            <a:pPr eaLnBrk="1" hangingPunct="1"/>
            <a:r>
              <a:rPr lang="en-US" altLang="en-US"/>
              <a:t>(</a:t>
            </a:r>
            <a:r>
              <a:rPr lang="en-US" altLang="en-US" i="1"/>
              <a:t>f </a:t>
            </a:r>
            <a:r>
              <a:rPr lang="en-US" altLang="en-US"/>
              <a:t>and</a:t>
            </a:r>
            <a:r>
              <a:rPr lang="en-US" altLang="en-US" i="1"/>
              <a:t> g</a:t>
            </a:r>
            <a:r>
              <a:rPr lang="en-US" altLang="en-US"/>
              <a:t> are linear)</a:t>
            </a:r>
          </a:p>
        </p:txBody>
      </p:sp>
      <p:sp>
        <p:nvSpPr>
          <p:cNvPr id="16392" name="AutoShape 10">
            <a:extLst>
              <a:ext uri="{FF2B5EF4-FFF2-40B4-BE49-F238E27FC236}">
                <a16:creationId xmlns:a16="http://schemas.microsoft.com/office/drawing/2014/main" id="{815D4BB8-C97B-E340-BF9E-8E0C00ACF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28194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Nonlinear</a:t>
            </a:r>
          </a:p>
          <a:p>
            <a:pPr eaLnBrk="1" hangingPunct="1"/>
            <a:r>
              <a:rPr lang="en-US" altLang="en-US"/>
              <a:t>(</a:t>
            </a:r>
            <a:r>
              <a:rPr lang="en-US" altLang="en-US" i="1"/>
              <a:t>f </a:t>
            </a:r>
            <a:r>
              <a:rPr lang="en-US" altLang="en-US"/>
              <a:t>and</a:t>
            </a:r>
            <a:r>
              <a:rPr lang="en-US" altLang="en-US" i="1"/>
              <a:t> g</a:t>
            </a:r>
            <a:r>
              <a:rPr lang="en-US" altLang="en-US"/>
              <a:t> are nonlinear)</a:t>
            </a:r>
          </a:p>
        </p:txBody>
      </p:sp>
      <p:sp>
        <p:nvSpPr>
          <p:cNvPr id="16393" name="Line 11">
            <a:extLst>
              <a:ext uri="{FF2B5EF4-FFF2-40B4-BE49-F238E27FC236}">
                <a16:creationId xmlns:a16="http://schemas.microsoft.com/office/drawing/2014/main" id="{7D8A8D66-AB0E-3240-9EF5-EC28CBF5F9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743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2">
            <a:extLst>
              <a:ext uri="{FF2B5EF4-FFF2-40B4-BE49-F238E27FC236}">
                <a16:creationId xmlns:a16="http://schemas.microsoft.com/office/drawing/2014/main" id="{0FC6E838-62C8-C241-B3CF-5B1B6C3EB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3">
            <a:extLst>
              <a:ext uri="{FF2B5EF4-FFF2-40B4-BE49-F238E27FC236}">
                <a16:creationId xmlns:a16="http://schemas.microsoft.com/office/drawing/2014/main" id="{CFAB8CF9-873E-3145-AC00-CEA628D11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4">
            <a:extLst>
              <a:ext uri="{FF2B5EF4-FFF2-40B4-BE49-F238E27FC236}">
                <a16:creationId xmlns:a16="http://schemas.microsoft.com/office/drawing/2014/main" id="{98AF8787-5B84-6C49-9E32-16BD45314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5">
            <a:extLst>
              <a:ext uri="{FF2B5EF4-FFF2-40B4-BE49-F238E27FC236}">
                <a16:creationId xmlns:a16="http://schemas.microsoft.com/office/drawing/2014/main" id="{C3C431B6-DF18-164F-898F-27C2C740CA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4958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6">
            <a:extLst>
              <a:ext uri="{FF2B5EF4-FFF2-40B4-BE49-F238E27FC236}">
                <a16:creationId xmlns:a16="http://schemas.microsoft.com/office/drawing/2014/main" id="{A8ED5250-3BE4-5848-9603-90862AC12E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958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8BE3B4B-B373-2E4C-95C0-523A3272E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What is Discrete Optimization?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DED6222-4E85-D34D-A556-3CF7D2439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Discrete Optimization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is a field of applied mathematics,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combining techniques from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combinatorics and graph theory,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linear programming,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theory of algorithms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to solve optimization problems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	over discrete structures.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FF48537-F551-5749-BFA0-E404EA5FB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Solution Methods for Discrete Optimization Problems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AFA50CC-57D9-FE46-B994-B5DCCA62F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Integer Programming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Network Algorithms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Dynamic Programming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Approximation Algorithms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1068AB2-27BA-6C42-A7DE-6C80375D8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Integer Programming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6F16BF2-55EE-AE41-9CA8-0012EB00B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Programming = Planning in this context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a survey of Fortune 500 firms, 85% of those responding said that they had used linear or integer programming.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is it so popular?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Many different real-life situations can be modeled as IPs.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There are efficient algorithms to solve 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938D729-B7AF-F04C-B27E-1702B2523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Topics in this class about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Integer Programming</a:t>
            </a: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E130E1A-7E71-664B-89A5-394E0817C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Modeling real-life situations as integer programs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Applications of integer programming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Solution methods (algorithms) for integer programs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(maybe) Using software (called AMPL) to solve integer programs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F9A91AF-BE9D-6F49-9155-6A5F57E705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IP modeling techniques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5689BDC-FBA3-7E40-B890-92CDC935F0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Using binary variables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Restrictions on number of options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Contingent decisions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Variables (functions) with k possible values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Either-Or Constraints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Big M method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Balance constraints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Fixed Charges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Making choices with non-binary variables</a:t>
            </a:r>
          </a:p>
          <a:p>
            <a:pPr lvl="1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Piecewise linear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58996</TotalTime>
  <Words>1961</Words>
  <Application>Microsoft Macintosh PowerPoint</Application>
  <PresentationFormat>On-screen Show (4:3)</PresentationFormat>
  <Paragraphs>248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Times New Roman</vt:lpstr>
      <vt:lpstr>ＭＳ Ｐゴシック</vt:lpstr>
      <vt:lpstr>Arial</vt:lpstr>
      <vt:lpstr>Calibri</vt:lpstr>
      <vt:lpstr>Comic Sans MS</vt:lpstr>
      <vt:lpstr>Symbol</vt:lpstr>
      <vt:lpstr>Wingdings</vt:lpstr>
      <vt:lpstr>Default Design</vt:lpstr>
      <vt:lpstr>Mathematical Modeling and Optimization: Summary of “Big Ideas”  </vt:lpstr>
      <vt:lpstr>A schematic view of modeling/optimization process</vt:lpstr>
      <vt:lpstr>Mathematical models in Optimization</vt:lpstr>
      <vt:lpstr>Types of  Optimization Models</vt:lpstr>
      <vt:lpstr>What is Discrete Optimization?</vt:lpstr>
      <vt:lpstr>Solution Methods for Discrete Optimization Problems</vt:lpstr>
      <vt:lpstr>Integer Programming</vt:lpstr>
      <vt:lpstr>Topics in this class about  Integer Programming </vt:lpstr>
      <vt:lpstr>IP modeling techniques</vt:lpstr>
      <vt:lpstr>IP applications</vt:lpstr>
      <vt:lpstr>Difficulties of real-life modeling</vt:lpstr>
      <vt:lpstr>Utilizing the relationship between problems</vt:lpstr>
      <vt:lpstr>Complexity of Solving Discrete Optimization Problems </vt:lpstr>
      <vt:lpstr>PowerPoint Presentation</vt:lpstr>
      <vt:lpstr>Solving Integer Programs (IP) vs solving Linear Programs (LP)</vt:lpstr>
      <vt:lpstr>LP-relaxation-based solution methods  for Integer Programs</vt:lpstr>
      <vt:lpstr>Basic Concepts of Branch-and-Bound</vt:lpstr>
      <vt:lpstr>Summary of branch-and-bound</vt:lpstr>
      <vt:lpstr>Importance of tight lower and upper bounds in branch-and-bound</vt:lpstr>
      <vt:lpstr>General Idea of Cutting Plane Technique</vt:lpstr>
      <vt:lpstr>Methods of getting Cutting Planes</vt:lpstr>
      <vt:lpstr>Branch-and-cut algorithms</vt:lpstr>
      <vt:lpstr>Network Models</vt:lpstr>
      <vt:lpstr>Methods for solving NP-hard problems</vt:lpstr>
      <vt:lpstr>Some Characteristics of Approximation Algorithms</vt:lpstr>
      <vt:lpstr>Performance of TSP algorithms in practice</vt:lpstr>
      <vt:lpstr>Dynamic Programming</vt:lpstr>
      <vt:lpstr>General characteristics of Dynamic Programming</vt:lpstr>
      <vt:lpstr>Problems that can be solved by Dynamic Programming</vt:lpstr>
      <vt:lpstr>Advantages of Dynamic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100</cp:revision>
  <dcterms:created xsi:type="dcterms:W3CDTF">2012-03-05T02:06:53Z</dcterms:created>
  <dcterms:modified xsi:type="dcterms:W3CDTF">2021-01-15T00:56:53Z</dcterms:modified>
</cp:coreProperties>
</file>