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77" r:id="rId4"/>
    <p:sldId id="276" r:id="rId5"/>
    <p:sldId id="278" r:id="rId6"/>
    <p:sldId id="279" r:id="rId7"/>
    <p:sldId id="280" r:id="rId8"/>
    <p:sldId id="281" r:id="rId9"/>
    <p:sldId id="283" r:id="rId10"/>
    <p:sldId id="282" r:id="rId11"/>
    <p:sldId id="284" r:id="rId12"/>
    <p:sldId id="288" r:id="rId13"/>
    <p:sldId id="289" r:id="rId14"/>
    <p:sldId id="291" r:id="rId15"/>
    <p:sldId id="292" r:id="rId16"/>
    <p:sldId id="293" r:id="rId17"/>
    <p:sldId id="285" r:id="rId18"/>
    <p:sldId id="286" r:id="rId19"/>
    <p:sldId id="290" r:id="rId20"/>
    <p:sldId id="294" r:id="rId21"/>
    <p:sldId id="287" r:id="rId22"/>
    <p:sldId id="295" r:id="rId23"/>
    <p:sldId id="296" r:id="rId24"/>
    <p:sldId id="29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FF"/>
    <a:srgbClr val="CCECFF"/>
    <a:srgbClr val="FFFFFF"/>
    <a:srgbClr val="FF0000"/>
    <a:srgbClr val="00FF00"/>
    <a:srgbClr val="CC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2535F0-889E-472A-8794-EF4F926C5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4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C37311-A19F-477B-BDF5-E4201EF808EB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62091-A655-469D-AD89-CE602585C88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B3955C-7761-4A24-9FA8-DFB2BE63AC6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1942D2-D8AB-4DA5-914E-90657272E700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93AA65-A323-479E-B162-30C9E6C3AD05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0D5F3-6673-4704-88D5-3E4544511C8C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F6A900-1983-4DE9-83BB-7D4FA42A9E74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469D21-62AC-4D36-9093-D90E4264FBFE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05E3A2-B3CE-4F0E-B130-E8A1BC3A4ACB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522A2-18CF-41C4-A92A-FEE2DF1629BB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925778-72C8-4C47-8543-EBFD6493B7EA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18F95-8B49-4E9B-9AE2-B0C5063E2535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558793-6B3D-43FB-B3B0-347213FC6AF1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2D0B5-D151-4745-9003-E29489E709C5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A2DC12-9F42-4CD7-8F57-D73765DB8CD8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4BD2C-C9F6-4A96-B619-F4F49D50C9A5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3E5208-3384-484D-A7C7-2DF56B269250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9B1FD-E9E2-41B6-8D24-AF1C6440FE63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829DC9-8322-4D3A-A00D-E3C2E2864A5A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489761-9DCA-4ABB-9CC9-91F0A7B9C48B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CD5E1-253A-4C41-96B8-DAF3B67EA86D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96B110-7CF9-45E3-BF3D-376F929AB2A9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5BC9C7-9396-481F-95F8-D41BCA6EB6F4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F4FD2-D583-497E-B4DA-9D14F750B7BC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BB4C-AA0E-4383-A95D-E192674E7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9DCF5-88E9-4922-BB9C-FCACA0554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0987-02FB-4F8F-87F5-A97638354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2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4DC3-86E9-4B4E-A0DE-A36513678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4147A-B758-4811-81C7-36E20EB18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0CBA-B762-49D1-9D6E-E3D78A6AC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E6B3-4568-4811-9146-EA83A6B78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7AC4-A20B-4D2D-9458-AE8450419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EE01-10E8-4271-BC5C-BA3B5ABBC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F011-1D58-432A-A309-BF209EC45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0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DBB2-05EC-4E8E-8920-973E12058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AE3372A-2C81-4F14-99E8-07C2A81FA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057400" y="0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4000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Nervous System 1:</a:t>
            </a:r>
          </a:p>
          <a:p>
            <a:pPr algn="r" eaLnBrk="0" hangingPunct="0">
              <a:defRPr/>
            </a:pPr>
            <a:r>
              <a:rPr lang="en-US" sz="4000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Somatic System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6907261" y="1671935"/>
            <a:ext cx="193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29 July 2013</a:t>
            </a:r>
            <a:endParaRPr lang="en-US" dirty="0"/>
          </a:p>
        </p:txBody>
      </p:sp>
      <p:sp>
        <p:nvSpPr>
          <p:cNvPr id="2054" name="Text Box 1045"/>
          <p:cNvSpPr txBox="1">
            <a:spLocks noChangeArrowheads="1"/>
          </p:cNvSpPr>
          <p:nvPr/>
        </p:nvSpPr>
        <p:spPr bwMode="auto">
          <a:xfrm>
            <a:off x="5257800" y="2590800"/>
            <a:ext cx="3716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dirty="0"/>
              <a:t>Reading: Moore’s </a:t>
            </a:r>
            <a:r>
              <a:rPr lang="en-US" sz="2000" dirty="0" smtClean="0"/>
              <a:t>ECA4 31–36</a:t>
            </a:r>
            <a:endParaRPr lang="en-US" sz="2000" dirty="0"/>
          </a:p>
        </p:txBody>
      </p:sp>
      <p:pic>
        <p:nvPicPr>
          <p:cNvPr id="2055" name="Picture 1047" descr="Grant's CNS-P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609600"/>
            <a:ext cx="33210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048"/>
          <p:cNvSpPr txBox="1">
            <a:spLocks noChangeArrowheads="1"/>
          </p:cNvSpPr>
          <p:nvPr/>
        </p:nvSpPr>
        <p:spPr bwMode="auto">
          <a:xfrm>
            <a:off x="2218447" y="6553200"/>
            <a:ext cx="18963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Grant’s Atlas </a:t>
            </a:r>
            <a:r>
              <a:rPr lang="en-US" sz="1400" i="1" dirty="0" smtClean="0"/>
              <a:t>12 </a:t>
            </a:r>
            <a:r>
              <a:rPr lang="en-US" sz="1400" dirty="0" smtClean="0"/>
              <a:t>2009</a:t>
            </a:r>
            <a:endParaRPr lang="en-US" sz="1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71800" y="3352800"/>
            <a:ext cx="6019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Lawrence M. Witmer, PhD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Professor of Anatomy</a:t>
            </a:r>
          </a:p>
          <a:p>
            <a:pPr algn="r" eaLnBrk="0" hangingPunct="0">
              <a:defRPr/>
            </a:pPr>
            <a:r>
              <a:rPr lang="en-US" sz="2800" dirty="0" smtClean="0">
                <a:solidFill>
                  <a:srgbClr val="000066"/>
                </a:solidFill>
              </a:rPr>
              <a:t>Dept. </a:t>
            </a:r>
            <a:r>
              <a:rPr lang="en-US" sz="2800" dirty="0">
                <a:solidFill>
                  <a:srgbClr val="000066"/>
                </a:solidFill>
              </a:rPr>
              <a:t>of Biomedical Sciences</a:t>
            </a:r>
          </a:p>
          <a:p>
            <a:pPr algn="r" eaLnBrk="0" hangingPunct="0">
              <a:defRPr/>
            </a:pPr>
            <a:r>
              <a:rPr lang="en-US" sz="2800" dirty="0" smtClean="0">
                <a:solidFill>
                  <a:srgbClr val="000066"/>
                </a:solidFill>
              </a:rPr>
              <a:t>Heritage College </a:t>
            </a:r>
            <a:r>
              <a:rPr lang="en-US" sz="2800" dirty="0">
                <a:solidFill>
                  <a:srgbClr val="000066"/>
                </a:solidFill>
              </a:rPr>
              <a:t>of Osteopathic </a:t>
            </a:r>
            <a:r>
              <a:rPr lang="en-US" sz="2800" dirty="0" smtClean="0">
                <a:solidFill>
                  <a:srgbClr val="000066"/>
                </a:solidFill>
              </a:rPr>
              <a:t>Medicine, Ohio </a:t>
            </a:r>
            <a:r>
              <a:rPr lang="en-US" sz="2800" dirty="0">
                <a:solidFill>
                  <a:srgbClr val="000066"/>
                </a:solidFill>
              </a:rPr>
              <a:t>University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Athens, Ohio 45701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witmerL@ohio.edu</a:t>
            </a:r>
          </a:p>
        </p:txBody>
      </p:sp>
      <p:pic>
        <p:nvPicPr>
          <p:cNvPr id="3" name="Picture 2" descr="D:\My Documents\My Docs\OU-HCOM\Immersion\Immersion 2013\CAI Vesalius and OU-HCOM seal 2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1" y="3962400"/>
            <a:ext cx="1437009" cy="27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udrone's spinal n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04800" y="0"/>
            <a:ext cx="848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Spinal Nerves: Somatic Pathways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990600" y="838200"/>
            <a:ext cx="138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dorsal root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3276600" y="685800"/>
            <a:ext cx="13827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 root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ganglion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914400" y="5105400"/>
            <a:ext cx="1452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 root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648200" y="1295400"/>
            <a:ext cx="849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spinal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nerve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410200" y="609600"/>
            <a:ext cx="88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6781800" y="38100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867400" y="6019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gray ramus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communicans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858000" y="53340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white ramus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communicans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819400" y="6019800"/>
            <a:ext cx="1538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sympathetic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>
                <a:solidFill>
                  <a:srgbClr val="969696"/>
                </a:solidFill>
              </a:rPr>
              <a:t>ganglion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0" y="1447800"/>
            <a:ext cx="876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horn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0" y="37338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horn</a:t>
            </a:r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2057400" y="1219200"/>
            <a:ext cx="62230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V="1">
            <a:off x="2339975" y="4760913"/>
            <a:ext cx="209550" cy="369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V="1">
            <a:off x="895350" y="3560763"/>
            <a:ext cx="820738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781050" y="1933575"/>
            <a:ext cx="1047750" cy="733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54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H="1">
            <a:off x="3657600" y="1295400"/>
            <a:ext cx="76200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5334000" y="1905000"/>
            <a:ext cx="3333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V="1">
            <a:off x="4343400" y="5705475"/>
            <a:ext cx="954088" cy="411163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5800725" y="4600575"/>
            <a:ext cx="295275" cy="149542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6477000" y="4038600"/>
            <a:ext cx="447675" cy="147637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41" name="Freeform 33"/>
          <p:cNvSpPr>
            <a:spLocks/>
          </p:cNvSpPr>
          <p:nvPr/>
        </p:nvSpPr>
        <p:spPr bwMode="auto">
          <a:xfrm flipH="1">
            <a:off x="7264400" y="3254375"/>
            <a:ext cx="112713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420"/>
              </a:cxn>
            </a:cxnLst>
            <a:rect l="0" t="0" r="r" b="b"/>
            <a:pathLst>
              <a:path w="39" h="420">
                <a:moveTo>
                  <a:pt x="0" y="0"/>
                </a:moveTo>
                <a:lnTo>
                  <a:pt x="39" y="4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H="1" flipV="1">
            <a:off x="5867400" y="1219200"/>
            <a:ext cx="549275" cy="122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57400" y="1612900"/>
            <a:ext cx="6578600" cy="1714500"/>
            <a:chOff x="1296" y="1016"/>
            <a:chExt cx="4144" cy="1080"/>
          </a:xfrm>
        </p:grpSpPr>
        <p:sp>
          <p:nvSpPr>
            <p:cNvPr id="11305" name="Freeform 35"/>
            <p:cNvSpPr>
              <a:spLocks/>
            </p:cNvSpPr>
            <p:nvPr/>
          </p:nvSpPr>
          <p:spPr bwMode="auto">
            <a:xfrm>
              <a:off x="1400" y="1016"/>
              <a:ext cx="3886" cy="1003"/>
            </a:xfrm>
            <a:custGeom>
              <a:avLst/>
              <a:gdLst>
                <a:gd name="T0" fmla="*/ 0 w 3886"/>
                <a:gd name="T1" fmla="*/ 432 h 1003"/>
                <a:gd name="T2" fmla="*/ 545 w 3886"/>
                <a:gd name="T3" fmla="*/ 34 h 1003"/>
                <a:gd name="T4" fmla="*/ 2056 w 3886"/>
                <a:gd name="T5" fmla="*/ 636 h 1003"/>
                <a:gd name="T6" fmla="*/ 3886 w 3886"/>
                <a:gd name="T7" fmla="*/ 1003 h 10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6"/>
                <a:gd name="T13" fmla="*/ 0 h 1003"/>
                <a:gd name="T14" fmla="*/ 3886 w 3886"/>
                <a:gd name="T15" fmla="*/ 1003 h 10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6" h="1003">
                  <a:moveTo>
                    <a:pt x="0" y="432"/>
                  </a:moveTo>
                  <a:cubicBezTo>
                    <a:pt x="90" y="366"/>
                    <a:pt x="202" y="0"/>
                    <a:pt x="545" y="34"/>
                  </a:cubicBezTo>
                  <a:cubicBezTo>
                    <a:pt x="898" y="55"/>
                    <a:pt x="1499" y="474"/>
                    <a:pt x="2056" y="636"/>
                  </a:cubicBezTo>
                  <a:cubicBezTo>
                    <a:pt x="2613" y="798"/>
                    <a:pt x="3505" y="927"/>
                    <a:pt x="3886" y="1003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6" name="Group 41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1311" name="Line 36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Line 37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07" name="Group 40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1309" name="Line 38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39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8" name="Line 42"/>
            <p:cNvSpPr>
              <a:spLocks noChangeShapeType="1"/>
            </p:cNvSpPr>
            <p:nvPr/>
          </p:nvSpPr>
          <p:spPr bwMode="auto">
            <a:xfrm flipV="1">
              <a:off x="2344" y="1058"/>
              <a:ext cx="56" cy="11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809750" y="2781300"/>
            <a:ext cx="7062788" cy="2066925"/>
            <a:chOff x="1140" y="1752"/>
            <a:chExt cx="4449" cy="1302"/>
          </a:xfrm>
        </p:grpSpPr>
        <p:sp>
          <p:nvSpPr>
            <p:cNvPr id="11301" name="Freeform 47"/>
            <p:cNvSpPr>
              <a:spLocks/>
            </p:cNvSpPr>
            <p:nvPr/>
          </p:nvSpPr>
          <p:spPr bwMode="auto">
            <a:xfrm>
              <a:off x="1140" y="1752"/>
              <a:ext cx="4296" cy="1302"/>
            </a:xfrm>
            <a:custGeom>
              <a:avLst/>
              <a:gdLst>
                <a:gd name="T0" fmla="*/ 84 w 4296"/>
                <a:gd name="T1" fmla="*/ 516 h 1302"/>
                <a:gd name="T2" fmla="*/ 744 w 4296"/>
                <a:gd name="T3" fmla="*/ 1230 h 1302"/>
                <a:gd name="T4" fmla="*/ 2280 w 4296"/>
                <a:gd name="T5" fmla="*/ 6 h 1302"/>
                <a:gd name="T6" fmla="*/ 4296 w 4296"/>
                <a:gd name="T7" fmla="*/ 414 h 1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6"/>
                <a:gd name="T13" fmla="*/ 0 h 1302"/>
                <a:gd name="T14" fmla="*/ 4296 w 4296"/>
                <a:gd name="T15" fmla="*/ 1302 h 1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6" h="1302">
                  <a:moveTo>
                    <a:pt x="84" y="516"/>
                  </a:moveTo>
                  <a:cubicBezTo>
                    <a:pt x="206" y="634"/>
                    <a:pt x="0" y="1158"/>
                    <a:pt x="744" y="1230"/>
                  </a:cubicBezTo>
                  <a:cubicBezTo>
                    <a:pt x="1488" y="1302"/>
                    <a:pt x="2004" y="0"/>
                    <a:pt x="2280" y="6"/>
                  </a:cubicBezTo>
                  <a:cubicBezTo>
                    <a:pt x="2556" y="12"/>
                    <a:pt x="3876" y="329"/>
                    <a:pt x="4296" y="41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2" name="Group 48"/>
            <p:cNvGrpSpPr>
              <a:grpSpLocks/>
            </p:cNvGrpSpPr>
            <p:nvPr/>
          </p:nvGrpSpPr>
          <p:grpSpPr bwMode="auto">
            <a:xfrm rot="-6873873">
              <a:off x="5455" y="2111"/>
              <a:ext cx="118" cy="150"/>
              <a:chOff x="4944" y="1674"/>
              <a:chExt cx="118" cy="150"/>
            </a:xfrm>
          </p:grpSpPr>
          <p:sp>
            <p:nvSpPr>
              <p:cNvPr id="11303" name="Line 49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50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1793875" y="2482850"/>
            <a:ext cx="282575" cy="1092200"/>
            <a:chOff x="1130" y="1564"/>
            <a:chExt cx="178" cy="688"/>
          </a:xfrm>
        </p:grpSpPr>
        <p:sp>
          <p:nvSpPr>
            <p:cNvPr id="43063" name="Freeform 55"/>
            <p:cNvSpPr>
              <a:spLocks/>
            </p:cNvSpPr>
            <p:nvPr/>
          </p:nvSpPr>
          <p:spPr bwMode="auto">
            <a:xfrm>
              <a:off x="1173" y="1564"/>
              <a:ext cx="135" cy="53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" y="264"/>
                </a:cxn>
                <a:cxn ang="0">
                  <a:pos x="19" y="538"/>
                </a:cxn>
              </a:cxnLst>
              <a:rect l="0" t="0" r="r" b="b"/>
              <a:pathLst>
                <a:path w="135" h="538">
                  <a:moveTo>
                    <a:pt x="135" y="0"/>
                  </a:moveTo>
                  <a:cubicBezTo>
                    <a:pt x="125" y="43"/>
                    <a:pt x="38" y="175"/>
                    <a:pt x="19" y="264"/>
                  </a:cubicBezTo>
                  <a:cubicBezTo>
                    <a:pt x="0" y="354"/>
                    <a:pt x="19" y="482"/>
                    <a:pt x="19" y="538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 type="oval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298" name="Group 56"/>
            <p:cNvGrpSpPr>
              <a:grpSpLocks/>
            </p:cNvGrpSpPr>
            <p:nvPr/>
          </p:nvGrpSpPr>
          <p:grpSpPr bwMode="auto">
            <a:xfrm rot="-2925465">
              <a:off x="1146" y="2118"/>
              <a:ext cx="118" cy="150"/>
              <a:chOff x="4944" y="1674"/>
              <a:chExt cx="118" cy="150"/>
            </a:xfrm>
          </p:grpSpPr>
          <p:sp>
            <p:nvSpPr>
              <p:cNvPr id="43065" name="Line 57"/>
              <p:cNvSpPr>
                <a:spLocks noChangeShapeType="1"/>
              </p:cNvSpPr>
              <p:nvPr/>
            </p:nvSpPr>
            <p:spPr bwMode="auto">
              <a:xfrm flipH="1">
                <a:off x="4944" y="1673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66" name="Line 58"/>
              <p:cNvSpPr>
                <a:spLocks noChangeShapeType="1"/>
              </p:cNvSpPr>
              <p:nvPr/>
            </p:nvSpPr>
            <p:spPr bwMode="auto">
              <a:xfrm flipH="1">
                <a:off x="5040" y="1679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3068" name="Text Box 60"/>
          <p:cNvSpPr txBox="1">
            <a:spLocks noChangeArrowheads="1"/>
          </p:cNvSpPr>
          <p:nvPr/>
        </p:nvSpPr>
        <p:spPr bwMode="auto">
          <a:xfrm>
            <a:off x="2036763" y="2471738"/>
            <a:ext cx="12160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CNS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inter-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neuron</a:t>
            </a:r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87313" y="5664200"/>
            <a:ext cx="2368550" cy="9556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Mixed Spinal</a:t>
            </a:r>
          </a:p>
          <a:p>
            <a:pPr algn="ctr">
              <a:defRPr/>
            </a:pPr>
            <a:r>
              <a:rPr lang="en-US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  <p:bldP spid="43022" grpId="0"/>
      <p:bldP spid="43023" grpId="0"/>
      <p:bldP spid="43024" grpId="0"/>
      <p:bldP spid="43025" grpId="0"/>
      <p:bldP spid="43026" grpId="0"/>
      <p:bldP spid="43027" grpId="0"/>
      <p:bldP spid="43028" grpId="0"/>
      <p:bldP spid="43029" grpId="0"/>
      <p:bldP spid="43030" grpId="0"/>
      <p:bldP spid="43031" grpId="0"/>
      <p:bldP spid="43052" grpId="0"/>
      <p:bldP spid="43060" grpId="0"/>
      <p:bldP spid="43068" grpId="0"/>
      <p:bldP spid="430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udrone's spinal n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800" y="0"/>
            <a:ext cx="848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Spinal Nerves: Somatic Pathways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990600" y="838200"/>
            <a:ext cx="138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dorsal root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276600" y="685800"/>
            <a:ext cx="13827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 root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ganglion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1452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 root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648200" y="1295400"/>
            <a:ext cx="849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spinal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nerve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5410200" y="609600"/>
            <a:ext cx="88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5867400" y="6019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gray ramus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communicans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6858000" y="53340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white ramus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communicans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2819400" y="6019800"/>
            <a:ext cx="1538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sympathetic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>
                <a:solidFill>
                  <a:srgbClr val="969696"/>
                </a:solidFill>
              </a:rPr>
              <a:t>ganglion</a:t>
            </a: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0" y="1447800"/>
            <a:ext cx="876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horn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0" y="37338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horn</a:t>
            </a: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2057400" y="1219200"/>
            <a:ext cx="62230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2339975" y="4760913"/>
            <a:ext cx="209550" cy="369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V="1">
            <a:off x="895350" y="3560763"/>
            <a:ext cx="820738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781050" y="1933575"/>
            <a:ext cx="1047750" cy="733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54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>
            <a:off x="3657600" y="1295400"/>
            <a:ext cx="76200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5334000" y="1905000"/>
            <a:ext cx="3333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4343400" y="5705475"/>
            <a:ext cx="954088" cy="411163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5800725" y="4600575"/>
            <a:ext cx="295275" cy="149542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6477000" y="4038600"/>
            <a:ext cx="447675" cy="147637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 flipH="1" flipV="1">
            <a:off x="5867400" y="1219200"/>
            <a:ext cx="549275" cy="122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312" name="Group 28"/>
          <p:cNvGrpSpPr>
            <a:grpSpLocks/>
          </p:cNvGrpSpPr>
          <p:nvPr/>
        </p:nvGrpSpPr>
        <p:grpSpPr bwMode="auto">
          <a:xfrm>
            <a:off x="2057400" y="1612900"/>
            <a:ext cx="6578600" cy="1714500"/>
            <a:chOff x="1296" y="1016"/>
            <a:chExt cx="4144" cy="1080"/>
          </a:xfrm>
        </p:grpSpPr>
        <p:sp>
          <p:nvSpPr>
            <p:cNvPr id="12330" name="Freeform 29"/>
            <p:cNvSpPr>
              <a:spLocks/>
            </p:cNvSpPr>
            <p:nvPr/>
          </p:nvSpPr>
          <p:spPr bwMode="auto">
            <a:xfrm>
              <a:off x="1400" y="1016"/>
              <a:ext cx="3886" cy="1003"/>
            </a:xfrm>
            <a:custGeom>
              <a:avLst/>
              <a:gdLst>
                <a:gd name="T0" fmla="*/ 0 w 3886"/>
                <a:gd name="T1" fmla="*/ 432 h 1003"/>
                <a:gd name="T2" fmla="*/ 545 w 3886"/>
                <a:gd name="T3" fmla="*/ 34 h 1003"/>
                <a:gd name="T4" fmla="*/ 2056 w 3886"/>
                <a:gd name="T5" fmla="*/ 636 h 1003"/>
                <a:gd name="T6" fmla="*/ 3886 w 3886"/>
                <a:gd name="T7" fmla="*/ 1003 h 10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6"/>
                <a:gd name="T13" fmla="*/ 0 h 1003"/>
                <a:gd name="T14" fmla="*/ 3886 w 3886"/>
                <a:gd name="T15" fmla="*/ 1003 h 10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6" h="1003">
                  <a:moveTo>
                    <a:pt x="0" y="432"/>
                  </a:moveTo>
                  <a:cubicBezTo>
                    <a:pt x="90" y="366"/>
                    <a:pt x="202" y="0"/>
                    <a:pt x="545" y="34"/>
                  </a:cubicBezTo>
                  <a:cubicBezTo>
                    <a:pt x="898" y="55"/>
                    <a:pt x="1499" y="474"/>
                    <a:pt x="2056" y="636"/>
                  </a:cubicBezTo>
                  <a:cubicBezTo>
                    <a:pt x="2613" y="798"/>
                    <a:pt x="3505" y="927"/>
                    <a:pt x="3886" y="1003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31" name="Group 30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2336" name="Line 31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Line 32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33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2334" name="Line 34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Line 35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33" name="Line 36"/>
            <p:cNvSpPr>
              <a:spLocks noChangeShapeType="1"/>
            </p:cNvSpPr>
            <p:nvPr/>
          </p:nvSpPr>
          <p:spPr bwMode="auto">
            <a:xfrm flipV="1">
              <a:off x="2344" y="1058"/>
              <a:ext cx="56" cy="11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grpSp>
        <p:nvGrpSpPr>
          <p:cNvPr id="12314" name="Group 38"/>
          <p:cNvGrpSpPr>
            <a:grpSpLocks/>
          </p:cNvGrpSpPr>
          <p:nvPr/>
        </p:nvGrpSpPr>
        <p:grpSpPr bwMode="auto">
          <a:xfrm>
            <a:off x="1809750" y="2781300"/>
            <a:ext cx="7062788" cy="2066925"/>
            <a:chOff x="1140" y="1752"/>
            <a:chExt cx="4449" cy="1302"/>
          </a:xfrm>
        </p:grpSpPr>
        <p:sp>
          <p:nvSpPr>
            <p:cNvPr id="12326" name="Freeform 39"/>
            <p:cNvSpPr>
              <a:spLocks/>
            </p:cNvSpPr>
            <p:nvPr/>
          </p:nvSpPr>
          <p:spPr bwMode="auto">
            <a:xfrm>
              <a:off x="1140" y="1752"/>
              <a:ext cx="4296" cy="1302"/>
            </a:xfrm>
            <a:custGeom>
              <a:avLst/>
              <a:gdLst>
                <a:gd name="T0" fmla="*/ 84 w 4296"/>
                <a:gd name="T1" fmla="*/ 516 h 1302"/>
                <a:gd name="T2" fmla="*/ 744 w 4296"/>
                <a:gd name="T3" fmla="*/ 1230 h 1302"/>
                <a:gd name="T4" fmla="*/ 2280 w 4296"/>
                <a:gd name="T5" fmla="*/ 6 h 1302"/>
                <a:gd name="T6" fmla="*/ 4296 w 4296"/>
                <a:gd name="T7" fmla="*/ 414 h 1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6"/>
                <a:gd name="T13" fmla="*/ 0 h 1302"/>
                <a:gd name="T14" fmla="*/ 4296 w 4296"/>
                <a:gd name="T15" fmla="*/ 1302 h 1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6" h="1302">
                  <a:moveTo>
                    <a:pt x="84" y="516"/>
                  </a:moveTo>
                  <a:cubicBezTo>
                    <a:pt x="206" y="634"/>
                    <a:pt x="0" y="1158"/>
                    <a:pt x="744" y="1230"/>
                  </a:cubicBezTo>
                  <a:cubicBezTo>
                    <a:pt x="1488" y="1302"/>
                    <a:pt x="2004" y="0"/>
                    <a:pt x="2280" y="6"/>
                  </a:cubicBezTo>
                  <a:cubicBezTo>
                    <a:pt x="2556" y="12"/>
                    <a:pt x="3876" y="329"/>
                    <a:pt x="4296" y="41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27" name="Group 40"/>
            <p:cNvGrpSpPr>
              <a:grpSpLocks/>
            </p:cNvGrpSpPr>
            <p:nvPr/>
          </p:nvGrpSpPr>
          <p:grpSpPr bwMode="auto">
            <a:xfrm rot="-6873873">
              <a:off x="5455" y="2111"/>
              <a:ext cx="118" cy="150"/>
              <a:chOff x="4944" y="1674"/>
              <a:chExt cx="118" cy="150"/>
            </a:xfrm>
          </p:grpSpPr>
          <p:sp>
            <p:nvSpPr>
              <p:cNvPr id="12328" name="Line 41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Line 42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grpSp>
        <p:nvGrpSpPr>
          <p:cNvPr id="12316" name="Group 44"/>
          <p:cNvGrpSpPr>
            <a:grpSpLocks/>
          </p:cNvGrpSpPr>
          <p:nvPr/>
        </p:nvGrpSpPr>
        <p:grpSpPr bwMode="auto">
          <a:xfrm>
            <a:off x="1793875" y="2482850"/>
            <a:ext cx="282575" cy="1092200"/>
            <a:chOff x="1130" y="1564"/>
            <a:chExt cx="178" cy="688"/>
          </a:xfrm>
        </p:grpSpPr>
        <p:sp>
          <p:nvSpPr>
            <p:cNvPr id="45101" name="Freeform 45"/>
            <p:cNvSpPr>
              <a:spLocks/>
            </p:cNvSpPr>
            <p:nvPr/>
          </p:nvSpPr>
          <p:spPr bwMode="auto">
            <a:xfrm>
              <a:off x="1173" y="1564"/>
              <a:ext cx="135" cy="53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" y="264"/>
                </a:cxn>
                <a:cxn ang="0">
                  <a:pos x="19" y="538"/>
                </a:cxn>
              </a:cxnLst>
              <a:rect l="0" t="0" r="r" b="b"/>
              <a:pathLst>
                <a:path w="135" h="538">
                  <a:moveTo>
                    <a:pt x="135" y="0"/>
                  </a:moveTo>
                  <a:cubicBezTo>
                    <a:pt x="125" y="43"/>
                    <a:pt x="38" y="175"/>
                    <a:pt x="19" y="264"/>
                  </a:cubicBezTo>
                  <a:cubicBezTo>
                    <a:pt x="0" y="354"/>
                    <a:pt x="19" y="482"/>
                    <a:pt x="19" y="538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 type="oval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323" name="Group 46"/>
            <p:cNvGrpSpPr>
              <a:grpSpLocks/>
            </p:cNvGrpSpPr>
            <p:nvPr/>
          </p:nvGrpSpPr>
          <p:grpSpPr bwMode="auto">
            <a:xfrm rot="-2925465">
              <a:off x="1146" y="2118"/>
              <a:ext cx="118" cy="150"/>
              <a:chOff x="4944" y="1674"/>
              <a:chExt cx="118" cy="150"/>
            </a:xfrm>
          </p:grpSpPr>
          <p:sp>
            <p:nvSpPr>
              <p:cNvPr id="45103" name="Line 47"/>
              <p:cNvSpPr>
                <a:spLocks noChangeShapeType="1"/>
              </p:cNvSpPr>
              <p:nvPr/>
            </p:nvSpPr>
            <p:spPr bwMode="auto">
              <a:xfrm flipH="1">
                <a:off x="4944" y="1673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04" name="Line 48"/>
              <p:cNvSpPr>
                <a:spLocks noChangeShapeType="1"/>
              </p:cNvSpPr>
              <p:nvPr/>
            </p:nvSpPr>
            <p:spPr bwMode="auto">
              <a:xfrm flipH="1">
                <a:off x="5040" y="1679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2036763" y="2471738"/>
            <a:ext cx="12160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CNS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inter-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neuron</a:t>
            </a:r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87313" y="5664200"/>
            <a:ext cx="2368550" cy="9556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Mixed Spinal</a:t>
            </a:r>
          </a:p>
          <a:p>
            <a:pPr algn="ctr">
              <a:defRPr/>
            </a:pPr>
            <a:r>
              <a:rPr lang="en-US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Nerve</a:t>
            </a:r>
          </a:p>
        </p:txBody>
      </p:sp>
      <p:sp>
        <p:nvSpPr>
          <p:cNvPr id="12319" name="Text Box 54"/>
          <p:cNvSpPr txBox="1">
            <a:spLocks noChangeArrowheads="1"/>
          </p:cNvSpPr>
          <p:nvPr/>
        </p:nvSpPr>
        <p:spPr bwMode="auto">
          <a:xfrm>
            <a:off x="6781800" y="38100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12320" name="Text Box 53"/>
          <p:cNvSpPr txBox="1">
            <a:spLocks noChangeArrowheads="1"/>
          </p:cNvSpPr>
          <p:nvPr/>
        </p:nvSpPr>
        <p:spPr bwMode="auto">
          <a:xfrm>
            <a:off x="3505200" y="4267200"/>
            <a:ext cx="4038600" cy="2355850"/>
          </a:xfrm>
          <a:prstGeom prst="rect">
            <a:avLst/>
          </a:prstGeom>
          <a:solidFill>
            <a:srgbClr val="CCECFF">
              <a:alpha val="8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Somatic sensations</a:t>
            </a:r>
          </a:p>
          <a:p>
            <a:pPr eaLnBrk="1" hangingPunct="1"/>
            <a:r>
              <a:rPr lang="en-US" sz="2000"/>
              <a:t>• touch, pain, temperature,</a:t>
            </a:r>
          </a:p>
          <a:p>
            <a:pPr eaLnBrk="1" hangingPunct="1"/>
            <a:r>
              <a:rPr lang="en-US" sz="2000"/>
              <a:t>	pressure</a:t>
            </a:r>
          </a:p>
          <a:p>
            <a:pPr eaLnBrk="1" hangingPunct="1"/>
            <a:r>
              <a:rPr lang="en-US" sz="2000"/>
              <a:t>• proprioception: joints, muscles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/>
              <a:t>Somatic motor activity</a:t>
            </a:r>
            <a:r>
              <a:rPr lang="en-US" sz="2000"/>
              <a:t>: 	innervate skeletal muscles</a:t>
            </a:r>
          </a:p>
        </p:txBody>
      </p:sp>
      <p:sp>
        <p:nvSpPr>
          <p:cNvPr id="45111" name="Freeform 55"/>
          <p:cNvSpPr>
            <a:spLocks/>
          </p:cNvSpPr>
          <p:nvPr/>
        </p:nvSpPr>
        <p:spPr bwMode="auto">
          <a:xfrm flipH="1">
            <a:off x="7264400" y="3254375"/>
            <a:ext cx="112713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420"/>
              </a:cxn>
            </a:cxnLst>
            <a:rect l="0" t="0" r="r" b="b"/>
            <a:pathLst>
              <a:path w="39" h="420">
                <a:moveTo>
                  <a:pt x="0" y="0"/>
                </a:moveTo>
                <a:lnTo>
                  <a:pt x="39" y="4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udrone's spinal n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-23813" y="0"/>
            <a:ext cx="91630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Spinal Nerves: Dorsal &amp; Ventral Rami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648200" y="1295400"/>
            <a:ext cx="849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spinal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nerve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5410200" y="609600"/>
            <a:ext cx="88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 flipV="1">
            <a:off x="5867400" y="1219200"/>
            <a:ext cx="549275" cy="122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319" name="Group 28"/>
          <p:cNvGrpSpPr>
            <a:grpSpLocks/>
          </p:cNvGrpSpPr>
          <p:nvPr/>
        </p:nvGrpSpPr>
        <p:grpSpPr bwMode="auto">
          <a:xfrm>
            <a:off x="2057400" y="1612900"/>
            <a:ext cx="6578600" cy="1714500"/>
            <a:chOff x="1296" y="1016"/>
            <a:chExt cx="4144" cy="1080"/>
          </a:xfrm>
        </p:grpSpPr>
        <p:sp>
          <p:nvSpPr>
            <p:cNvPr id="13348" name="Freeform 29"/>
            <p:cNvSpPr>
              <a:spLocks/>
            </p:cNvSpPr>
            <p:nvPr/>
          </p:nvSpPr>
          <p:spPr bwMode="auto">
            <a:xfrm>
              <a:off x="1400" y="1016"/>
              <a:ext cx="3886" cy="1003"/>
            </a:xfrm>
            <a:custGeom>
              <a:avLst/>
              <a:gdLst>
                <a:gd name="T0" fmla="*/ 0 w 3886"/>
                <a:gd name="T1" fmla="*/ 432 h 1003"/>
                <a:gd name="T2" fmla="*/ 545 w 3886"/>
                <a:gd name="T3" fmla="*/ 34 h 1003"/>
                <a:gd name="T4" fmla="*/ 2056 w 3886"/>
                <a:gd name="T5" fmla="*/ 636 h 1003"/>
                <a:gd name="T6" fmla="*/ 3886 w 3886"/>
                <a:gd name="T7" fmla="*/ 1003 h 10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6"/>
                <a:gd name="T13" fmla="*/ 0 h 1003"/>
                <a:gd name="T14" fmla="*/ 3886 w 3886"/>
                <a:gd name="T15" fmla="*/ 1003 h 10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6" h="1003">
                  <a:moveTo>
                    <a:pt x="0" y="432"/>
                  </a:moveTo>
                  <a:cubicBezTo>
                    <a:pt x="90" y="366"/>
                    <a:pt x="202" y="0"/>
                    <a:pt x="545" y="34"/>
                  </a:cubicBezTo>
                  <a:cubicBezTo>
                    <a:pt x="898" y="55"/>
                    <a:pt x="1499" y="474"/>
                    <a:pt x="2056" y="636"/>
                  </a:cubicBezTo>
                  <a:cubicBezTo>
                    <a:pt x="2613" y="798"/>
                    <a:pt x="3505" y="927"/>
                    <a:pt x="3886" y="1003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49" name="Group 30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3354" name="Line 31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32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50" name="Group 33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3352" name="Line 34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35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51" name="Line 36"/>
            <p:cNvSpPr>
              <a:spLocks noChangeShapeType="1"/>
            </p:cNvSpPr>
            <p:nvPr/>
          </p:nvSpPr>
          <p:spPr bwMode="auto">
            <a:xfrm flipV="1">
              <a:off x="2344" y="1058"/>
              <a:ext cx="56" cy="11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grpSp>
        <p:nvGrpSpPr>
          <p:cNvPr id="13321" name="Group 38"/>
          <p:cNvGrpSpPr>
            <a:grpSpLocks/>
          </p:cNvGrpSpPr>
          <p:nvPr/>
        </p:nvGrpSpPr>
        <p:grpSpPr bwMode="auto">
          <a:xfrm>
            <a:off x="1809750" y="2781300"/>
            <a:ext cx="7062788" cy="2066925"/>
            <a:chOff x="1140" y="1752"/>
            <a:chExt cx="4449" cy="1302"/>
          </a:xfrm>
        </p:grpSpPr>
        <p:sp>
          <p:nvSpPr>
            <p:cNvPr id="13344" name="Freeform 39"/>
            <p:cNvSpPr>
              <a:spLocks/>
            </p:cNvSpPr>
            <p:nvPr/>
          </p:nvSpPr>
          <p:spPr bwMode="auto">
            <a:xfrm>
              <a:off x="1140" y="1752"/>
              <a:ext cx="4296" cy="1302"/>
            </a:xfrm>
            <a:custGeom>
              <a:avLst/>
              <a:gdLst>
                <a:gd name="T0" fmla="*/ 84 w 4296"/>
                <a:gd name="T1" fmla="*/ 516 h 1302"/>
                <a:gd name="T2" fmla="*/ 744 w 4296"/>
                <a:gd name="T3" fmla="*/ 1230 h 1302"/>
                <a:gd name="T4" fmla="*/ 2280 w 4296"/>
                <a:gd name="T5" fmla="*/ 6 h 1302"/>
                <a:gd name="T6" fmla="*/ 4296 w 4296"/>
                <a:gd name="T7" fmla="*/ 414 h 1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6"/>
                <a:gd name="T13" fmla="*/ 0 h 1302"/>
                <a:gd name="T14" fmla="*/ 4296 w 4296"/>
                <a:gd name="T15" fmla="*/ 1302 h 1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6" h="1302">
                  <a:moveTo>
                    <a:pt x="84" y="516"/>
                  </a:moveTo>
                  <a:cubicBezTo>
                    <a:pt x="206" y="634"/>
                    <a:pt x="0" y="1158"/>
                    <a:pt x="744" y="1230"/>
                  </a:cubicBezTo>
                  <a:cubicBezTo>
                    <a:pt x="1488" y="1302"/>
                    <a:pt x="2004" y="0"/>
                    <a:pt x="2280" y="6"/>
                  </a:cubicBezTo>
                  <a:cubicBezTo>
                    <a:pt x="2556" y="12"/>
                    <a:pt x="3876" y="329"/>
                    <a:pt x="4296" y="41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45" name="Group 40"/>
            <p:cNvGrpSpPr>
              <a:grpSpLocks/>
            </p:cNvGrpSpPr>
            <p:nvPr/>
          </p:nvGrpSpPr>
          <p:grpSpPr bwMode="auto">
            <a:xfrm rot="-6873873">
              <a:off x="5455" y="2111"/>
              <a:ext cx="118" cy="150"/>
              <a:chOff x="4944" y="1674"/>
              <a:chExt cx="118" cy="150"/>
            </a:xfrm>
          </p:grpSpPr>
          <p:sp>
            <p:nvSpPr>
              <p:cNvPr id="13346" name="Line 41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Line 42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6208713" y="1462088"/>
            <a:ext cx="1262062" cy="1466850"/>
            <a:chOff x="3911" y="921"/>
            <a:chExt cx="795" cy="924"/>
          </a:xfrm>
        </p:grpSpPr>
        <p:grpSp>
          <p:nvGrpSpPr>
            <p:cNvPr id="13336" name="Group 53"/>
            <p:cNvGrpSpPr>
              <a:grpSpLocks/>
            </p:cNvGrpSpPr>
            <p:nvPr/>
          </p:nvGrpSpPr>
          <p:grpSpPr bwMode="auto">
            <a:xfrm rot="10339419">
              <a:off x="4371" y="948"/>
              <a:ext cx="118" cy="150"/>
              <a:chOff x="4944" y="1674"/>
              <a:chExt cx="118" cy="150"/>
            </a:xfrm>
          </p:grpSpPr>
          <p:sp>
            <p:nvSpPr>
              <p:cNvPr id="13342" name="Line 54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Line 55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7" name="Freeform 56"/>
            <p:cNvSpPr>
              <a:spLocks/>
            </p:cNvSpPr>
            <p:nvPr/>
          </p:nvSpPr>
          <p:spPr bwMode="auto">
            <a:xfrm>
              <a:off x="3911" y="1084"/>
              <a:ext cx="480" cy="672"/>
            </a:xfrm>
            <a:custGeom>
              <a:avLst/>
              <a:gdLst>
                <a:gd name="T0" fmla="*/ 0 w 480"/>
                <a:gd name="T1" fmla="*/ 672 h 672"/>
                <a:gd name="T2" fmla="*/ 288 w 480"/>
                <a:gd name="T3" fmla="*/ 304 h 672"/>
                <a:gd name="T4" fmla="*/ 480 w 480"/>
                <a:gd name="T5" fmla="*/ 0 h 672"/>
                <a:gd name="T6" fmla="*/ 0 60000 65536"/>
                <a:gd name="T7" fmla="*/ 0 60000 65536"/>
                <a:gd name="T8" fmla="*/ 0 60000 65536"/>
                <a:gd name="T9" fmla="*/ 0 w 480"/>
                <a:gd name="T10" fmla="*/ 0 h 672"/>
                <a:gd name="T11" fmla="*/ 480 w 48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672">
                  <a:moveTo>
                    <a:pt x="0" y="672"/>
                  </a:moveTo>
                  <a:cubicBezTo>
                    <a:pt x="48" y="611"/>
                    <a:pt x="208" y="416"/>
                    <a:pt x="288" y="304"/>
                  </a:cubicBezTo>
                  <a:cubicBezTo>
                    <a:pt x="368" y="192"/>
                    <a:pt x="440" y="63"/>
                    <a:pt x="480" y="0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38" name="Group 57"/>
            <p:cNvGrpSpPr>
              <a:grpSpLocks/>
            </p:cNvGrpSpPr>
            <p:nvPr/>
          </p:nvGrpSpPr>
          <p:grpSpPr bwMode="auto">
            <a:xfrm rot="10800000">
              <a:off x="4588" y="921"/>
              <a:ext cx="118" cy="150"/>
              <a:chOff x="4944" y="1674"/>
              <a:chExt cx="118" cy="150"/>
            </a:xfrm>
          </p:grpSpPr>
          <p:sp>
            <p:nvSpPr>
              <p:cNvPr id="13340" name="Line 58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59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9" name="Freeform 60"/>
            <p:cNvSpPr>
              <a:spLocks/>
            </p:cNvSpPr>
            <p:nvPr/>
          </p:nvSpPr>
          <p:spPr bwMode="auto">
            <a:xfrm>
              <a:off x="3939" y="1061"/>
              <a:ext cx="653" cy="784"/>
            </a:xfrm>
            <a:custGeom>
              <a:avLst/>
              <a:gdLst>
                <a:gd name="T0" fmla="*/ 0 w 653"/>
                <a:gd name="T1" fmla="*/ 784 h 784"/>
                <a:gd name="T2" fmla="*/ 347 w 653"/>
                <a:gd name="T3" fmla="*/ 300 h 784"/>
                <a:gd name="T4" fmla="*/ 653 w 653"/>
                <a:gd name="T5" fmla="*/ 0 h 784"/>
                <a:gd name="T6" fmla="*/ 0 60000 65536"/>
                <a:gd name="T7" fmla="*/ 0 60000 65536"/>
                <a:gd name="T8" fmla="*/ 0 60000 65536"/>
                <a:gd name="T9" fmla="*/ 0 w 653"/>
                <a:gd name="T10" fmla="*/ 0 h 784"/>
                <a:gd name="T11" fmla="*/ 653 w 653"/>
                <a:gd name="T12" fmla="*/ 784 h 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3" h="784">
                  <a:moveTo>
                    <a:pt x="0" y="784"/>
                  </a:moveTo>
                  <a:cubicBezTo>
                    <a:pt x="58" y="703"/>
                    <a:pt x="238" y="431"/>
                    <a:pt x="347" y="300"/>
                  </a:cubicBezTo>
                  <a:cubicBezTo>
                    <a:pt x="446" y="174"/>
                    <a:pt x="589" y="63"/>
                    <a:pt x="653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215" name="Text Box 63"/>
          <p:cNvSpPr txBox="1">
            <a:spLocks noChangeArrowheads="1"/>
          </p:cNvSpPr>
          <p:nvPr/>
        </p:nvSpPr>
        <p:spPr bwMode="auto">
          <a:xfrm>
            <a:off x="2667000" y="3886200"/>
            <a:ext cx="3730625" cy="1123950"/>
          </a:xfrm>
          <a:prstGeom prst="rect">
            <a:avLst/>
          </a:prstGeom>
          <a:solidFill>
            <a:srgbClr val="FFFFFF">
              <a:alpha val="89803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9900CC"/>
                </a:solidFill>
              </a:rPr>
              <a:t>Territory of Dorsal Rami</a:t>
            </a:r>
          </a:p>
          <a:p>
            <a:pPr algn="ctr" eaLnBrk="1" hangingPunct="1"/>
            <a:r>
              <a:rPr lang="en-US" sz="2000"/>
              <a:t>(everything else, but head,</a:t>
            </a:r>
          </a:p>
          <a:p>
            <a:pPr algn="ctr" eaLnBrk="1" hangingPunct="1"/>
            <a:r>
              <a:rPr lang="en-US" sz="2000"/>
              <a:t>innervated by ventral rami)</a:t>
            </a:r>
          </a:p>
        </p:txBody>
      </p:sp>
      <p:sp>
        <p:nvSpPr>
          <p:cNvPr id="49217" name="Line 65"/>
          <p:cNvSpPr>
            <a:spLocks noChangeShapeType="1"/>
          </p:cNvSpPr>
          <p:nvPr/>
        </p:nvSpPr>
        <p:spPr bwMode="auto">
          <a:xfrm>
            <a:off x="5334000" y="1905000"/>
            <a:ext cx="3333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6" name="Text Box 68"/>
          <p:cNvSpPr txBox="1">
            <a:spLocks noChangeArrowheads="1"/>
          </p:cNvSpPr>
          <p:nvPr/>
        </p:nvSpPr>
        <p:spPr bwMode="auto">
          <a:xfrm>
            <a:off x="6781800" y="38100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49221" name="Freeform 69"/>
          <p:cNvSpPr>
            <a:spLocks/>
          </p:cNvSpPr>
          <p:nvPr/>
        </p:nvSpPr>
        <p:spPr bwMode="auto">
          <a:xfrm flipH="1">
            <a:off x="7264400" y="3254375"/>
            <a:ext cx="112713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420"/>
              </a:cxn>
            </a:cxnLst>
            <a:rect l="0" t="0" r="r" b="b"/>
            <a:pathLst>
              <a:path w="39" h="420">
                <a:moveTo>
                  <a:pt x="0" y="0"/>
                </a:moveTo>
                <a:lnTo>
                  <a:pt x="39" y="4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1793875" y="2482850"/>
            <a:ext cx="282575" cy="1092200"/>
            <a:chOff x="1130" y="1564"/>
            <a:chExt cx="178" cy="688"/>
          </a:xfrm>
        </p:grpSpPr>
        <p:sp>
          <p:nvSpPr>
            <p:cNvPr id="49223" name="Freeform 71"/>
            <p:cNvSpPr>
              <a:spLocks/>
            </p:cNvSpPr>
            <p:nvPr/>
          </p:nvSpPr>
          <p:spPr bwMode="auto">
            <a:xfrm>
              <a:off x="1173" y="1564"/>
              <a:ext cx="135" cy="53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" y="264"/>
                </a:cxn>
                <a:cxn ang="0">
                  <a:pos x="19" y="538"/>
                </a:cxn>
              </a:cxnLst>
              <a:rect l="0" t="0" r="r" b="b"/>
              <a:pathLst>
                <a:path w="135" h="538">
                  <a:moveTo>
                    <a:pt x="135" y="0"/>
                  </a:moveTo>
                  <a:cubicBezTo>
                    <a:pt x="125" y="43"/>
                    <a:pt x="38" y="175"/>
                    <a:pt x="19" y="264"/>
                  </a:cubicBezTo>
                  <a:cubicBezTo>
                    <a:pt x="0" y="354"/>
                    <a:pt x="19" y="482"/>
                    <a:pt x="19" y="538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 type="oval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333" name="Group 72"/>
            <p:cNvGrpSpPr>
              <a:grpSpLocks/>
            </p:cNvGrpSpPr>
            <p:nvPr/>
          </p:nvGrpSpPr>
          <p:grpSpPr bwMode="auto">
            <a:xfrm rot="-2925465">
              <a:off x="1146" y="2118"/>
              <a:ext cx="118" cy="150"/>
              <a:chOff x="4944" y="1674"/>
              <a:chExt cx="118" cy="150"/>
            </a:xfrm>
          </p:grpSpPr>
          <p:sp>
            <p:nvSpPr>
              <p:cNvPr id="49225" name="Line 73"/>
              <p:cNvSpPr>
                <a:spLocks noChangeShapeType="1"/>
              </p:cNvSpPr>
              <p:nvPr/>
            </p:nvSpPr>
            <p:spPr bwMode="auto">
              <a:xfrm flipH="1">
                <a:off x="4944" y="1673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26" name="Line 74"/>
              <p:cNvSpPr>
                <a:spLocks noChangeShapeType="1"/>
              </p:cNvSpPr>
              <p:nvPr/>
            </p:nvSpPr>
            <p:spPr bwMode="auto">
              <a:xfrm flipH="1">
                <a:off x="5040" y="1679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49214" name="Picture 62" descr="dorsal rami distribu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2028825" cy="41925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16" name="Line 64"/>
          <p:cNvSpPr>
            <a:spLocks noChangeShapeType="1"/>
          </p:cNvSpPr>
          <p:nvPr/>
        </p:nvSpPr>
        <p:spPr bwMode="auto">
          <a:xfrm flipH="1" flipV="1">
            <a:off x="1524000" y="3962400"/>
            <a:ext cx="1273175" cy="211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56796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227" name="Text Box 75"/>
          <p:cNvSpPr txBox="1">
            <a:spLocks noChangeArrowheads="1"/>
          </p:cNvSpPr>
          <p:nvPr/>
        </p:nvSpPr>
        <p:spPr bwMode="auto">
          <a:xfrm>
            <a:off x="0" y="6553200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Stern </a:t>
            </a:r>
            <a:r>
              <a:rPr lang="en-US" sz="1400" i="1"/>
              <a:t>Essentials of Gross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15" grpId="0" animBg="1"/>
      <p:bldP spid="492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Audrone's spinal n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873375" y="0"/>
            <a:ext cx="336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 of Lesions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057400" y="1504950"/>
            <a:ext cx="6578600" cy="1822450"/>
            <a:chOff x="1296" y="948"/>
            <a:chExt cx="4144" cy="1148"/>
          </a:xfrm>
        </p:grpSpPr>
        <p:grpSp>
          <p:nvGrpSpPr>
            <p:cNvPr id="14361" name="Group 70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4371" name="Line 71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Line 72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2" name="Group 73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4369" name="Line 74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Line 75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3" name="Group 76"/>
            <p:cNvGrpSpPr>
              <a:grpSpLocks/>
            </p:cNvGrpSpPr>
            <p:nvPr/>
          </p:nvGrpSpPr>
          <p:grpSpPr bwMode="auto">
            <a:xfrm>
              <a:off x="1400" y="948"/>
              <a:ext cx="3886" cy="1071"/>
              <a:chOff x="1400" y="948"/>
              <a:chExt cx="3886" cy="1071"/>
            </a:xfrm>
          </p:grpSpPr>
          <p:sp>
            <p:nvSpPr>
              <p:cNvPr id="14364" name="Freeform 77"/>
              <p:cNvSpPr>
                <a:spLocks/>
              </p:cNvSpPr>
              <p:nvPr/>
            </p:nvSpPr>
            <p:spPr bwMode="auto">
              <a:xfrm>
                <a:off x="1400" y="1016"/>
                <a:ext cx="3886" cy="1003"/>
              </a:xfrm>
              <a:custGeom>
                <a:avLst/>
                <a:gdLst>
                  <a:gd name="T0" fmla="*/ 0 w 3886"/>
                  <a:gd name="T1" fmla="*/ 432 h 1003"/>
                  <a:gd name="T2" fmla="*/ 545 w 3886"/>
                  <a:gd name="T3" fmla="*/ 34 h 1003"/>
                  <a:gd name="T4" fmla="*/ 2056 w 3886"/>
                  <a:gd name="T5" fmla="*/ 636 h 1003"/>
                  <a:gd name="T6" fmla="*/ 3886 w 3886"/>
                  <a:gd name="T7" fmla="*/ 1003 h 10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6"/>
                  <a:gd name="T13" fmla="*/ 0 h 1003"/>
                  <a:gd name="T14" fmla="*/ 3886 w 3886"/>
                  <a:gd name="T15" fmla="*/ 1003 h 10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6" h="1003">
                    <a:moveTo>
                      <a:pt x="0" y="432"/>
                    </a:moveTo>
                    <a:cubicBezTo>
                      <a:pt x="90" y="366"/>
                      <a:pt x="202" y="0"/>
                      <a:pt x="545" y="34"/>
                    </a:cubicBezTo>
                    <a:cubicBezTo>
                      <a:pt x="898" y="55"/>
                      <a:pt x="1499" y="474"/>
                      <a:pt x="2056" y="636"/>
                    </a:cubicBezTo>
                    <a:cubicBezTo>
                      <a:pt x="2613" y="798"/>
                      <a:pt x="3505" y="927"/>
                      <a:pt x="3886" y="1003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65" name="Group 78"/>
              <p:cNvGrpSpPr>
                <a:grpSpLocks/>
              </p:cNvGrpSpPr>
              <p:nvPr/>
            </p:nvGrpSpPr>
            <p:grpSpPr bwMode="auto">
              <a:xfrm rot="10339419">
                <a:off x="4380" y="948"/>
                <a:ext cx="118" cy="150"/>
                <a:chOff x="4944" y="1674"/>
                <a:chExt cx="118" cy="150"/>
              </a:xfrm>
            </p:grpSpPr>
            <p:sp>
              <p:nvSpPr>
                <p:cNvPr id="1436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8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66" name="Freeform 81"/>
              <p:cNvSpPr>
                <a:spLocks/>
              </p:cNvSpPr>
              <p:nvPr/>
            </p:nvSpPr>
            <p:spPr bwMode="auto">
              <a:xfrm>
                <a:off x="3920" y="1084"/>
                <a:ext cx="480" cy="672"/>
              </a:xfrm>
              <a:custGeom>
                <a:avLst/>
                <a:gdLst>
                  <a:gd name="T0" fmla="*/ 0 w 480"/>
                  <a:gd name="T1" fmla="*/ 672 h 672"/>
                  <a:gd name="T2" fmla="*/ 288 w 480"/>
                  <a:gd name="T3" fmla="*/ 304 h 672"/>
                  <a:gd name="T4" fmla="*/ 480 w 480"/>
                  <a:gd name="T5" fmla="*/ 0 h 672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672"/>
                  <a:gd name="T11" fmla="*/ 480 w 480"/>
                  <a:gd name="T12" fmla="*/ 672 h 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672">
                    <a:moveTo>
                      <a:pt x="0" y="672"/>
                    </a:moveTo>
                    <a:cubicBezTo>
                      <a:pt x="48" y="611"/>
                      <a:pt x="208" y="416"/>
                      <a:pt x="288" y="304"/>
                    </a:cubicBezTo>
                    <a:cubicBezTo>
                      <a:pt x="368" y="192"/>
                      <a:pt x="440" y="63"/>
                      <a:pt x="480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259" name="AutoShape 83"/>
          <p:cNvSpPr>
            <a:spLocks noChangeArrowheads="1"/>
          </p:cNvSpPr>
          <p:nvPr/>
        </p:nvSpPr>
        <p:spPr bwMode="auto">
          <a:xfrm rot="3421337">
            <a:off x="4114800" y="1676400"/>
            <a:ext cx="381000" cy="990600"/>
          </a:xfrm>
          <a:prstGeom prst="lightningBolt">
            <a:avLst/>
          </a:prstGeom>
          <a:solidFill>
            <a:srgbClr val="6666FF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1793875" y="2482850"/>
            <a:ext cx="282575" cy="1092200"/>
            <a:chOff x="1130" y="1564"/>
            <a:chExt cx="178" cy="688"/>
          </a:xfrm>
        </p:grpSpPr>
        <p:sp>
          <p:nvSpPr>
            <p:cNvPr id="50261" name="Freeform 85"/>
            <p:cNvSpPr>
              <a:spLocks/>
            </p:cNvSpPr>
            <p:nvPr/>
          </p:nvSpPr>
          <p:spPr bwMode="auto">
            <a:xfrm>
              <a:off x="1173" y="1564"/>
              <a:ext cx="135" cy="53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" y="264"/>
                </a:cxn>
                <a:cxn ang="0">
                  <a:pos x="19" y="538"/>
                </a:cxn>
              </a:cxnLst>
              <a:rect l="0" t="0" r="r" b="b"/>
              <a:pathLst>
                <a:path w="135" h="538">
                  <a:moveTo>
                    <a:pt x="135" y="0"/>
                  </a:moveTo>
                  <a:cubicBezTo>
                    <a:pt x="125" y="43"/>
                    <a:pt x="38" y="175"/>
                    <a:pt x="19" y="264"/>
                  </a:cubicBezTo>
                  <a:cubicBezTo>
                    <a:pt x="0" y="354"/>
                    <a:pt x="19" y="482"/>
                    <a:pt x="19" y="538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 type="oval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358" name="Group 86"/>
            <p:cNvGrpSpPr>
              <a:grpSpLocks/>
            </p:cNvGrpSpPr>
            <p:nvPr/>
          </p:nvGrpSpPr>
          <p:grpSpPr bwMode="auto">
            <a:xfrm rot="-2925465">
              <a:off x="1146" y="2118"/>
              <a:ext cx="118" cy="150"/>
              <a:chOff x="4944" y="1674"/>
              <a:chExt cx="118" cy="150"/>
            </a:xfrm>
          </p:grpSpPr>
          <p:sp>
            <p:nvSpPr>
              <p:cNvPr id="50263" name="Line 87"/>
              <p:cNvSpPr>
                <a:spLocks noChangeShapeType="1"/>
              </p:cNvSpPr>
              <p:nvPr/>
            </p:nvSpPr>
            <p:spPr bwMode="auto">
              <a:xfrm flipH="1">
                <a:off x="4944" y="1673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264" name="Line 88"/>
              <p:cNvSpPr>
                <a:spLocks noChangeShapeType="1"/>
              </p:cNvSpPr>
              <p:nvPr/>
            </p:nvSpPr>
            <p:spPr bwMode="auto">
              <a:xfrm flipH="1">
                <a:off x="5040" y="1679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1809750" y="1462088"/>
            <a:ext cx="7062788" cy="3386137"/>
            <a:chOff x="1140" y="921"/>
            <a:chExt cx="4449" cy="2133"/>
          </a:xfrm>
        </p:grpSpPr>
        <p:grpSp>
          <p:nvGrpSpPr>
            <p:cNvPr id="14348" name="Group 90"/>
            <p:cNvGrpSpPr>
              <a:grpSpLocks/>
            </p:cNvGrpSpPr>
            <p:nvPr/>
          </p:nvGrpSpPr>
          <p:grpSpPr bwMode="auto">
            <a:xfrm>
              <a:off x="1140" y="1752"/>
              <a:ext cx="4449" cy="1302"/>
              <a:chOff x="1140" y="1752"/>
              <a:chExt cx="4449" cy="1302"/>
            </a:xfrm>
          </p:grpSpPr>
          <p:sp>
            <p:nvSpPr>
              <p:cNvPr id="14353" name="Freeform 91"/>
              <p:cNvSpPr>
                <a:spLocks/>
              </p:cNvSpPr>
              <p:nvPr/>
            </p:nvSpPr>
            <p:spPr bwMode="auto">
              <a:xfrm>
                <a:off x="1140" y="1752"/>
                <a:ext cx="4296" cy="1302"/>
              </a:xfrm>
              <a:custGeom>
                <a:avLst/>
                <a:gdLst>
                  <a:gd name="T0" fmla="*/ 84 w 4296"/>
                  <a:gd name="T1" fmla="*/ 516 h 1302"/>
                  <a:gd name="T2" fmla="*/ 744 w 4296"/>
                  <a:gd name="T3" fmla="*/ 1230 h 1302"/>
                  <a:gd name="T4" fmla="*/ 2280 w 4296"/>
                  <a:gd name="T5" fmla="*/ 6 h 1302"/>
                  <a:gd name="T6" fmla="*/ 4296 w 4296"/>
                  <a:gd name="T7" fmla="*/ 414 h 13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96"/>
                  <a:gd name="T13" fmla="*/ 0 h 1302"/>
                  <a:gd name="T14" fmla="*/ 4296 w 4296"/>
                  <a:gd name="T15" fmla="*/ 1302 h 13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96" h="1302">
                    <a:moveTo>
                      <a:pt x="84" y="516"/>
                    </a:moveTo>
                    <a:cubicBezTo>
                      <a:pt x="206" y="634"/>
                      <a:pt x="0" y="1158"/>
                      <a:pt x="744" y="1230"/>
                    </a:cubicBezTo>
                    <a:cubicBezTo>
                      <a:pt x="1488" y="1302"/>
                      <a:pt x="2004" y="0"/>
                      <a:pt x="2280" y="6"/>
                    </a:cubicBezTo>
                    <a:cubicBezTo>
                      <a:pt x="2556" y="12"/>
                      <a:pt x="3876" y="329"/>
                      <a:pt x="4296" y="414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 type="oval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54" name="Group 92"/>
              <p:cNvGrpSpPr>
                <a:grpSpLocks/>
              </p:cNvGrpSpPr>
              <p:nvPr/>
            </p:nvGrpSpPr>
            <p:grpSpPr bwMode="auto">
              <a:xfrm rot="-6873873">
                <a:off x="5455" y="2111"/>
                <a:ext cx="118" cy="150"/>
                <a:chOff x="4944" y="1674"/>
                <a:chExt cx="118" cy="150"/>
              </a:xfrm>
            </p:grpSpPr>
            <p:sp>
              <p:nvSpPr>
                <p:cNvPr id="14355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6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9" name="Group 95"/>
            <p:cNvGrpSpPr>
              <a:grpSpLocks/>
            </p:cNvGrpSpPr>
            <p:nvPr/>
          </p:nvGrpSpPr>
          <p:grpSpPr bwMode="auto">
            <a:xfrm rot="10800000">
              <a:off x="4597" y="921"/>
              <a:ext cx="118" cy="150"/>
              <a:chOff x="4944" y="1674"/>
              <a:chExt cx="118" cy="150"/>
            </a:xfrm>
          </p:grpSpPr>
          <p:sp>
            <p:nvSpPr>
              <p:cNvPr id="14351" name="Line 96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Line 97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0" name="Freeform 98"/>
            <p:cNvSpPr>
              <a:spLocks/>
            </p:cNvSpPr>
            <p:nvPr/>
          </p:nvSpPr>
          <p:spPr bwMode="auto">
            <a:xfrm>
              <a:off x="3948" y="1061"/>
              <a:ext cx="653" cy="784"/>
            </a:xfrm>
            <a:custGeom>
              <a:avLst/>
              <a:gdLst>
                <a:gd name="T0" fmla="*/ 0 w 653"/>
                <a:gd name="T1" fmla="*/ 784 h 784"/>
                <a:gd name="T2" fmla="*/ 347 w 653"/>
                <a:gd name="T3" fmla="*/ 300 h 784"/>
                <a:gd name="T4" fmla="*/ 653 w 653"/>
                <a:gd name="T5" fmla="*/ 0 h 784"/>
                <a:gd name="T6" fmla="*/ 0 60000 65536"/>
                <a:gd name="T7" fmla="*/ 0 60000 65536"/>
                <a:gd name="T8" fmla="*/ 0 60000 65536"/>
                <a:gd name="T9" fmla="*/ 0 w 653"/>
                <a:gd name="T10" fmla="*/ 0 h 784"/>
                <a:gd name="T11" fmla="*/ 653 w 653"/>
                <a:gd name="T12" fmla="*/ 784 h 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3" h="784">
                  <a:moveTo>
                    <a:pt x="0" y="784"/>
                  </a:moveTo>
                  <a:cubicBezTo>
                    <a:pt x="58" y="703"/>
                    <a:pt x="238" y="431"/>
                    <a:pt x="347" y="300"/>
                  </a:cubicBezTo>
                  <a:cubicBezTo>
                    <a:pt x="446" y="174"/>
                    <a:pt x="589" y="63"/>
                    <a:pt x="653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75" name="Text Box 99"/>
          <p:cNvSpPr txBox="1">
            <a:spLocks noChangeArrowheads="1"/>
          </p:cNvSpPr>
          <p:nvPr/>
        </p:nvSpPr>
        <p:spPr bwMode="auto">
          <a:xfrm>
            <a:off x="533400" y="685800"/>
            <a:ext cx="800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Disruption of sensory (afferent) neurons </a:t>
            </a:r>
            <a:r>
              <a:rPr lang="en-US" b="1" i="1">
                <a:solidFill>
                  <a:srgbClr val="FF0000"/>
                </a:solidFill>
              </a:rPr>
              <a:t>(paresthesia)</a:t>
            </a:r>
          </a:p>
        </p:txBody>
      </p:sp>
      <p:sp>
        <p:nvSpPr>
          <p:cNvPr id="50276" name="Text Box 100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sp>
        <p:nvSpPr>
          <p:cNvPr id="50277" name="Text Box 101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sp>
        <p:nvSpPr>
          <p:cNvPr id="50278" name="Line 102"/>
          <p:cNvSpPr>
            <a:spLocks noChangeShapeType="1"/>
          </p:cNvSpPr>
          <p:nvPr/>
        </p:nvSpPr>
        <p:spPr bwMode="auto">
          <a:xfrm flipV="1">
            <a:off x="3721100" y="1676400"/>
            <a:ext cx="88900" cy="1905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59" grpId="0" animBg="1"/>
      <p:bldP spid="50275" grpId="0"/>
      <p:bldP spid="50276" grpId="0"/>
      <p:bldP spid="50277" grpId="0"/>
      <p:bldP spid="502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Audrone's spinal n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2873375" y="0"/>
            <a:ext cx="336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 of Lesions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057400" y="1504950"/>
            <a:ext cx="6578600" cy="1822450"/>
            <a:chOff x="1296" y="948"/>
            <a:chExt cx="4144" cy="1148"/>
          </a:xfrm>
        </p:grpSpPr>
        <p:grpSp>
          <p:nvGrpSpPr>
            <p:cNvPr id="15385" name="Group 22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5395" name="Line 23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24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6" name="Group 25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5393" name="Line 26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27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7" name="Group 28"/>
            <p:cNvGrpSpPr>
              <a:grpSpLocks/>
            </p:cNvGrpSpPr>
            <p:nvPr/>
          </p:nvGrpSpPr>
          <p:grpSpPr bwMode="auto">
            <a:xfrm>
              <a:off x="1400" y="948"/>
              <a:ext cx="3886" cy="1071"/>
              <a:chOff x="1400" y="948"/>
              <a:chExt cx="3886" cy="1071"/>
            </a:xfrm>
          </p:grpSpPr>
          <p:sp>
            <p:nvSpPr>
              <p:cNvPr id="15388" name="Freeform 29"/>
              <p:cNvSpPr>
                <a:spLocks/>
              </p:cNvSpPr>
              <p:nvPr/>
            </p:nvSpPr>
            <p:spPr bwMode="auto">
              <a:xfrm>
                <a:off x="1400" y="1016"/>
                <a:ext cx="3886" cy="1003"/>
              </a:xfrm>
              <a:custGeom>
                <a:avLst/>
                <a:gdLst>
                  <a:gd name="T0" fmla="*/ 0 w 3886"/>
                  <a:gd name="T1" fmla="*/ 432 h 1003"/>
                  <a:gd name="T2" fmla="*/ 545 w 3886"/>
                  <a:gd name="T3" fmla="*/ 34 h 1003"/>
                  <a:gd name="T4" fmla="*/ 2056 w 3886"/>
                  <a:gd name="T5" fmla="*/ 636 h 1003"/>
                  <a:gd name="T6" fmla="*/ 3886 w 3886"/>
                  <a:gd name="T7" fmla="*/ 1003 h 10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6"/>
                  <a:gd name="T13" fmla="*/ 0 h 1003"/>
                  <a:gd name="T14" fmla="*/ 3886 w 3886"/>
                  <a:gd name="T15" fmla="*/ 1003 h 10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6" h="1003">
                    <a:moveTo>
                      <a:pt x="0" y="432"/>
                    </a:moveTo>
                    <a:cubicBezTo>
                      <a:pt x="90" y="366"/>
                      <a:pt x="202" y="0"/>
                      <a:pt x="545" y="34"/>
                    </a:cubicBezTo>
                    <a:cubicBezTo>
                      <a:pt x="898" y="55"/>
                      <a:pt x="1499" y="474"/>
                      <a:pt x="2056" y="636"/>
                    </a:cubicBezTo>
                    <a:cubicBezTo>
                      <a:pt x="2613" y="798"/>
                      <a:pt x="3505" y="927"/>
                      <a:pt x="3886" y="1003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9" name="Group 30"/>
              <p:cNvGrpSpPr>
                <a:grpSpLocks/>
              </p:cNvGrpSpPr>
              <p:nvPr/>
            </p:nvGrpSpPr>
            <p:grpSpPr bwMode="auto">
              <a:xfrm rot="10339419">
                <a:off x="4380" y="948"/>
                <a:ext cx="118" cy="150"/>
                <a:chOff x="4944" y="1674"/>
                <a:chExt cx="118" cy="150"/>
              </a:xfrm>
            </p:grpSpPr>
            <p:sp>
              <p:nvSpPr>
                <p:cNvPr id="15391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90" name="Freeform 33"/>
              <p:cNvSpPr>
                <a:spLocks/>
              </p:cNvSpPr>
              <p:nvPr/>
            </p:nvSpPr>
            <p:spPr bwMode="auto">
              <a:xfrm>
                <a:off x="3920" y="1084"/>
                <a:ext cx="480" cy="672"/>
              </a:xfrm>
              <a:custGeom>
                <a:avLst/>
                <a:gdLst>
                  <a:gd name="T0" fmla="*/ 0 w 480"/>
                  <a:gd name="T1" fmla="*/ 672 h 672"/>
                  <a:gd name="T2" fmla="*/ 288 w 480"/>
                  <a:gd name="T3" fmla="*/ 304 h 672"/>
                  <a:gd name="T4" fmla="*/ 480 w 480"/>
                  <a:gd name="T5" fmla="*/ 0 h 672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672"/>
                  <a:gd name="T11" fmla="*/ 480 w 480"/>
                  <a:gd name="T12" fmla="*/ 672 h 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672">
                    <a:moveTo>
                      <a:pt x="0" y="672"/>
                    </a:moveTo>
                    <a:cubicBezTo>
                      <a:pt x="48" y="611"/>
                      <a:pt x="208" y="416"/>
                      <a:pt x="288" y="304"/>
                    </a:cubicBezTo>
                    <a:cubicBezTo>
                      <a:pt x="368" y="192"/>
                      <a:pt x="440" y="63"/>
                      <a:pt x="480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793875" y="2482850"/>
            <a:ext cx="282575" cy="1092200"/>
            <a:chOff x="1130" y="1564"/>
            <a:chExt cx="178" cy="688"/>
          </a:xfrm>
        </p:grpSpPr>
        <p:sp>
          <p:nvSpPr>
            <p:cNvPr id="52260" name="Freeform 36"/>
            <p:cNvSpPr>
              <a:spLocks/>
            </p:cNvSpPr>
            <p:nvPr/>
          </p:nvSpPr>
          <p:spPr bwMode="auto">
            <a:xfrm>
              <a:off x="1173" y="1564"/>
              <a:ext cx="135" cy="53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" y="264"/>
                </a:cxn>
                <a:cxn ang="0">
                  <a:pos x="19" y="538"/>
                </a:cxn>
              </a:cxnLst>
              <a:rect l="0" t="0" r="r" b="b"/>
              <a:pathLst>
                <a:path w="135" h="538">
                  <a:moveTo>
                    <a:pt x="135" y="0"/>
                  </a:moveTo>
                  <a:cubicBezTo>
                    <a:pt x="125" y="43"/>
                    <a:pt x="38" y="175"/>
                    <a:pt x="19" y="264"/>
                  </a:cubicBezTo>
                  <a:cubicBezTo>
                    <a:pt x="0" y="354"/>
                    <a:pt x="19" y="482"/>
                    <a:pt x="19" y="538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 type="oval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5382" name="Group 37"/>
            <p:cNvGrpSpPr>
              <a:grpSpLocks/>
            </p:cNvGrpSpPr>
            <p:nvPr/>
          </p:nvGrpSpPr>
          <p:grpSpPr bwMode="auto">
            <a:xfrm rot="-2925465">
              <a:off x="1146" y="2118"/>
              <a:ext cx="118" cy="150"/>
              <a:chOff x="4944" y="1674"/>
              <a:chExt cx="118" cy="150"/>
            </a:xfrm>
          </p:grpSpPr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 flipH="1">
                <a:off x="4944" y="1673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263" name="Line 39"/>
              <p:cNvSpPr>
                <a:spLocks noChangeShapeType="1"/>
              </p:cNvSpPr>
              <p:nvPr/>
            </p:nvSpPr>
            <p:spPr bwMode="auto">
              <a:xfrm flipH="1">
                <a:off x="5040" y="1679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809750" y="1462088"/>
            <a:ext cx="7062788" cy="3386137"/>
            <a:chOff x="1140" y="921"/>
            <a:chExt cx="4449" cy="2133"/>
          </a:xfrm>
        </p:grpSpPr>
        <p:grpSp>
          <p:nvGrpSpPr>
            <p:cNvPr id="15372" name="Group 41"/>
            <p:cNvGrpSpPr>
              <a:grpSpLocks/>
            </p:cNvGrpSpPr>
            <p:nvPr/>
          </p:nvGrpSpPr>
          <p:grpSpPr bwMode="auto">
            <a:xfrm>
              <a:off x="1140" y="1752"/>
              <a:ext cx="4449" cy="1302"/>
              <a:chOff x="1140" y="1752"/>
              <a:chExt cx="4449" cy="1302"/>
            </a:xfrm>
          </p:grpSpPr>
          <p:sp>
            <p:nvSpPr>
              <p:cNvPr id="15377" name="Freeform 42"/>
              <p:cNvSpPr>
                <a:spLocks/>
              </p:cNvSpPr>
              <p:nvPr/>
            </p:nvSpPr>
            <p:spPr bwMode="auto">
              <a:xfrm>
                <a:off x="1140" y="1752"/>
                <a:ext cx="4296" cy="1302"/>
              </a:xfrm>
              <a:custGeom>
                <a:avLst/>
                <a:gdLst>
                  <a:gd name="T0" fmla="*/ 84 w 4296"/>
                  <a:gd name="T1" fmla="*/ 516 h 1302"/>
                  <a:gd name="T2" fmla="*/ 744 w 4296"/>
                  <a:gd name="T3" fmla="*/ 1230 h 1302"/>
                  <a:gd name="T4" fmla="*/ 2280 w 4296"/>
                  <a:gd name="T5" fmla="*/ 6 h 1302"/>
                  <a:gd name="T6" fmla="*/ 4296 w 4296"/>
                  <a:gd name="T7" fmla="*/ 414 h 13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96"/>
                  <a:gd name="T13" fmla="*/ 0 h 1302"/>
                  <a:gd name="T14" fmla="*/ 4296 w 4296"/>
                  <a:gd name="T15" fmla="*/ 1302 h 13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96" h="1302">
                    <a:moveTo>
                      <a:pt x="84" y="516"/>
                    </a:moveTo>
                    <a:cubicBezTo>
                      <a:pt x="206" y="634"/>
                      <a:pt x="0" y="1158"/>
                      <a:pt x="744" y="1230"/>
                    </a:cubicBezTo>
                    <a:cubicBezTo>
                      <a:pt x="1488" y="1302"/>
                      <a:pt x="2004" y="0"/>
                      <a:pt x="2280" y="6"/>
                    </a:cubicBezTo>
                    <a:cubicBezTo>
                      <a:pt x="2556" y="12"/>
                      <a:pt x="3876" y="329"/>
                      <a:pt x="4296" y="414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 type="oval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78" name="Group 43"/>
              <p:cNvGrpSpPr>
                <a:grpSpLocks/>
              </p:cNvGrpSpPr>
              <p:nvPr/>
            </p:nvGrpSpPr>
            <p:grpSpPr bwMode="auto">
              <a:xfrm rot="-6873873">
                <a:off x="5455" y="2111"/>
                <a:ext cx="118" cy="150"/>
                <a:chOff x="4944" y="1674"/>
                <a:chExt cx="118" cy="150"/>
              </a:xfrm>
            </p:grpSpPr>
            <p:sp>
              <p:nvSpPr>
                <p:cNvPr id="1537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73" name="Group 46"/>
            <p:cNvGrpSpPr>
              <a:grpSpLocks/>
            </p:cNvGrpSpPr>
            <p:nvPr/>
          </p:nvGrpSpPr>
          <p:grpSpPr bwMode="auto">
            <a:xfrm rot="10800000">
              <a:off x="4597" y="921"/>
              <a:ext cx="118" cy="150"/>
              <a:chOff x="4944" y="1674"/>
              <a:chExt cx="118" cy="150"/>
            </a:xfrm>
          </p:grpSpPr>
          <p:sp>
            <p:nvSpPr>
              <p:cNvPr id="15375" name="Line 47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Line 48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4" name="Freeform 49"/>
            <p:cNvSpPr>
              <a:spLocks/>
            </p:cNvSpPr>
            <p:nvPr/>
          </p:nvSpPr>
          <p:spPr bwMode="auto">
            <a:xfrm>
              <a:off x="3948" y="1061"/>
              <a:ext cx="653" cy="784"/>
            </a:xfrm>
            <a:custGeom>
              <a:avLst/>
              <a:gdLst>
                <a:gd name="T0" fmla="*/ 0 w 653"/>
                <a:gd name="T1" fmla="*/ 784 h 784"/>
                <a:gd name="T2" fmla="*/ 347 w 653"/>
                <a:gd name="T3" fmla="*/ 300 h 784"/>
                <a:gd name="T4" fmla="*/ 653 w 653"/>
                <a:gd name="T5" fmla="*/ 0 h 784"/>
                <a:gd name="T6" fmla="*/ 0 60000 65536"/>
                <a:gd name="T7" fmla="*/ 0 60000 65536"/>
                <a:gd name="T8" fmla="*/ 0 60000 65536"/>
                <a:gd name="T9" fmla="*/ 0 w 653"/>
                <a:gd name="T10" fmla="*/ 0 h 784"/>
                <a:gd name="T11" fmla="*/ 653 w 653"/>
                <a:gd name="T12" fmla="*/ 784 h 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3" h="784">
                  <a:moveTo>
                    <a:pt x="0" y="784"/>
                  </a:moveTo>
                  <a:cubicBezTo>
                    <a:pt x="58" y="703"/>
                    <a:pt x="238" y="431"/>
                    <a:pt x="347" y="300"/>
                  </a:cubicBezTo>
                  <a:cubicBezTo>
                    <a:pt x="446" y="174"/>
                    <a:pt x="589" y="63"/>
                    <a:pt x="653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1219200" y="5181600"/>
            <a:ext cx="3025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i="1"/>
              <a:t>Disruption of motor</a:t>
            </a:r>
          </a:p>
          <a:p>
            <a:pPr algn="ctr" eaLnBrk="1" hangingPunct="1"/>
            <a:r>
              <a:rPr lang="en-US" b="1" i="1"/>
              <a:t>(efferent) neurons</a:t>
            </a:r>
          </a:p>
          <a:p>
            <a:pPr algn="ctr" eaLnBrk="1" hangingPunct="1"/>
            <a:r>
              <a:rPr lang="en-US" b="1" i="1">
                <a:solidFill>
                  <a:srgbClr val="FF0000"/>
                </a:solidFill>
              </a:rPr>
              <a:t>(paralysis)</a:t>
            </a:r>
          </a:p>
        </p:txBody>
      </p:sp>
      <p:sp>
        <p:nvSpPr>
          <p:cNvPr id="52258" name="AutoShape 34"/>
          <p:cNvSpPr>
            <a:spLocks noChangeArrowheads="1"/>
          </p:cNvSpPr>
          <p:nvPr/>
        </p:nvSpPr>
        <p:spPr bwMode="auto">
          <a:xfrm rot="8765182">
            <a:off x="3886200" y="3733800"/>
            <a:ext cx="381000" cy="990600"/>
          </a:xfrm>
          <a:prstGeom prst="lightningBolt">
            <a:avLst/>
          </a:prstGeom>
          <a:solidFill>
            <a:srgbClr val="6666FF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5" name="Text Box 51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sp>
        <p:nvSpPr>
          <p:cNvPr id="52276" name="Text Box 52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 flipV="1">
            <a:off x="3721100" y="1676400"/>
            <a:ext cx="88900" cy="1905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4" grpId="0"/>
      <p:bldP spid="52258" grpId="0" animBg="1"/>
      <p:bldP spid="52275" grpId="0"/>
      <p:bldP spid="52276" grpId="0"/>
      <p:bldP spid="522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udrone's spinal n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873375" y="0"/>
            <a:ext cx="336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 of Lesions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57400" y="1504950"/>
            <a:ext cx="6578600" cy="1822450"/>
            <a:chOff x="1296" y="948"/>
            <a:chExt cx="4144" cy="1148"/>
          </a:xfrm>
        </p:grpSpPr>
        <p:grpSp>
          <p:nvGrpSpPr>
            <p:cNvPr id="16410" name="Group 7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6420" name="Line 8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9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1" name="Group 10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6418" name="Line 11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12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2" name="Group 13"/>
            <p:cNvGrpSpPr>
              <a:grpSpLocks/>
            </p:cNvGrpSpPr>
            <p:nvPr/>
          </p:nvGrpSpPr>
          <p:grpSpPr bwMode="auto">
            <a:xfrm>
              <a:off x="1400" y="948"/>
              <a:ext cx="3886" cy="1071"/>
              <a:chOff x="1400" y="948"/>
              <a:chExt cx="3886" cy="1071"/>
            </a:xfrm>
          </p:grpSpPr>
          <p:sp>
            <p:nvSpPr>
              <p:cNvPr id="16413" name="Freeform 14"/>
              <p:cNvSpPr>
                <a:spLocks/>
              </p:cNvSpPr>
              <p:nvPr/>
            </p:nvSpPr>
            <p:spPr bwMode="auto">
              <a:xfrm>
                <a:off x="1400" y="1016"/>
                <a:ext cx="3886" cy="1003"/>
              </a:xfrm>
              <a:custGeom>
                <a:avLst/>
                <a:gdLst>
                  <a:gd name="T0" fmla="*/ 0 w 3886"/>
                  <a:gd name="T1" fmla="*/ 432 h 1003"/>
                  <a:gd name="T2" fmla="*/ 545 w 3886"/>
                  <a:gd name="T3" fmla="*/ 34 h 1003"/>
                  <a:gd name="T4" fmla="*/ 2056 w 3886"/>
                  <a:gd name="T5" fmla="*/ 636 h 1003"/>
                  <a:gd name="T6" fmla="*/ 3886 w 3886"/>
                  <a:gd name="T7" fmla="*/ 1003 h 10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6"/>
                  <a:gd name="T13" fmla="*/ 0 h 1003"/>
                  <a:gd name="T14" fmla="*/ 3886 w 3886"/>
                  <a:gd name="T15" fmla="*/ 1003 h 10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6" h="1003">
                    <a:moveTo>
                      <a:pt x="0" y="432"/>
                    </a:moveTo>
                    <a:cubicBezTo>
                      <a:pt x="90" y="366"/>
                      <a:pt x="202" y="0"/>
                      <a:pt x="545" y="34"/>
                    </a:cubicBezTo>
                    <a:cubicBezTo>
                      <a:pt x="898" y="55"/>
                      <a:pt x="1499" y="474"/>
                      <a:pt x="2056" y="636"/>
                    </a:cubicBezTo>
                    <a:cubicBezTo>
                      <a:pt x="2613" y="798"/>
                      <a:pt x="3505" y="927"/>
                      <a:pt x="3886" y="1003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414" name="Group 15"/>
              <p:cNvGrpSpPr>
                <a:grpSpLocks/>
              </p:cNvGrpSpPr>
              <p:nvPr/>
            </p:nvGrpSpPr>
            <p:grpSpPr bwMode="auto">
              <a:xfrm rot="10339419">
                <a:off x="4380" y="948"/>
                <a:ext cx="118" cy="150"/>
                <a:chOff x="4944" y="1674"/>
                <a:chExt cx="118" cy="150"/>
              </a:xfrm>
            </p:grpSpPr>
            <p:sp>
              <p:nvSpPr>
                <p:cNvPr id="1641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15" name="Freeform 18"/>
              <p:cNvSpPr>
                <a:spLocks/>
              </p:cNvSpPr>
              <p:nvPr/>
            </p:nvSpPr>
            <p:spPr bwMode="auto">
              <a:xfrm>
                <a:off x="3920" y="1084"/>
                <a:ext cx="480" cy="672"/>
              </a:xfrm>
              <a:custGeom>
                <a:avLst/>
                <a:gdLst>
                  <a:gd name="T0" fmla="*/ 0 w 480"/>
                  <a:gd name="T1" fmla="*/ 672 h 672"/>
                  <a:gd name="T2" fmla="*/ 288 w 480"/>
                  <a:gd name="T3" fmla="*/ 304 h 672"/>
                  <a:gd name="T4" fmla="*/ 480 w 480"/>
                  <a:gd name="T5" fmla="*/ 0 h 672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672"/>
                  <a:gd name="T11" fmla="*/ 480 w 480"/>
                  <a:gd name="T12" fmla="*/ 672 h 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672">
                    <a:moveTo>
                      <a:pt x="0" y="672"/>
                    </a:moveTo>
                    <a:cubicBezTo>
                      <a:pt x="48" y="611"/>
                      <a:pt x="208" y="416"/>
                      <a:pt x="288" y="304"/>
                    </a:cubicBezTo>
                    <a:cubicBezTo>
                      <a:pt x="368" y="192"/>
                      <a:pt x="440" y="63"/>
                      <a:pt x="480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793875" y="2482850"/>
            <a:ext cx="282575" cy="1092200"/>
            <a:chOff x="1130" y="1564"/>
            <a:chExt cx="178" cy="688"/>
          </a:xfrm>
        </p:grpSpPr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1173" y="1564"/>
              <a:ext cx="135" cy="53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" y="264"/>
                </a:cxn>
                <a:cxn ang="0">
                  <a:pos x="19" y="538"/>
                </a:cxn>
              </a:cxnLst>
              <a:rect l="0" t="0" r="r" b="b"/>
              <a:pathLst>
                <a:path w="135" h="538">
                  <a:moveTo>
                    <a:pt x="135" y="0"/>
                  </a:moveTo>
                  <a:cubicBezTo>
                    <a:pt x="125" y="43"/>
                    <a:pt x="38" y="175"/>
                    <a:pt x="19" y="264"/>
                  </a:cubicBezTo>
                  <a:cubicBezTo>
                    <a:pt x="0" y="354"/>
                    <a:pt x="19" y="482"/>
                    <a:pt x="19" y="538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 type="oval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6407" name="Group 21"/>
            <p:cNvGrpSpPr>
              <a:grpSpLocks/>
            </p:cNvGrpSpPr>
            <p:nvPr/>
          </p:nvGrpSpPr>
          <p:grpSpPr bwMode="auto">
            <a:xfrm rot="-2925465">
              <a:off x="1146" y="2118"/>
              <a:ext cx="118" cy="150"/>
              <a:chOff x="4944" y="1674"/>
              <a:chExt cx="118" cy="150"/>
            </a:xfrm>
          </p:grpSpPr>
          <p:sp>
            <p:nvSpPr>
              <p:cNvPr id="53270" name="Line 22"/>
              <p:cNvSpPr>
                <a:spLocks noChangeShapeType="1"/>
              </p:cNvSpPr>
              <p:nvPr/>
            </p:nvSpPr>
            <p:spPr bwMode="auto">
              <a:xfrm flipH="1">
                <a:off x="4944" y="1673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71" name="Line 23"/>
              <p:cNvSpPr>
                <a:spLocks noChangeShapeType="1"/>
              </p:cNvSpPr>
              <p:nvPr/>
            </p:nvSpPr>
            <p:spPr bwMode="auto">
              <a:xfrm flipH="1">
                <a:off x="5040" y="1679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1809750" y="1462088"/>
            <a:ext cx="7062788" cy="3386137"/>
            <a:chOff x="1140" y="921"/>
            <a:chExt cx="4449" cy="2133"/>
          </a:xfrm>
        </p:grpSpPr>
        <p:grpSp>
          <p:nvGrpSpPr>
            <p:cNvPr id="16397" name="Group 25"/>
            <p:cNvGrpSpPr>
              <a:grpSpLocks/>
            </p:cNvGrpSpPr>
            <p:nvPr/>
          </p:nvGrpSpPr>
          <p:grpSpPr bwMode="auto">
            <a:xfrm>
              <a:off x="1140" y="1752"/>
              <a:ext cx="4449" cy="1302"/>
              <a:chOff x="1140" y="1752"/>
              <a:chExt cx="4449" cy="1302"/>
            </a:xfrm>
          </p:grpSpPr>
          <p:sp>
            <p:nvSpPr>
              <p:cNvPr id="16402" name="Freeform 26"/>
              <p:cNvSpPr>
                <a:spLocks/>
              </p:cNvSpPr>
              <p:nvPr/>
            </p:nvSpPr>
            <p:spPr bwMode="auto">
              <a:xfrm>
                <a:off x="1140" y="1752"/>
                <a:ext cx="4296" cy="1302"/>
              </a:xfrm>
              <a:custGeom>
                <a:avLst/>
                <a:gdLst>
                  <a:gd name="T0" fmla="*/ 84 w 4296"/>
                  <a:gd name="T1" fmla="*/ 516 h 1302"/>
                  <a:gd name="T2" fmla="*/ 744 w 4296"/>
                  <a:gd name="T3" fmla="*/ 1230 h 1302"/>
                  <a:gd name="T4" fmla="*/ 2280 w 4296"/>
                  <a:gd name="T5" fmla="*/ 6 h 1302"/>
                  <a:gd name="T6" fmla="*/ 4296 w 4296"/>
                  <a:gd name="T7" fmla="*/ 414 h 13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96"/>
                  <a:gd name="T13" fmla="*/ 0 h 1302"/>
                  <a:gd name="T14" fmla="*/ 4296 w 4296"/>
                  <a:gd name="T15" fmla="*/ 1302 h 13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96" h="1302">
                    <a:moveTo>
                      <a:pt x="84" y="516"/>
                    </a:moveTo>
                    <a:cubicBezTo>
                      <a:pt x="206" y="634"/>
                      <a:pt x="0" y="1158"/>
                      <a:pt x="744" y="1230"/>
                    </a:cubicBezTo>
                    <a:cubicBezTo>
                      <a:pt x="1488" y="1302"/>
                      <a:pt x="2004" y="0"/>
                      <a:pt x="2280" y="6"/>
                    </a:cubicBezTo>
                    <a:cubicBezTo>
                      <a:pt x="2556" y="12"/>
                      <a:pt x="3876" y="329"/>
                      <a:pt x="4296" y="414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 type="oval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403" name="Group 27"/>
              <p:cNvGrpSpPr>
                <a:grpSpLocks/>
              </p:cNvGrpSpPr>
              <p:nvPr/>
            </p:nvGrpSpPr>
            <p:grpSpPr bwMode="auto">
              <a:xfrm rot="-6873873">
                <a:off x="5455" y="2111"/>
                <a:ext cx="118" cy="150"/>
                <a:chOff x="4944" y="1674"/>
                <a:chExt cx="118" cy="150"/>
              </a:xfrm>
            </p:grpSpPr>
            <p:sp>
              <p:nvSpPr>
                <p:cNvPr id="16404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5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398" name="Group 30"/>
            <p:cNvGrpSpPr>
              <a:grpSpLocks/>
            </p:cNvGrpSpPr>
            <p:nvPr/>
          </p:nvGrpSpPr>
          <p:grpSpPr bwMode="auto">
            <a:xfrm rot="10800000">
              <a:off x="4597" y="921"/>
              <a:ext cx="118" cy="150"/>
              <a:chOff x="4944" y="1674"/>
              <a:chExt cx="118" cy="150"/>
            </a:xfrm>
          </p:grpSpPr>
          <p:sp>
            <p:nvSpPr>
              <p:cNvPr id="16400" name="Line 31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Line 32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9" name="Freeform 33"/>
            <p:cNvSpPr>
              <a:spLocks/>
            </p:cNvSpPr>
            <p:nvPr/>
          </p:nvSpPr>
          <p:spPr bwMode="auto">
            <a:xfrm>
              <a:off x="3948" y="1061"/>
              <a:ext cx="653" cy="784"/>
            </a:xfrm>
            <a:custGeom>
              <a:avLst/>
              <a:gdLst>
                <a:gd name="T0" fmla="*/ 0 w 653"/>
                <a:gd name="T1" fmla="*/ 784 h 784"/>
                <a:gd name="T2" fmla="*/ 347 w 653"/>
                <a:gd name="T3" fmla="*/ 300 h 784"/>
                <a:gd name="T4" fmla="*/ 653 w 653"/>
                <a:gd name="T5" fmla="*/ 0 h 784"/>
                <a:gd name="T6" fmla="*/ 0 60000 65536"/>
                <a:gd name="T7" fmla="*/ 0 60000 65536"/>
                <a:gd name="T8" fmla="*/ 0 60000 65536"/>
                <a:gd name="T9" fmla="*/ 0 w 653"/>
                <a:gd name="T10" fmla="*/ 0 h 784"/>
                <a:gd name="T11" fmla="*/ 653 w 653"/>
                <a:gd name="T12" fmla="*/ 784 h 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3" h="784">
                  <a:moveTo>
                    <a:pt x="0" y="784"/>
                  </a:moveTo>
                  <a:cubicBezTo>
                    <a:pt x="58" y="703"/>
                    <a:pt x="238" y="431"/>
                    <a:pt x="347" y="300"/>
                  </a:cubicBezTo>
                  <a:cubicBezTo>
                    <a:pt x="446" y="174"/>
                    <a:pt x="589" y="63"/>
                    <a:pt x="653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83" name="AutoShape 35"/>
          <p:cNvSpPr>
            <a:spLocks noChangeArrowheads="1"/>
          </p:cNvSpPr>
          <p:nvPr/>
        </p:nvSpPr>
        <p:spPr bwMode="auto">
          <a:xfrm rot="-9591731">
            <a:off x="5486400" y="2209800"/>
            <a:ext cx="381000" cy="990600"/>
          </a:xfrm>
          <a:prstGeom prst="lightningBolt">
            <a:avLst/>
          </a:prstGeom>
          <a:solidFill>
            <a:srgbClr val="6666FF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1219200" y="5181600"/>
            <a:ext cx="3025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i="1"/>
              <a:t>Disruption of motor</a:t>
            </a:r>
          </a:p>
          <a:p>
            <a:pPr algn="ctr" eaLnBrk="1" hangingPunct="1"/>
            <a:r>
              <a:rPr lang="en-US" b="1" i="1"/>
              <a:t>(efferent) neurons</a:t>
            </a:r>
          </a:p>
          <a:p>
            <a:pPr algn="ctr" eaLnBrk="1" hangingPunct="1"/>
            <a:r>
              <a:rPr lang="en-US" b="1" i="1">
                <a:solidFill>
                  <a:srgbClr val="FF0000"/>
                </a:solidFill>
              </a:rPr>
              <a:t>(paralysis)</a:t>
            </a:r>
          </a:p>
        </p:txBody>
      </p: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533400" y="685800"/>
            <a:ext cx="800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Disruption of sensory (afferent) neurons </a:t>
            </a:r>
            <a:r>
              <a:rPr lang="en-US" b="1" i="1">
                <a:solidFill>
                  <a:srgbClr val="FF0000"/>
                </a:solidFill>
              </a:rPr>
              <a:t>(paresthesia)</a:t>
            </a:r>
          </a:p>
        </p:txBody>
      </p:sp>
      <p:sp>
        <p:nvSpPr>
          <p:cNvPr id="53292" name="Line 44"/>
          <p:cNvSpPr>
            <a:spLocks noChangeShapeType="1"/>
          </p:cNvSpPr>
          <p:nvPr/>
        </p:nvSpPr>
        <p:spPr bwMode="auto">
          <a:xfrm flipV="1">
            <a:off x="3721100" y="1676400"/>
            <a:ext cx="88900" cy="1905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3" grpId="0" animBg="1"/>
      <p:bldP spid="53284" grpId="0"/>
      <p:bldP spid="53285" grpId="0"/>
      <p:bldP spid="53290" grpId="0"/>
      <p:bldP spid="53291" grpId="0"/>
      <p:bldP spid="532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Audrone's spinal n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873375" y="0"/>
            <a:ext cx="336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 of Lesions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57400" y="1504950"/>
            <a:ext cx="6578600" cy="1822450"/>
            <a:chOff x="1296" y="948"/>
            <a:chExt cx="4144" cy="1148"/>
          </a:xfrm>
        </p:grpSpPr>
        <p:grpSp>
          <p:nvGrpSpPr>
            <p:cNvPr id="17434" name="Group 7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7444" name="Line 8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Line 9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5" name="Group 10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7442" name="Line 11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Line 12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6" name="Group 13"/>
            <p:cNvGrpSpPr>
              <a:grpSpLocks/>
            </p:cNvGrpSpPr>
            <p:nvPr/>
          </p:nvGrpSpPr>
          <p:grpSpPr bwMode="auto">
            <a:xfrm>
              <a:off x="1400" y="948"/>
              <a:ext cx="3886" cy="1071"/>
              <a:chOff x="1400" y="948"/>
              <a:chExt cx="3886" cy="1071"/>
            </a:xfrm>
          </p:grpSpPr>
          <p:sp>
            <p:nvSpPr>
              <p:cNvPr id="17437" name="Freeform 14"/>
              <p:cNvSpPr>
                <a:spLocks/>
              </p:cNvSpPr>
              <p:nvPr/>
            </p:nvSpPr>
            <p:spPr bwMode="auto">
              <a:xfrm>
                <a:off x="1400" y="1016"/>
                <a:ext cx="3886" cy="1003"/>
              </a:xfrm>
              <a:custGeom>
                <a:avLst/>
                <a:gdLst>
                  <a:gd name="T0" fmla="*/ 0 w 3886"/>
                  <a:gd name="T1" fmla="*/ 432 h 1003"/>
                  <a:gd name="T2" fmla="*/ 545 w 3886"/>
                  <a:gd name="T3" fmla="*/ 34 h 1003"/>
                  <a:gd name="T4" fmla="*/ 2056 w 3886"/>
                  <a:gd name="T5" fmla="*/ 636 h 1003"/>
                  <a:gd name="T6" fmla="*/ 3886 w 3886"/>
                  <a:gd name="T7" fmla="*/ 1003 h 10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6"/>
                  <a:gd name="T13" fmla="*/ 0 h 1003"/>
                  <a:gd name="T14" fmla="*/ 3886 w 3886"/>
                  <a:gd name="T15" fmla="*/ 1003 h 10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6" h="1003">
                    <a:moveTo>
                      <a:pt x="0" y="432"/>
                    </a:moveTo>
                    <a:cubicBezTo>
                      <a:pt x="90" y="366"/>
                      <a:pt x="202" y="0"/>
                      <a:pt x="545" y="34"/>
                    </a:cubicBezTo>
                    <a:cubicBezTo>
                      <a:pt x="898" y="55"/>
                      <a:pt x="1499" y="474"/>
                      <a:pt x="2056" y="636"/>
                    </a:cubicBezTo>
                    <a:cubicBezTo>
                      <a:pt x="2613" y="798"/>
                      <a:pt x="3505" y="927"/>
                      <a:pt x="3886" y="1003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38" name="Group 15"/>
              <p:cNvGrpSpPr>
                <a:grpSpLocks/>
              </p:cNvGrpSpPr>
              <p:nvPr/>
            </p:nvGrpSpPr>
            <p:grpSpPr bwMode="auto">
              <a:xfrm rot="10339419">
                <a:off x="4380" y="948"/>
                <a:ext cx="118" cy="150"/>
                <a:chOff x="4944" y="1674"/>
                <a:chExt cx="118" cy="150"/>
              </a:xfrm>
            </p:grpSpPr>
            <p:sp>
              <p:nvSpPr>
                <p:cNvPr id="1744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39" name="Freeform 18"/>
              <p:cNvSpPr>
                <a:spLocks/>
              </p:cNvSpPr>
              <p:nvPr/>
            </p:nvSpPr>
            <p:spPr bwMode="auto">
              <a:xfrm>
                <a:off x="3920" y="1084"/>
                <a:ext cx="480" cy="672"/>
              </a:xfrm>
              <a:custGeom>
                <a:avLst/>
                <a:gdLst>
                  <a:gd name="T0" fmla="*/ 0 w 480"/>
                  <a:gd name="T1" fmla="*/ 672 h 672"/>
                  <a:gd name="T2" fmla="*/ 288 w 480"/>
                  <a:gd name="T3" fmla="*/ 304 h 672"/>
                  <a:gd name="T4" fmla="*/ 480 w 480"/>
                  <a:gd name="T5" fmla="*/ 0 h 672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672"/>
                  <a:gd name="T11" fmla="*/ 480 w 480"/>
                  <a:gd name="T12" fmla="*/ 672 h 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672">
                    <a:moveTo>
                      <a:pt x="0" y="672"/>
                    </a:moveTo>
                    <a:cubicBezTo>
                      <a:pt x="48" y="611"/>
                      <a:pt x="208" y="416"/>
                      <a:pt x="288" y="304"/>
                    </a:cubicBezTo>
                    <a:cubicBezTo>
                      <a:pt x="368" y="192"/>
                      <a:pt x="440" y="63"/>
                      <a:pt x="480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793875" y="2482850"/>
            <a:ext cx="282575" cy="1092200"/>
            <a:chOff x="1130" y="1564"/>
            <a:chExt cx="178" cy="688"/>
          </a:xfrm>
        </p:grpSpPr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1173" y="1564"/>
              <a:ext cx="135" cy="53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" y="264"/>
                </a:cxn>
                <a:cxn ang="0">
                  <a:pos x="19" y="538"/>
                </a:cxn>
              </a:cxnLst>
              <a:rect l="0" t="0" r="r" b="b"/>
              <a:pathLst>
                <a:path w="135" h="538">
                  <a:moveTo>
                    <a:pt x="135" y="0"/>
                  </a:moveTo>
                  <a:cubicBezTo>
                    <a:pt x="125" y="43"/>
                    <a:pt x="38" y="175"/>
                    <a:pt x="19" y="264"/>
                  </a:cubicBezTo>
                  <a:cubicBezTo>
                    <a:pt x="0" y="354"/>
                    <a:pt x="19" y="482"/>
                    <a:pt x="19" y="538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 type="oval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7431" name="Group 21"/>
            <p:cNvGrpSpPr>
              <a:grpSpLocks/>
            </p:cNvGrpSpPr>
            <p:nvPr/>
          </p:nvGrpSpPr>
          <p:grpSpPr bwMode="auto">
            <a:xfrm rot="-2925465">
              <a:off x="1146" y="2118"/>
              <a:ext cx="118" cy="150"/>
              <a:chOff x="4944" y="1674"/>
              <a:chExt cx="118" cy="150"/>
            </a:xfrm>
          </p:grpSpPr>
          <p:sp>
            <p:nvSpPr>
              <p:cNvPr id="54294" name="Line 22"/>
              <p:cNvSpPr>
                <a:spLocks noChangeShapeType="1"/>
              </p:cNvSpPr>
              <p:nvPr/>
            </p:nvSpPr>
            <p:spPr bwMode="auto">
              <a:xfrm flipH="1">
                <a:off x="4944" y="1673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295" name="Line 23"/>
              <p:cNvSpPr>
                <a:spLocks noChangeShapeType="1"/>
              </p:cNvSpPr>
              <p:nvPr/>
            </p:nvSpPr>
            <p:spPr bwMode="auto">
              <a:xfrm flipH="1">
                <a:off x="5040" y="1679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1809750" y="1462088"/>
            <a:ext cx="7062788" cy="3386137"/>
            <a:chOff x="1140" y="921"/>
            <a:chExt cx="4449" cy="2133"/>
          </a:xfrm>
        </p:grpSpPr>
        <p:grpSp>
          <p:nvGrpSpPr>
            <p:cNvPr id="17421" name="Group 25"/>
            <p:cNvGrpSpPr>
              <a:grpSpLocks/>
            </p:cNvGrpSpPr>
            <p:nvPr/>
          </p:nvGrpSpPr>
          <p:grpSpPr bwMode="auto">
            <a:xfrm>
              <a:off x="1140" y="1752"/>
              <a:ext cx="4449" cy="1302"/>
              <a:chOff x="1140" y="1752"/>
              <a:chExt cx="4449" cy="1302"/>
            </a:xfrm>
          </p:grpSpPr>
          <p:sp>
            <p:nvSpPr>
              <p:cNvPr id="17426" name="Freeform 26"/>
              <p:cNvSpPr>
                <a:spLocks/>
              </p:cNvSpPr>
              <p:nvPr/>
            </p:nvSpPr>
            <p:spPr bwMode="auto">
              <a:xfrm>
                <a:off x="1140" y="1752"/>
                <a:ext cx="4296" cy="1302"/>
              </a:xfrm>
              <a:custGeom>
                <a:avLst/>
                <a:gdLst>
                  <a:gd name="T0" fmla="*/ 84 w 4296"/>
                  <a:gd name="T1" fmla="*/ 516 h 1302"/>
                  <a:gd name="T2" fmla="*/ 744 w 4296"/>
                  <a:gd name="T3" fmla="*/ 1230 h 1302"/>
                  <a:gd name="T4" fmla="*/ 2280 w 4296"/>
                  <a:gd name="T5" fmla="*/ 6 h 1302"/>
                  <a:gd name="T6" fmla="*/ 4296 w 4296"/>
                  <a:gd name="T7" fmla="*/ 414 h 13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96"/>
                  <a:gd name="T13" fmla="*/ 0 h 1302"/>
                  <a:gd name="T14" fmla="*/ 4296 w 4296"/>
                  <a:gd name="T15" fmla="*/ 1302 h 13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96" h="1302">
                    <a:moveTo>
                      <a:pt x="84" y="516"/>
                    </a:moveTo>
                    <a:cubicBezTo>
                      <a:pt x="206" y="634"/>
                      <a:pt x="0" y="1158"/>
                      <a:pt x="744" y="1230"/>
                    </a:cubicBezTo>
                    <a:cubicBezTo>
                      <a:pt x="1488" y="1302"/>
                      <a:pt x="2004" y="0"/>
                      <a:pt x="2280" y="6"/>
                    </a:cubicBezTo>
                    <a:cubicBezTo>
                      <a:pt x="2556" y="12"/>
                      <a:pt x="3876" y="329"/>
                      <a:pt x="4296" y="414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 type="oval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27" name="Group 27"/>
              <p:cNvGrpSpPr>
                <a:grpSpLocks/>
              </p:cNvGrpSpPr>
              <p:nvPr/>
            </p:nvGrpSpPr>
            <p:grpSpPr bwMode="auto">
              <a:xfrm rot="-6873873">
                <a:off x="5455" y="2111"/>
                <a:ext cx="118" cy="150"/>
                <a:chOff x="4944" y="1674"/>
                <a:chExt cx="118" cy="150"/>
              </a:xfrm>
            </p:grpSpPr>
            <p:sp>
              <p:nvSpPr>
                <p:cNvPr id="1742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422" name="Group 30"/>
            <p:cNvGrpSpPr>
              <a:grpSpLocks/>
            </p:cNvGrpSpPr>
            <p:nvPr/>
          </p:nvGrpSpPr>
          <p:grpSpPr bwMode="auto">
            <a:xfrm rot="10800000">
              <a:off x="4597" y="921"/>
              <a:ext cx="118" cy="150"/>
              <a:chOff x="4944" y="1674"/>
              <a:chExt cx="118" cy="150"/>
            </a:xfrm>
          </p:grpSpPr>
          <p:sp>
            <p:nvSpPr>
              <p:cNvPr id="17424" name="Line 31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32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3" name="Freeform 33"/>
            <p:cNvSpPr>
              <a:spLocks/>
            </p:cNvSpPr>
            <p:nvPr/>
          </p:nvSpPr>
          <p:spPr bwMode="auto">
            <a:xfrm>
              <a:off x="3948" y="1061"/>
              <a:ext cx="653" cy="784"/>
            </a:xfrm>
            <a:custGeom>
              <a:avLst/>
              <a:gdLst>
                <a:gd name="T0" fmla="*/ 0 w 653"/>
                <a:gd name="T1" fmla="*/ 784 h 784"/>
                <a:gd name="T2" fmla="*/ 347 w 653"/>
                <a:gd name="T3" fmla="*/ 300 h 784"/>
                <a:gd name="T4" fmla="*/ 653 w 653"/>
                <a:gd name="T5" fmla="*/ 0 h 784"/>
                <a:gd name="T6" fmla="*/ 0 60000 65536"/>
                <a:gd name="T7" fmla="*/ 0 60000 65536"/>
                <a:gd name="T8" fmla="*/ 0 60000 65536"/>
                <a:gd name="T9" fmla="*/ 0 w 653"/>
                <a:gd name="T10" fmla="*/ 0 h 784"/>
                <a:gd name="T11" fmla="*/ 653 w 653"/>
                <a:gd name="T12" fmla="*/ 784 h 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3" h="784">
                  <a:moveTo>
                    <a:pt x="0" y="784"/>
                  </a:moveTo>
                  <a:cubicBezTo>
                    <a:pt x="58" y="703"/>
                    <a:pt x="238" y="431"/>
                    <a:pt x="347" y="300"/>
                  </a:cubicBezTo>
                  <a:cubicBezTo>
                    <a:pt x="446" y="174"/>
                    <a:pt x="589" y="63"/>
                    <a:pt x="653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07" name="AutoShape 35"/>
          <p:cNvSpPr>
            <a:spLocks noChangeArrowheads="1"/>
          </p:cNvSpPr>
          <p:nvPr/>
        </p:nvSpPr>
        <p:spPr bwMode="auto">
          <a:xfrm rot="-3036924">
            <a:off x="6324600" y="2057400"/>
            <a:ext cx="381000" cy="990600"/>
          </a:xfrm>
          <a:prstGeom prst="lightningBolt">
            <a:avLst/>
          </a:prstGeom>
          <a:solidFill>
            <a:srgbClr val="6666FF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273050" y="685800"/>
            <a:ext cx="878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Disruption of sensory (afferent) neurons </a:t>
            </a:r>
            <a:r>
              <a:rPr lang="en-US" b="1" i="1">
                <a:solidFill>
                  <a:srgbClr val="FF0000"/>
                </a:solidFill>
              </a:rPr>
              <a:t>(back paresthesia)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260350" y="5181600"/>
            <a:ext cx="4960938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i="1"/>
              <a:t>Disruption of motor</a:t>
            </a:r>
          </a:p>
          <a:p>
            <a:pPr algn="ctr" eaLnBrk="1" hangingPunct="1"/>
            <a:r>
              <a:rPr lang="en-US" b="1" i="1"/>
              <a:t>(efferent) neurons</a:t>
            </a:r>
          </a:p>
          <a:p>
            <a:pPr algn="ctr" eaLnBrk="1" hangingPunct="1"/>
            <a:r>
              <a:rPr lang="en-US" b="1" i="1">
                <a:solidFill>
                  <a:srgbClr val="FF0000"/>
                </a:solidFill>
              </a:rPr>
              <a:t>(paralysis of deep back muscles)</a:t>
            </a:r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 flipV="1">
            <a:off x="3721100" y="1676400"/>
            <a:ext cx="88900" cy="1905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7" grpId="0" animBg="1"/>
      <p:bldP spid="54308" grpId="0"/>
      <p:bldP spid="54309" grpId="0"/>
      <p:bldP spid="54312" grpId="0"/>
      <p:bldP spid="54313" grpId="0" animBg="1"/>
      <p:bldP spid="543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 descr="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-15875" y="0"/>
            <a:ext cx="9159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Segmental Innervation: Dermatomes &amp; Myotomes</a:t>
            </a:r>
          </a:p>
        </p:txBody>
      </p:sp>
      <p:pic>
        <p:nvPicPr>
          <p:cNvPr id="18436" name="Picture 6" descr="COA dermomyot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33115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248650" y="838200"/>
            <a:ext cx="895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8259763" y="1981200"/>
            <a:ext cx="884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4648200" y="3962400"/>
            <a:ext cx="4495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Dermatome</a:t>
            </a:r>
            <a:r>
              <a:rPr lang="en-US"/>
              <a:t>: </a:t>
            </a:r>
            <a:r>
              <a:rPr lang="en-US" sz="2000"/>
              <a:t>cutaneous (skin) 	sensory territory of a single spinal 	nerve</a:t>
            </a:r>
          </a:p>
          <a:p>
            <a:pPr eaLnBrk="1" hangingPunct="1"/>
            <a:r>
              <a:rPr lang="en-US" b="1"/>
              <a:t>Myotome</a:t>
            </a:r>
            <a:r>
              <a:rPr lang="en-US"/>
              <a:t>: </a:t>
            </a:r>
            <a:r>
              <a:rPr lang="en-US" sz="2000"/>
              <a:t>mass of muscle 	innervated by a single spinal nerve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5105400" y="2743200"/>
            <a:ext cx="91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/>
              <a:t>spinal</a:t>
            </a:r>
          </a:p>
          <a:p>
            <a:pPr algn="ctr" eaLnBrk="1" hangingPunct="1"/>
            <a:r>
              <a:rPr lang="en-US" sz="2000" b="1"/>
              <a:t>nerve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0" y="4038600"/>
            <a:ext cx="1416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/>
              <a:t>skin</a:t>
            </a:r>
          </a:p>
          <a:p>
            <a:pPr algn="ctr" eaLnBrk="1" hangingPunct="1"/>
            <a:r>
              <a:rPr lang="en-US" sz="1600" b="1"/>
              <a:t>(dermatome)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152400" y="4953000"/>
            <a:ext cx="1223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/>
              <a:t>muscle</a:t>
            </a:r>
          </a:p>
          <a:p>
            <a:pPr algn="ctr" eaLnBrk="1" hangingPunct="1"/>
            <a:r>
              <a:rPr lang="en-US" sz="1600" b="1"/>
              <a:t>(myotome)</a:t>
            </a:r>
          </a:p>
        </p:txBody>
      </p:sp>
      <p:sp>
        <p:nvSpPr>
          <p:cNvPr id="18444" name="Line 17"/>
          <p:cNvSpPr>
            <a:spLocks noChangeShapeType="1"/>
          </p:cNvSpPr>
          <p:nvPr/>
        </p:nvSpPr>
        <p:spPr bwMode="auto">
          <a:xfrm flipH="1" flipV="1">
            <a:off x="4206875" y="2979738"/>
            <a:ext cx="946150" cy="9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8"/>
          <p:cNvSpPr>
            <a:spLocks noChangeShapeType="1"/>
          </p:cNvSpPr>
          <p:nvPr/>
        </p:nvSpPr>
        <p:spPr bwMode="auto">
          <a:xfrm flipV="1">
            <a:off x="6029325" y="1498600"/>
            <a:ext cx="835025" cy="154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2" descr="COA dermatom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3581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787900" y="0"/>
            <a:ext cx="435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Segmental Innervation:</a:t>
            </a:r>
          </a:p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Dermatome Maps</a:t>
            </a:r>
          </a:p>
        </p:txBody>
      </p:sp>
      <p:pic>
        <p:nvPicPr>
          <p:cNvPr id="19460" name="Picture 55" descr="COA dermatom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43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7"/>
          <p:cNvSpPr txBox="1">
            <a:spLocks noChangeArrowheads="1"/>
          </p:cNvSpPr>
          <p:nvPr/>
        </p:nvSpPr>
        <p:spPr bwMode="auto">
          <a:xfrm>
            <a:off x="3810000" y="1371600"/>
            <a:ext cx="533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Based on clinical findings of deficits in 	cutaneous sensation</a:t>
            </a:r>
          </a:p>
          <a:p>
            <a:pPr eaLnBrk="1" hangingPunct="1"/>
            <a:r>
              <a:rPr lang="en-US" sz="2000"/>
              <a:t>• Diagnostic aids: localization of lesions to 	cord levels</a:t>
            </a:r>
          </a:p>
          <a:p>
            <a:pPr eaLnBrk="1" hangingPunct="1"/>
            <a:r>
              <a:rPr lang="en-US" sz="2000"/>
              <a:t>• Limits to specificity due to overlap of 	dermatomes</a:t>
            </a:r>
          </a:p>
        </p:txBody>
      </p:sp>
      <p:sp>
        <p:nvSpPr>
          <p:cNvPr id="19462" name="Text Box 58"/>
          <p:cNvSpPr txBox="1">
            <a:spLocks noChangeArrowheads="1"/>
          </p:cNvSpPr>
          <p:nvPr/>
        </p:nvSpPr>
        <p:spPr bwMode="auto">
          <a:xfrm>
            <a:off x="38100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19463" name="AutoShape 60"/>
          <p:cNvSpPr>
            <a:spLocks/>
          </p:cNvSpPr>
          <p:nvPr/>
        </p:nvSpPr>
        <p:spPr bwMode="auto">
          <a:xfrm>
            <a:off x="7620000" y="3962400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61"/>
          <p:cNvSpPr txBox="1">
            <a:spLocks noChangeArrowheads="1"/>
          </p:cNvSpPr>
          <p:nvPr/>
        </p:nvSpPr>
        <p:spPr bwMode="auto">
          <a:xfrm>
            <a:off x="7804150" y="4495800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/>
              <a:t>dermatome</a:t>
            </a:r>
          </a:p>
          <a:p>
            <a:pPr algn="ctr" eaLnBrk="1" hangingPunct="1"/>
            <a:r>
              <a:rPr lang="en-US" sz="1800"/>
              <a:t>overlap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udrone's spinal n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213100" y="685800"/>
            <a:ext cx="15097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b="1"/>
              <a:t>dorsal root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/>
              <a:t>ganglion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3657600" y="1295400"/>
            <a:ext cx="76200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81038" y="0"/>
            <a:ext cx="7783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Dermatomes &amp; Herpes Zoster (“Shingles)”</a:t>
            </a:r>
          </a:p>
        </p:txBody>
      </p:sp>
      <p:grpSp>
        <p:nvGrpSpPr>
          <p:cNvPr id="20486" name="Group 32"/>
          <p:cNvGrpSpPr>
            <a:grpSpLocks/>
          </p:cNvGrpSpPr>
          <p:nvPr/>
        </p:nvGrpSpPr>
        <p:grpSpPr bwMode="auto">
          <a:xfrm>
            <a:off x="2057400" y="1504950"/>
            <a:ext cx="6578600" cy="1822450"/>
            <a:chOff x="1296" y="948"/>
            <a:chExt cx="4144" cy="1148"/>
          </a:xfrm>
        </p:grpSpPr>
        <p:grpSp>
          <p:nvGrpSpPr>
            <p:cNvPr id="20491" name="Group 17"/>
            <p:cNvGrpSpPr>
              <a:grpSpLocks/>
            </p:cNvGrpSpPr>
            <p:nvPr/>
          </p:nvGrpSpPr>
          <p:grpSpPr bwMode="auto">
            <a:xfrm>
              <a:off x="1296" y="948"/>
              <a:ext cx="4144" cy="1148"/>
              <a:chOff x="1296" y="948"/>
              <a:chExt cx="4144" cy="1148"/>
            </a:xfrm>
          </p:grpSpPr>
          <p:grpSp>
            <p:nvGrpSpPr>
              <p:cNvPr id="20493" name="Group 18"/>
              <p:cNvGrpSpPr>
                <a:grpSpLocks/>
              </p:cNvGrpSpPr>
              <p:nvPr/>
            </p:nvGrpSpPr>
            <p:grpSpPr bwMode="auto">
              <a:xfrm>
                <a:off x="1296" y="1434"/>
                <a:ext cx="118" cy="150"/>
                <a:chOff x="1296" y="1434"/>
                <a:chExt cx="118" cy="150"/>
              </a:xfrm>
            </p:grpSpPr>
            <p:sp>
              <p:nvSpPr>
                <p:cNvPr id="2050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296" y="143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92" y="144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94" name="Group 21"/>
              <p:cNvGrpSpPr>
                <a:grpSpLocks/>
              </p:cNvGrpSpPr>
              <p:nvPr/>
            </p:nvGrpSpPr>
            <p:grpSpPr bwMode="auto">
              <a:xfrm rot="-6873873">
                <a:off x="5306" y="1962"/>
                <a:ext cx="118" cy="150"/>
                <a:chOff x="4944" y="1674"/>
                <a:chExt cx="118" cy="150"/>
              </a:xfrm>
            </p:grpSpPr>
            <p:sp>
              <p:nvSpPr>
                <p:cNvPr id="2050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95" name="Group 24"/>
              <p:cNvGrpSpPr>
                <a:grpSpLocks/>
              </p:cNvGrpSpPr>
              <p:nvPr/>
            </p:nvGrpSpPr>
            <p:grpSpPr bwMode="auto">
              <a:xfrm>
                <a:off x="1400" y="948"/>
                <a:ext cx="3886" cy="1071"/>
                <a:chOff x="1400" y="948"/>
                <a:chExt cx="3886" cy="1071"/>
              </a:xfrm>
            </p:grpSpPr>
            <p:sp>
              <p:nvSpPr>
                <p:cNvPr id="20496" name="Freeform 25"/>
                <p:cNvSpPr>
                  <a:spLocks/>
                </p:cNvSpPr>
                <p:nvPr/>
              </p:nvSpPr>
              <p:spPr bwMode="auto">
                <a:xfrm>
                  <a:off x="1400" y="1016"/>
                  <a:ext cx="3886" cy="1003"/>
                </a:xfrm>
                <a:custGeom>
                  <a:avLst/>
                  <a:gdLst>
                    <a:gd name="T0" fmla="*/ 0 w 3886"/>
                    <a:gd name="T1" fmla="*/ 432 h 1003"/>
                    <a:gd name="T2" fmla="*/ 545 w 3886"/>
                    <a:gd name="T3" fmla="*/ 34 h 1003"/>
                    <a:gd name="T4" fmla="*/ 2056 w 3886"/>
                    <a:gd name="T5" fmla="*/ 636 h 1003"/>
                    <a:gd name="T6" fmla="*/ 3886 w 3886"/>
                    <a:gd name="T7" fmla="*/ 1003 h 10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86"/>
                    <a:gd name="T13" fmla="*/ 0 h 1003"/>
                    <a:gd name="T14" fmla="*/ 3886 w 3886"/>
                    <a:gd name="T15" fmla="*/ 1003 h 10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86" h="1003">
                      <a:moveTo>
                        <a:pt x="0" y="432"/>
                      </a:moveTo>
                      <a:cubicBezTo>
                        <a:pt x="90" y="366"/>
                        <a:pt x="202" y="0"/>
                        <a:pt x="545" y="34"/>
                      </a:cubicBezTo>
                      <a:cubicBezTo>
                        <a:pt x="898" y="55"/>
                        <a:pt x="1499" y="474"/>
                        <a:pt x="2056" y="636"/>
                      </a:cubicBezTo>
                      <a:cubicBezTo>
                        <a:pt x="2613" y="798"/>
                        <a:pt x="3505" y="927"/>
                        <a:pt x="3886" y="1003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497" name="Group 26"/>
                <p:cNvGrpSpPr>
                  <a:grpSpLocks/>
                </p:cNvGrpSpPr>
                <p:nvPr/>
              </p:nvGrpSpPr>
              <p:grpSpPr bwMode="auto">
                <a:xfrm rot="10339419">
                  <a:off x="4380" y="948"/>
                  <a:ext cx="118" cy="150"/>
                  <a:chOff x="4944" y="1674"/>
                  <a:chExt cx="118" cy="150"/>
                </a:xfrm>
              </p:grpSpPr>
              <p:sp>
                <p:nvSpPr>
                  <p:cNvPr id="2049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8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98" name="Freeform 29"/>
                <p:cNvSpPr>
                  <a:spLocks/>
                </p:cNvSpPr>
                <p:nvPr/>
              </p:nvSpPr>
              <p:spPr bwMode="auto">
                <a:xfrm>
                  <a:off x="3920" y="1084"/>
                  <a:ext cx="480" cy="672"/>
                </a:xfrm>
                <a:custGeom>
                  <a:avLst/>
                  <a:gdLst>
                    <a:gd name="T0" fmla="*/ 0 w 480"/>
                    <a:gd name="T1" fmla="*/ 672 h 672"/>
                    <a:gd name="T2" fmla="*/ 288 w 480"/>
                    <a:gd name="T3" fmla="*/ 304 h 672"/>
                    <a:gd name="T4" fmla="*/ 480 w 480"/>
                    <a:gd name="T5" fmla="*/ 0 h 672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672"/>
                    <a:gd name="T11" fmla="*/ 480 w 480"/>
                    <a:gd name="T12" fmla="*/ 672 h 6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672">
                      <a:moveTo>
                        <a:pt x="0" y="672"/>
                      </a:moveTo>
                      <a:cubicBezTo>
                        <a:pt x="48" y="611"/>
                        <a:pt x="208" y="416"/>
                        <a:pt x="288" y="304"/>
                      </a:cubicBezTo>
                      <a:cubicBezTo>
                        <a:pt x="368" y="192"/>
                        <a:pt x="440" y="63"/>
                        <a:pt x="480" y="0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492" name="Line 31"/>
            <p:cNvSpPr>
              <a:spLocks noChangeShapeType="1"/>
            </p:cNvSpPr>
            <p:nvPr/>
          </p:nvSpPr>
          <p:spPr bwMode="auto">
            <a:xfrm flipV="1">
              <a:off x="2344" y="1058"/>
              <a:ext cx="56" cy="11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33"/>
          <p:cNvSpPr txBox="1">
            <a:spLocks noChangeArrowheads="1"/>
          </p:cNvSpPr>
          <p:nvPr/>
        </p:nvSpPr>
        <p:spPr bwMode="auto">
          <a:xfrm>
            <a:off x="4419600" y="3657600"/>
            <a:ext cx="4724400" cy="25400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• Chicken pox virus (varicella) infects 	dorsal root ganglia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• Once activated, travels along afferent 	axons to skin where it forms very 	painful rash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• Often has a typical dermatomal 	presentation</a:t>
            </a:r>
          </a:p>
        </p:txBody>
      </p:sp>
      <p:pic>
        <p:nvPicPr>
          <p:cNvPr id="51234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5" name="Line 35"/>
          <p:cNvSpPr>
            <a:spLocks noChangeShapeType="1"/>
          </p:cNvSpPr>
          <p:nvPr/>
        </p:nvSpPr>
        <p:spPr bwMode="auto">
          <a:xfrm flipH="1">
            <a:off x="3962400" y="1371600"/>
            <a:ext cx="762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36" name="Picture 36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038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486400" y="457200"/>
            <a:ext cx="2417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Dichotomies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4386263" y="1066800"/>
            <a:ext cx="47577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1. Tissues: neurons vs. glia</a:t>
            </a:r>
          </a:p>
          <a:p>
            <a:pPr eaLnBrk="1" hangingPunct="1"/>
            <a:r>
              <a:rPr lang="en-US"/>
              <a:t>2. Position: CNS vs. PNS</a:t>
            </a:r>
          </a:p>
          <a:p>
            <a:pPr eaLnBrk="1" hangingPunct="1"/>
            <a:r>
              <a:rPr lang="en-US"/>
              <a:t>3. Function 1: sensory vs. motor</a:t>
            </a:r>
          </a:p>
          <a:p>
            <a:pPr eaLnBrk="1" hangingPunct="1"/>
            <a:r>
              <a:rPr lang="en-US"/>
              <a:t>4. Function 2: somatic vs. visceral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810000" y="655320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/>
              <a:t>Gray’s Anatomy 38</a:t>
            </a:r>
            <a:r>
              <a:rPr lang="en-US" sz="1400"/>
              <a:t> 1999</a:t>
            </a:r>
          </a:p>
        </p:txBody>
      </p:sp>
      <p:pic>
        <p:nvPicPr>
          <p:cNvPr id="26655" name="Picture 31" descr="Grays neur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5402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667000" y="1066800"/>
            <a:ext cx="1749425" cy="1752600"/>
            <a:chOff x="1680" y="672"/>
            <a:chExt cx="1102" cy="1104"/>
          </a:xfrm>
        </p:grpSpPr>
        <p:sp>
          <p:nvSpPr>
            <p:cNvPr id="3082" name="Text Box 32"/>
            <p:cNvSpPr txBox="1">
              <a:spLocks noChangeArrowheads="1"/>
            </p:cNvSpPr>
            <p:nvPr/>
          </p:nvSpPr>
          <p:spPr bwMode="auto">
            <a:xfrm>
              <a:off x="2016" y="672"/>
              <a:ext cx="7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0000"/>
                  </a:solidFill>
                </a:rPr>
                <a:t>neuron</a:t>
              </a:r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 flipH="1">
              <a:off x="1680" y="960"/>
              <a:ext cx="480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40161" dir="42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114800" y="2971800"/>
            <a:ext cx="2527300" cy="2438400"/>
            <a:chOff x="2592" y="1872"/>
            <a:chExt cx="1592" cy="1536"/>
          </a:xfrm>
        </p:grpSpPr>
        <p:sp>
          <p:nvSpPr>
            <p:cNvPr id="3080" name="Text Box 34"/>
            <p:cNvSpPr txBox="1">
              <a:spLocks noChangeArrowheads="1"/>
            </p:cNvSpPr>
            <p:nvPr/>
          </p:nvSpPr>
          <p:spPr bwMode="auto">
            <a:xfrm>
              <a:off x="3312" y="3120"/>
              <a:ext cx="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0000"/>
                  </a:solidFill>
                </a:rPr>
                <a:t>glial cell</a:t>
              </a:r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>
              <a:off x="2592" y="1872"/>
              <a:ext cx="720" cy="12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25400" dir="108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787900" y="0"/>
            <a:ext cx="435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Segmental Innervation:</a:t>
            </a:r>
          </a:p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Myotome Maps</a:t>
            </a:r>
          </a:p>
        </p:txBody>
      </p:sp>
      <p:pic>
        <p:nvPicPr>
          <p:cNvPr id="21507" name="Picture 5" descr="Myotom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04813"/>
            <a:ext cx="37068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Myotom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26860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Myotom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17256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Myotom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6875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2819400" y="6553200"/>
            <a:ext cx="188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Grant’s Atlas </a:t>
            </a:r>
            <a:r>
              <a:rPr lang="en-US" sz="1400" i="1" dirty="0" smtClean="0"/>
              <a:t>12 </a:t>
            </a:r>
            <a:r>
              <a:rPr lang="en-US" sz="1400" dirty="0" smtClean="0"/>
              <a:t>2009</a:t>
            </a:r>
            <a:endParaRPr lang="en-US" sz="1400" dirty="0"/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5943600" y="1371600"/>
            <a:ext cx="3200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Particular functions are 	linked to muscles 	innervated by particular 	cord levels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943600" y="3124200"/>
            <a:ext cx="3200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Example: C5 lesion</a:t>
            </a:r>
          </a:p>
          <a:p>
            <a:pPr eaLnBrk="1" hangingPunct="1"/>
            <a:r>
              <a:rPr lang="en-US" sz="2000"/>
              <a:t>	• Weakness in flexion of 		elbow &amp; shoulder</a:t>
            </a:r>
          </a:p>
          <a:p>
            <a:pPr eaLnBrk="1" hangingPunct="1"/>
            <a:r>
              <a:rPr lang="en-US" sz="2000"/>
              <a:t>	• Weakness in abduction 		&amp; lateral rotation of 			shoulder</a:t>
            </a:r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 rot="-2402596">
            <a:off x="990600" y="1219200"/>
            <a:ext cx="838200" cy="381000"/>
          </a:xfrm>
          <a:prstGeom prst="leftArrow">
            <a:avLst>
              <a:gd name="adj1" fmla="val 42083"/>
              <a:gd name="adj2" fmla="val 8544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482600" y="2127250"/>
            <a:ext cx="457200" cy="304800"/>
          </a:xfrm>
          <a:prstGeom prst="ellipse">
            <a:avLst/>
          </a:prstGeom>
          <a:solidFill>
            <a:srgbClr val="00FF00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18"/>
          <p:cNvSpPr>
            <a:spLocks noChangeArrowheads="1"/>
          </p:cNvSpPr>
          <p:nvPr/>
        </p:nvSpPr>
        <p:spPr bwMode="auto">
          <a:xfrm>
            <a:off x="3905250" y="1270000"/>
            <a:ext cx="457200" cy="304800"/>
          </a:xfrm>
          <a:prstGeom prst="ellipse">
            <a:avLst/>
          </a:prstGeom>
          <a:solidFill>
            <a:srgbClr val="00FF00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 rot="-2512114">
            <a:off x="1031875" y="1247775"/>
            <a:ext cx="839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ROTATION</a:t>
            </a:r>
          </a:p>
        </p:txBody>
      </p:sp>
      <p:sp>
        <p:nvSpPr>
          <p:cNvPr id="55320" name="Oval 24"/>
          <p:cNvSpPr>
            <a:spLocks noChangeArrowheads="1"/>
          </p:cNvSpPr>
          <p:nvPr/>
        </p:nvSpPr>
        <p:spPr bwMode="auto">
          <a:xfrm>
            <a:off x="5334000" y="2998788"/>
            <a:ext cx="457200" cy="304800"/>
          </a:xfrm>
          <a:prstGeom prst="ellipse">
            <a:avLst/>
          </a:prstGeom>
          <a:solidFill>
            <a:srgbClr val="00FF00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AutoShape 25"/>
          <p:cNvSpPr>
            <a:spLocks noChangeArrowheads="1"/>
          </p:cNvSpPr>
          <p:nvPr/>
        </p:nvSpPr>
        <p:spPr bwMode="auto">
          <a:xfrm rot="-2402596">
            <a:off x="2230438" y="1076325"/>
            <a:ext cx="955675" cy="381000"/>
          </a:xfrm>
          <a:prstGeom prst="leftArrow">
            <a:avLst>
              <a:gd name="adj1" fmla="val 42083"/>
              <a:gd name="adj2" fmla="val 97419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 rot="-2512114">
            <a:off x="2273300" y="1111250"/>
            <a:ext cx="931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ABDUCTION</a:t>
            </a:r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 rot="-2402596">
            <a:off x="3459163" y="396875"/>
            <a:ext cx="955675" cy="381000"/>
          </a:xfrm>
          <a:prstGeom prst="leftArrow">
            <a:avLst>
              <a:gd name="adj1" fmla="val 42083"/>
              <a:gd name="adj2" fmla="val 97419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 rot="-2512114">
            <a:off x="3527425" y="500063"/>
            <a:ext cx="725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FLEXION</a:t>
            </a:r>
          </a:p>
        </p:txBody>
      </p:sp>
      <p:sp>
        <p:nvSpPr>
          <p:cNvPr id="55325" name="AutoShape 29"/>
          <p:cNvSpPr>
            <a:spLocks noChangeArrowheads="1"/>
          </p:cNvSpPr>
          <p:nvPr/>
        </p:nvSpPr>
        <p:spPr bwMode="auto">
          <a:xfrm rot="-2402596">
            <a:off x="5335588" y="1319213"/>
            <a:ext cx="955675" cy="381000"/>
          </a:xfrm>
          <a:prstGeom prst="leftArrow">
            <a:avLst>
              <a:gd name="adj1" fmla="val 42083"/>
              <a:gd name="adj2" fmla="val 97419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 rot="-2512114">
            <a:off x="5403850" y="1422400"/>
            <a:ext cx="725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FLEXION</a:t>
            </a:r>
          </a:p>
        </p:txBody>
      </p:sp>
      <p:sp>
        <p:nvSpPr>
          <p:cNvPr id="55327" name="Oval 31"/>
          <p:cNvSpPr>
            <a:spLocks noChangeArrowheads="1"/>
          </p:cNvSpPr>
          <p:nvPr/>
        </p:nvSpPr>
        <p:spPr bwMode="auto">
          <a:xfrm>
            <a:off x="2679700" y="2774950"/>
            <a:ext cx="457200" cy="304800"/>
          </a:xfrm>
          <a:prstGeom prst="ellipse">
            <a:avLst/>
          </a:prstGeom>
          <a:solidFill>
            <a:srgbClr val="00FF00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12" grpId="0" animBg="1"/>
      <p:bldP spid="55313" grpId="0" animBg="1"/>
      <p:bldP spid="55314" grpId="0" animBg="1"/>
      <p:bldP spid="55315" grpId="0"/>
      <p:bldP spid="55320" grpId="0" animBg="1"/>
      <p:bldP spid="55321" grpId="0" animBg="1"/>
      <p:bldP spid="55322" grpId="0"/>
      <p:bldP spid="55323" grpId="0" animBg="1"/>
      <p:bldP spid="55324" grpId="0"/>
      <p:bldP spid="55325" grpId="0" animBg="1"/>
      <p:bldP spid="55326" grpId="0"/>
      <p:bldP spid="553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92" name="Text Box 64"/>
          <p:cNvSpPr txBox="1">
            <a:spLocks noChangeArrowheads="1"/>
          </p:cNvSpPr>
          <p:nvPr/>
        </p:nvSpPr>
        <p:spPr bwMode="auto">
          <a:xfrm>
            <a:off x="2590800" y="0"/>
            <a:ext cx="4291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PNS Plexus Formation</a:t>
            </a:r>
          </a:p>
        </p:txBody>
      </p:sp>
      <p:pic>
        <p:nvPicPr>
          <p:cNvPr id="48194" name="Picture 66" descr="COA plexus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205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99" name="Text Box 71"/>
          <p:cNvSpPr txBox="1">
            <a:spLocks noChangeArrowheads="1"/>
          </p:cNvSpPr>
          <p:nvPr/>
        </p:nvSpPr>
        <p:spPr bwMode="auto">
          <a:xfrm>
            <a:off x="5867400" y="685800"/>
            <a:ext cx="10461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cervical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plexus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C1–C5</a:t>
            </a:r>
          </a:p>
        </p:txBody>
      </p:sp>
      <p:sp>
        <p:nvSpPr>
          <p:cNvPr id="48200" name="Text Box 72"/>
          <p:cNvSpPr txBox="1">
            <a:spLocks noChangeArrowheads="1"/>
          </p:cNvSpPr>
          <p:nvPr/>
        </p:nvSpPr>
        <p:spPr bwMode="auto">
          <a:xfrm>
            <a:off x="5867400" y="1905000"/>
            <a:ext cx="10747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brachial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plexus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C5–T1</a:t>
            </a:r>
          </a:p>
        </p:txBody>
      </p:sp>
      <p:sp>
        <p:nvSpPr>
          <p:cNvPr id="48201" name="Text Box 73"/>
          <p:cNvSpPr txBox="1">
            <a:spLocks noChangeArrowheads="1"/>
          </p:cNvSpPr>
          <p:nvPr/>
        </p:nvSpPr>
        <p:spPr bwMode="auto">
          <a:xfrm>
            <a:off x="5943600" y="44196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lumbar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plexus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L1–L4</a:t>
            </a:r>
          </a:p>
        </p:txBody>
      </p: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5943600" y="5638800"/>
            <a:ext cx="9191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sacral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plexus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L4–S4</a:t>
            </a:r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V="1">
            <a:off x="6858000" y="914400"/>
            <a:ext cx="1143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 flipV="1">
            <a:off x="6858000" y="20574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6934200" y="4876800"/>
            <a:ext cx="685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6858000" y="6019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82" descr="COA plexus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52578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3" descr="COA plexu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52578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0" y="838200"/>
            <a:ext cx="5791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Dermatomes: single spinal nerve</a:t>
            </a:r>
          </a:p>
          <a:p>
            <a:pPr eaLnBrk="1" hangingPunct="1"/>
            <a:r>
              <a:rPr lang="en-US" sz="2000"/>
              <a:t>• Peripheral nerves: multiple spinal nerves from 	different cord levels</a:t>
            </a:r>
          </a:p>
          <a:p>
            <a:pPr eaLnBrk="1" hangingPunct="1"/>
            <a:r>
              <a:rPr lang="en-US" sz="2000"/>
              <a:t>• Plexus formation: mixing of nerves from different 	cord levels by union and division of bundles</a:t>
            </a:r>
          </a:p>
        </p:txBody>
      </p:sp>
      <p:sp>
        <p:nvSpPr>
          <p:cNvPr id="22543" name="Text Box 85"/>
          <p:cNvSpPr txBox="1">
            <a:spLocks noChangeArrowheads="1"/>
          </p:cNvSpPr>
          <p:nvPr/>
        </p:nvSpPr>
        <p:spPr bwMode="auto">
          <a:xfrm>
            <a:off x="1828800" y="3048000"/>
            <a:ext cx="184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dermatome map</a:t>
            </a:r>
          </a:p>
        </p:txBody>
      </p:sp>
      <p:sp>
        <p:nvSpPr>
          <p:cNvPr id="22544" name="Text Box 86"/>
          <p:cNvSpPr txBox="1">
            <a:spLocks noChangeArrowheads="1"/>
          </p:cNvSpPr>
          <p:nvPr/>
        </p:nvSpPr>
        <p:spPr bwMode="auto">
          <a:xfrm>
            <a:off x="1219200" y="6096000"/>
            <a:ext cx="347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map of named peripheral nerves</a:t>
            </a:r>
          </a:p>
        </p:txBody>
      </p:sp>
      <p:sp>
        <p:nvSpPr>
          <p:cNvPr id="48216" name="AutoShape 88"/>
          <p:cNvSpPr>
            <a:spLocks noChangeArrowheads="1"/>
          </p:cNvSpPr>
          <p:nvPr/>
        </p:nvSpPr>
        <p:spPr bwMode="auto">
          <a:xfrm>
            <a:off x="3276600" y="4114800"/>
            <a:ext cx="381000" cy="1143000"/>
          </a:xfrm>
          <a:prstGeom prst="upDownArrow">
            <a:avLst>
              <a:gd name="adj1" fmla="val 50000"/>
              <a:gd name="adj2" fmla="val 6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1905000" y="4419600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/>
              <a:t>disparity</a:t>
            </a:r>
          </a:p>
        </p:txBody>
      </p:sp>
      <p:sp>
        <p:nvSpPr>
          <p:cNvPr id="22547" name="Text Box 89"/>
          <p:cNvSpPr txBox="1">
            <a:spLocks noChangeArrowheads="1"/>
          </p:cNvSpPr>
          <p:nvPr/>
        </p:nvSpPr>
        <p:spPr bwMode="auto">
          <a:xfrm>
            <a:off x="38100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9" grpId="0"/>
      <p:bldP spid="48200" grpId="0"/>
      <p:bldP spid="48201" grpId="0"/>
      <p:bldP spid="48202" grpId="0"/>
      <p:bldP spid="48203" grpId="0" animBg="1"/>
      <p:bldP spid="48204" grpId="0" animBg="1"/>
      <p:bldP spid="48205" grpId="0" animBg="1"/>
      <p:bldP spid="48206" grpId="0" animBg="1"/>
      <p:bldP spid="48212" grpId="0"/>
      <p:bldP spid="48216" grpId="0" animBg="1"/>
      <p:bldP spid="482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OA plexus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/>
          <a:stretch>
            <a:fillRect/>
          </a:stretch>
        </p:blipFill>
        <p:spPr bwMode="auto">
          <a:xfrm>
            <a:off x="838200" y="990600"/>
            <a:ext cx="83058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524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590800" y="0"/>
            <a:ext cx="4291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PNS Plexus Formation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3429000" y="5334000"/>
            <a:ext cx="4044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Brachial Plexus (C5–T1)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315913" y="3468688"/>
            <a:ext cx="203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i="1">
                <a:solidFill>
                  <a:srgbClr val="FF0000"/>
                </a:solidFill>
              </a:rPr>
              <a:t>Radial Nerve</a:t>
            </a:r>
          </a:p>
          <a:p>
            <a:pPr algn="ctr" eaLnBrk="1" hangingPunct="1"/>
            <a:r>
              <a:rPr lang="en-US" b="1" i="1">
                <a:solidFill>
                  <a:srgbClr val="FF0000"/>
                </a:solidFill>
              </a:rPr>
              <a:t>C5–T1</a:t>
            </a:r>
          </a:p>
        </p:txBody>
      </p:sp>
      <p:sp>
        <p:nvSpPr>
          <p:cNvPr id="23559" name="Freeform 12"/>
          <p:cNvSpPr>
            <a:spLocks/>
          </p:cNvSpPr>
          <p:nvPr/>
        </p:nvSpPr>
        <p:spPr bwMode="auto">
          <a:xfrm>
            <a:off x="488950" y="4267200"/>
            <a:ext cx="806450" cy="1524000"/>
          </a:xfrm>
          <a:custGeom>
            <a:avLst/>
            <a:gdLst>
              <a:gd name="T0" fmla="*/ 460 w 508"/>
              <a:gd name="T1" fmla="*/ 0 h 960"/>
              <a:gd name="T2" fmla="*/ 8 w 508"/>
              <a:gd name="T3" fmla="*/ 660 h 960"/>
              <a:gd name="T4" fmla="*/ 508 w 508"/>
              <a:gd name="T5" fmla="*/ 960 h 960"/>
              <a:gd name="T6" fmla="*/ 0 60000 65536"/>
              <a:gd name="T7" fmla="*/ 0 60000 65536"/>
              <a:gd name="T8" fmla="*/ 0 60000 65536"/>
              <a:gd name="T9" fmla="*/ 0 w 508"/>
              <a:gd name="T10" fmla="*/ 0 h 960"/>
              <a:gd name="T11" fmla="*/ 508 w 508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960">
                <a:moveTo>
                  <a:pt x="460" y="0"/>
                </a:moveTo>
                <a:cubicBezTo>
                  <a:pt x="385" y="110"/>
                  <a:pt x="0" y="500"/>
                  <a:pt x="8" y="660"/>
                </a:cubicBezTo>
                <a:cubicBezTo>
                  <a:pt x="16" y="820"/>
                  <a:pt x="404" y="898"/>
                  <a:pt x="508" y="96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228600" y="1066800"/>
            <a:ext cx="501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Example of named peripheral nerve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152400" y="1524000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Radial nerve</a:t>
            </a:r>
            <a:r>
              <a:rPr lang="en-US" sz="2000"/>
              <a:t> receives fibers from spinal nerves from </a:t>
            </a:r>
            <a:r>
              <a:rPr lang="en-US" sz="2000" b="1"/>
              <a:t>five</a:t>
            </a:r>
            <a:r>
              <a:rPr lang="en-US" sz="2000"/>
              <a:t> different cord levels</a:t>
            </a:r>
          </a:p>
          <a:p>
            <a:pPr eaLnBrk="1" hangingPunct="1"/>
            <a:r>
              <a:rPr lang="en-US" sz="2000"/>
              <a:t>— in fact, all cord levels of the brachial plexus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OA plexus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/>
          <a:stretch>
            <a:fillRect/>
          </a:stretch>
        </p:blipFill>
        <p:spPr bwMode="auto">
          <a:xfrm>
            <a:off x="0" y="1389063"/>
            <a:ext cx="91440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590800" y="0"/>
            <a:ext cx="4291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PNS Plexus Formation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6629400" y="2044700"/>
            <a:ext cx="457200" cy="304800"/>
          </a:xfrm>
          <a:prstGeom prst="ellipse">
            <a:avLst/>
          </a:prstGeom>
          <a:solidFill>
            <a:srgbClr val="00FF00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981200" y="762000"/>
            <a:ext cx="582613" cy="2570163"/>
            <a:chOff x="823" y="183"/>
            <a:chExt cx="367" cy="1619"/>
          </a:xfrm>
        </p:grpSpPr>
        <p:sp>
          <p:nvSpPr>
            <p:cNvPr id="24591" name="AutoShape 22"/>
            <p:cNvSpPr>
              <a:spLocks noChangeArrowheads="1"/>
            </p:cNvSpPr>
            <p:nvPr/>
          </p:nvSpPr>
          <p:spPr bwMode="auto">
            <a:xfrm rot="-7824590">
              <a:off x="197" y="809"/>
              <a:ext cx="1619" cy="367"/>
            </a:xfrm>
            <a:prstGeom prst="leftArrow">
              <a:avLst>
                <a:gd name="adj1" fmla="val 47722"/>
                <a:gd name="adj2" fmla="val 115882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Text Box 23"/>
            <p:cNvSpPr txBox="1">
              <a:spLocks noChangeArrowheads="1"/>
            </p:cNvSpPr>
            <p:nvPr/>
          </p:nvSpPr>
          <p:spPr bwMode="auto">
            <a:xfrm rot="2994624">
              <a:off x="224" y="832"/>
              <a:ext cx="14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/>
                <a:t>ABDUCT &amp; LAT. ROTATE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838200" y="2057400"/>
            <a:ext cx="582613" cy="2570163"/>
            <a:chOff x="823" y="183"/>
            <a:chExt cx="367" cy="1619"/>
          </a:xfrm>
        </p:grpSpPr>
        <p:sp>
          <p:nvSpPr>
            <p:cNvPr id="24589" name="AutoShape 46"/>
            <p:cNvSpPr>
              <a:spLocks noChangeArrowheads="1"/>
            </p:cNvSpPr>
            <p:nvPr/>
          </p:nvSpPr>
          <p:spPr bwMode="auto">
            <a:xfrm rot="-7824590">
              <a:off x="197" y="809"/>
              <a:ext cx="1619" cy="367"/>
            </a:xfrm>
            <a:prstGeom prst="leftArrow">
              <a:avLst>
                <a:gd name="adj1" fmla="val 47722"/>
                <a:gd name="adj2" fmla="val 115882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Text Box 47"/>
            <p:cNvSpPr txBox="1">
              <a:spLocks noChangeArrowheads="1"/>
            </p:cNvSpPr>
            <p:nvPr/>
          </p:nvSpPr>
          <p:spPr bwMode="auto">
            <a:xfrm rot="2994624">
              <a:off x="224" y="832"/>
              <a:ext cx="14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/>
                <a:t>ABDUCT &amp; LAT. ROTATE</a:t>
              </a:r>
            </a:p>
          </p:txBody>
        </p:sp>
      </p:grpSp>
      <p:sp>
        <p:nvSpPr>
          <p:cNvPr id="57393" name="AutoShape 49"/>
          <p:cNvSpPr>
            <a:spLocks noChangeArrowheads="1"/>
          </p:cNvSpPr>
          <p:nvPr/>
        </p:nvSpPr>
        <p:spPr bwMode="auto">
          <a:xfrm rot="-7824590">
            <a:off x="266701" y="4249737"/>
            <a:ext cx="1046162" cy="582613"/>
          </a:xfrm>
          <a:prstGeom prst="leftArrow">
            <a:avLst>
              <a:gd name="adj1" fmla="val 38472"/>
              <a:gd name="adj2" fmla="val 6318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 rot="2950582">
            <a:off x="442912" y="4357688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FLEX</a:t>
            </a:r>
          </a:p>
        </p:txBody>
      </p:sp>
      <p:sp>
        <p:nvSpPr>
          <p:cNvPr id="24585" name="Rectangle 59"/>
          <p:cNvSpPr>
            <a:spLocks noChangeArrowheads="1"/>
          </p:cNvSpPr>
          <p:nvPr/>
        </p:nvSpPr>
        <p:spPr bwMode="auto">
          <a:xfrm>
            <a:off x="8839200" y="3505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60"/>
          <p:cNvSpPr txBox="1">
            <a:spLocks noChangeArrowheads="1"/>
          </p:cNvSpPr>
          <p:nvPr/>
        </p:nvSpPr>
        <p:spPr bwMode="auto">
          <a:xfrm>
            <a:off x="2362200" y="609600"/>
            <a:ext cx="5875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Distribution of a single spinal throughout a plexus</a:t>
            </a:r>
          </a:p>
          <a:p>
            <a:pPr eaLnBrk="1" hangingPunct="1"/>
            <a:r>
              <a:rPr lang="en-US" sz="2000"/>
              <a:t>• Myotome — return to the C5 lesion example</a:t>
            </a:r>
          </a:p>
        </p:txBody>
      </p:sp>
      <p:sp>
        <p:nvSpPr>
          <p:cNvPr id="57405" name="Text Box 61"/>
          <p:cNvSpPr txBox="1">
            <a:spLocks noChangeArrowheads="1"/>
          </p:cNvSpPr>
          <p:nvPr/>
        </p:nvSpPr>
        <p:spPr bwMode="auto">
          <a:xfrm>
            <a:off x="5181600" y="5410200"/>
            <a:ext cx="3962400" cy="1290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Abduction:</a:t>
            </a:r>
            <a:r>
              <a:rPr lang="en-US" sz="2000"/>
              <a:t> </a:t>
            </a:r>
            <a:r>
              <a:rPr lang="en-US" sz="1800"/>
              <a:t>supraspinatus &amp; deltoid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Lateral Rotation:</a:t>
            </a:r>
            <a:r>
              <a:rPr lang="en-US" sz="2000"/>
              <a:t> </a:t>
            </a:r>
            <a:r>
              <a:rPr lang="en-US" sz="1800"/>
              <a:t>infraspinatus &amp; 	teres minor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Flexion: </a:t>
            </a:r>
            <a:r>
              <a:rPr lang="en-US" sz="1800"/>
              <a:t>Biceps brachii &amp; Brachialis</a:t>
            </a:r>
            <a:endParaRPr lang="en-US" sz="2000"/>
          </a:p>
        </p:txBody>
      </p:sp>
      <p:sp>
        <p:nvSpPr>
          <p:cNvPr id="24588" name="Text Box 62"/>
          <p:cNvSpPr txBox="1">
            <a:spLocks noChangeArrowheads="1"/>
          </p:cNvSpPr>
          <p:nvPr/>
        </p:nvSpPr>
        <p:spPr bwMode="auto">
          <a:xfrm>
            <a:off x="2057400" y="64008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  <p:bldP spid="57393" grpId="0" animBg="1"/>
      <p:bldP spid="57363" grpId="0"/>
      <p:bldP spid="574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429000" y="533400"/>
            <a:ext cx="225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References</a:t>
            </a: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914400" y="1179513"/>
            <a:ext cx="7315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err="1"/>
              <a:t>Agur</a:t>
            </a:r>
            <a:r>
              <a:rPr lang="en-US" sz="1800" dirty="0"/>
              <a:t>, A. M. R. and A. F. </a:t>
            </a:r>
            <a:r>
              <a:rPr lang="en-US" sz="1800" dirty="0" err="1"/>
              <a:t>Dalley</a:t>
            </a:r>
            <a:r>
              <a:rPr lang="en-US" sz="1800" dirty="0"/>
              <a:t>. </a:t>
            </a:r>
            <a:r>
              <a:rPr lang="en-US" sz="1800" dirty="0" smtClean="0"/>
              <a:t>2009. </a:t>
            </a:r>
            <a:r>
              <a:rPr lang="en-US" sz="1800" i="1" dirty="0"/>
              <a:t>Grant’s Atlas of Anatomy, </a:t>
            </a:r>
            <a:r>
              <a:rPr lang="en-US" sz="1800" i="1" dirty="0" smtClean="0"/>
              <a:t>121th </a:t>
            </a:r>
            <a:r>
              <a:rPr lang="en-US" sz="1800" i="1" dirty="0"/>
              <a:t>	Edition</a:t>
            </a:r>
            <a:r>
              <a:rPr lang="en-US" sz="1800" dirty="0"/>
              <a:t>. Lippincott, Williams &amp; Wilkins, New York.</a:t>
            </a:r>
          </a:p>
          <a:p>
            <a:pPr eaLnBrk="1" hangingPunct="1"/>
            <a:r>
              <a:rPr lang="en-US" sz="1800" dirty="0"/>
              <a:t>Bannister, L. H. et al. 1999. </a:t>
            </a:r>
            <a:r>
              <a:rPr lang="en-US" sz="1800" i="1" dirty="0"/>
              <a:t>Gray’s Anatomy, 38th Edition</a:t>
            </a:r>
            <a:r>
              <a:rPr lang="en-US" sz="1800" dirty="0"/>
              <a:t>. Churchill 	Livingstone, New York.</a:t>
            </a:r>
          </a:p>
          <a:p>
            <a:pPr eaLnBrk="1" hangingPunct="1"/>
            <a:r>
              <a:rPr lang="en-US" sz="1800" dirty="0"/>
              <a:t>Moore, K. L. </a:t>
            </a:r>
            <a:r>
              <a:rPr lang="en-US" sz="1800" dirty="0" smtClean="0"/>
              <a:t>, A</a:t>
            </a:r>
            <a:r>
              <a:rPr lang="en-US" sz="1800" dirty="0"/>
              <a:t>. F. </a:t>
            </a:r>
            <a:r>
              <a:rPr lang="en-US" sz="1800" dirty="0" err="1" smtClean="0"/>
              <a:t>Dalley</a:t>
            </a:r>
            <a:r>
              <a:rPr lang="en-US" sz="1800" dirty="0" smtClean="0"/>
              <a:t>, and A. M. R. </a:t>
            </a:r>
            <a:r>
              <a:rPr lang="en-US" sz="1800" dirty="0" err="1" smtClean="0"/>
              <a:t>Agur</a:t>
            </a:r>
            <a:r>
              <a:rPr lang="en-US" sz="1800" dirty="0" smtClean="0"/>
              <a:t>. 2010. </a:t>
            </a:r>
            <a:r>
              <a:rPr lang="en-US" sz="1800" i="1" dirty="0"/>
              <a:t>Clinically Oriented </a:t>
            </a:r>
            <a:r>
              <a:rPr lang="en-US" sz="1800" i="1" dirty="0" smtClean="0"/>
              <a:t>	Anatomy</a:t>
            </a:r>
            <a:r>
              <a:rPr lang="en-US" sz="1800" i="1" dirty="0"/>
              <a:t>, </a:t>
            </a:r>
            <a:r>
              <a:rPr lang="en-US" sz="1800" i="1" dirty="0" smtClean="0"/>
              <a:t>6th Edition</a:t>
            </a:r>
            <a:r>
              <a:rPr lang="en-US" sz="1800" dirty="0"/>
              <a:t>. Lippincott, Williams &amp; Wilkins, New York.</a:t>
            </a:r>
          </a:p>
          <a:p>
            <a:pPr eaLnBrk="1" hangingPunct="1"/>
            <a:r>
              <a:rPr lang="en-US" sz="1800" dirty="0"/>
              <a:t>Sadler, T. W. 2004. </a:t>
            </a:r>
            <a:r>
              <a:rPr lang="en-US" sz="1800" i="1" dirty="0" err="1"/>
              <a:t>Langman’s</a:t>
            </a:r>
            <a:r>
              <a:rPr lang="en-US" sz="1800" i="1" dirty="0"/>
              <a:t> Medical Embryology, 9th Edition</a:t>
            </a:r>
            <a:r>
              <a:rPr lang="en-US" sz="1800" dirty="0"/>
              <a:t>. 	Lippincott, Williams &amp; Wilkins, New York.</a:t>
            </a:r>
          </a:p>
          <a:p>
            <a:pPr eaLnBrk="1" hangingPunct="1"/>
            <a:r>
              <a:rPr lang="en-US" sz="1800" dirty="0"/>
              <a:t>Stern, J. T., Jr. 1988. </a:t>
            </a:r>
            <a:r>
              <a:rPr lang="en-US" sz="1800" i="1" dirty="0"/>
              <a:t>Essentials of Gross Anatomy</a:t>
            </a:r>
            <a:r>
              <a:rPr lang="en-US" sz="1800" dirty="0"/>
              <a:t>. Davis, 	Philadelphia.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OA neur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657600"/>
            <a:ext cx="89630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709988" y="11113"/>
            <a:ext cx="1717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Neurons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510463" y="3352800"/>
            <a:ext cx="73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cell</a:t>
            </a:r>
          </a:p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body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2438" y="3095625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dendrites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14663" y="3505200"/>
            <a:ext cx="1751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axon with</a:t>
            </a:r>
          </a:p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myelin sheath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89563" y="6172200"/>
            <a:ext cx="125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synapses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090863" y="5486400"/>
            <a:ext cx="1230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Schwann</a:t>
            </a:r>
          </a:p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cell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304800" y="6400800"/>
            <a:ext cx="1803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6634163" y="4038600"/>
            <a:ext cx="1028700" cy="7286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2900363" y="4191000"/>
            <a:ext cx="571500" cy="742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3929063" y="4968875"/>
            <a:ext cx="342900" cy="571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957263" y="3457575"/>
            <a:ext cx="50800" cy="942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1069975" y="3465513"/>
            <a:ext cx="217488" cy="60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6043613" y="5611813"/>
            <a:ext cx="6350" cy="636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304800" y="609600"/>
            <a:ext cx="8686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Dendrites: carry nerve impulses toward cell body</a:t>
            </a:r>
          </a:p>
          <a:p>
            <a:pPr eaLnBrk="1" hangingPunct="1"/>
            <a:r>
              <a:rPr lang="en-US" sz="2000"/>
              <a:t>• Axon: carries impulses away from cell body</a:t>
            </a:r>
          </a:p>
          <a:p>
            <a:pPr eaLnBrk="1" hangingPunct="1"/>
            <a:r>
              <a:rPr lang="en-US" sz="2000"/>
              <a:t>• Synapses: site of communication between neurons using chemical 	neurotransmitters</a:t>
            </a:r>
          </a:p>
          <a:p>
            <a:pPr eaLnBrk="1" hangingPunct="1"/>
            <a:r>
              <a:rPr lang="en-US" sz="2000"/>
              <a:t>• Myelin &amp; myelin sheath: lipoprotein covering produced by glial cells 	(e.g., Schwann cells in PNS) that increases axonal conduction velocity</a:t>
            </a:r>
          </a:p>
          <a:p>
            <a:pPr eaLnBrk="1" hangingPunct="1"/>
            <a:r>
              <a:rPr lang="en-US" sz="2000"/>
              <a:t>• Demyelinating diseases: e.g., Multiple Sclerosis (MS) in CNS or Guillain-	Barré Syndrome in PNS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6" grpId="0"/>
      <p:bldP spid="37897" grpId="0"/>
      <p:bldP spid="37898" grpId="0"/>
      <p:bldP spid="379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OA CNS-P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324600" y="0"/>
            <a:ext cx="262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CNS vs. PNS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292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096000" y="990600"/>
            <a:ext cx="3048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Central Nervous System</a:t>
            </a:r>
          </a:p>
          <a:p>
            <a:pPr eaLnBrk="1" hangingPunct="1"/>
            <a:r>
              <a:rPr lang="en-US" sz="2000"/>
              <a:t>• brain &amp; spinal cord</a:t>
            </a:r>
          </a:p>
          <a:p>
            <a:pPr eaLnBrk="1" hangingPunct="1"/>
            <a:r>
              <a:rPr lang="en-US" sz="2000"/>
              <a:t>• integration of info 	passing to &amp; from the 	periphery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867400" y="2743200"/>
            <a:ext cx="3276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Peripheral Nervous System</a:t>
            </a:r>
          </a:p>
          <a:p>
            <a:pPr eaLnBrk="1" hangingPunct="1"/>
            <a:r>
              <a:rPr lang="en-US" sz="2000"/>
              <a:t>• 12 cranial nerves</a:t>
            </a:r>
          </a:p>
          <a:p>
            <a:pPr eaLnBrk="1" hangingPunct="1"/>
            <a:r>
              <a:rPr lang="en-US" sz="2000"/>
              <a:t>• 31 pairs of spinal nerves</a:t>
            </a:r>
          </a:p>
          <a:p>
            <a:pPr eaLnBrk="1" hangingPunct="1"/>
            <a:r>
              <a:rPr lang="en-US" sz="2000"/>
              <a:t>• Naming convention 	changes at C7/T1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856413" y="4572000"/>
            <a:ext cx="22875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Collection of nerve</a:t>
            </a:r>
          </a:p>
          <a:p>
            <a:pPr eaLnBrk="1" hangingPunct="1"/>
            <a:r>
              <a:rPr lang="en-US" sz="2000"/>
              <a:t>cell bodies:</a:t>
            </a:r>
          </a:p>
          <a:p>
            <a:pPr eaLnBrk="1" hangingPunct="1"/>
            <a:r>
              <a:rPr lang="en-US" sz="2000"/>
              <a:t>• CNS: nucleus</a:t>
            </a:r>
          </a:p>
          <a:p>
            <a:pPr eaLnBrk="1" hangingPunct="1"/>
            <a:r>
              <a:rPr lang="en-US" sz="2000"/>
              <a:t>• PNS: ganglion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6" grpId="0"/>
      <p:bldP spid="368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66800" y="0"/>
            <a:ext cx="706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 (Afferent) vs. Motor (Efferent)</a:t>
            </a:r>
          </a:p>
        </p:txBody>
      </p:sp>
      <p:pic>
        <p:nvPicPr>
          <p:cNvPr id="6147" name="Picture 6" descr="Grays neur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781800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228600" y="1676400"/>
            <a:ext cx="838200" cy="6016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CNS</a:t>
            </a:r>
          </a:p>
        </p:txBody>
      </p:sp>
      <p:sp>
        <p:nvSpPr>
          <p:cNvPr id="6149" name="WordArt 9"/>
          <p:cNvSpPr>
            <a:spLocks noChangeArrowheads="1" noChangeShapeType="1" noTextEdit="1"/>
          </p:cNvSpPr>
          <p:nvPr/>
        </p:nvSpPr>
        <p:spPr bwMode="auto">
          <a:xfrm>
            <a:off x="304800" y="4648200"/>
            <a:ext cx="838200" cy="6016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CNS</a:t>
            </a:r>
          </a:p>
        </p:txBody>
      </p: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495800"/>
            <a:ext cx="16430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5715000" y="5029200"/>
            <a:ext cx="76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6019800" y="1676400"/>
            <a:ext cx="76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3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FD3A7"/>
              </a:clrFrom>
              <a:clrTo>
                <a:srgbClr val="DFD3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652" r="13428" b="2971"/>
          <a:stretch>
            <a:fillRect/>
          </a:stretch>
        </p:blipFill>
        <p:spPr bwMode="auto">
          <a:xfrm>
            <a:off x="7772400" y="1295400"/>
            <a:ext cx="13716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7772400" y="23622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e.g., skin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7443788" y="574992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e.g., muscle</a:t>
            </a: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0" y="655320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/>
              <a:t>Gray’s Anatomy 38</a:t>
            </a:r>
            <a:r>
              <a:rPr lang="en-US" sz="1400"/>
              <a:t> 1999</a:t>
            </a:r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1236663" y="1762125"/>
            <a:ext cx="6530975" cy="282575"/>
          </a:xfrm>
          <a:custGeom>
            <a:avLst/>
            <a:gdLst/>
            <a:ahLst/>
            <a:cxnLst>
              <a:cxn ang="0">
                <a:pos x="4114" y="58"/>
              </a:cxn>
              <a:cxn ang="0">
                <a:pos x="3226" y="17"/>
              </a:cxn>
              <a:cxn ang="0">
                <a:pos x="969" y="159"/>
              </a:cxn>
              <a:cxn ang="0">
                <a:pos x="0" y="132"/>
              </a:cxn>
            </a:cxnLst>
            <a:rect l="0" t="0" r="r" b="b"/>
            <a:pathLst>
              <a:path w="4114" h="178">
                <a:moveTo>
                  <a:pt x="4114" y="58"/>
                </a:moveTo>
                <a:cubicBezTo>
                  <a:pt x="3966" y="51"/>
                  <a:pt x="3750" y="0"/>
                  <a:pt x="3226" y="17"/>
                </a:cubicBezTo>
                <a:cubicBezTo>
                  <a:pt x="2702" y="34"/>
                  <a:pt x="1507" y="140"/>
                  <a:pt x="969" y="159"/>
                </a:cubicBezTo>
                <a:cubicBezTo>
                  <a:pt x="431" y="178"/>
                  <a:pt x="202" y="138"/>
                  <a:pt x="0" y="13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>
            <a:outerShdw dist="56796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1312863" y="4687888"/>
            <a:ext cx="6207125" cy="501650"/>
          </a:xfrm>
          <a:custGeom>
            <a:avLst/>
            <a:gdLst/>
            <a:ahLst/>
            <a:cxnLst>
              <a:cxn ang="0">
                <a:pos x="3910" y="316"/>
              </a:cxn>
              <a:cxn ang="0">
                <a:pos x="3185" y="234"/>
              </a:cxn>
              <a:cxn ang="0">
                <a:pos x="765" y="24"/>
              </a:cxn>
              <a:cxn ang="0">
                <a:pos x="0" y="92"/>
              </a:cxn>
            </a:cxnLst>
            <a:rect l="0" t="0" r="r" b="b"/>
            <a:pathLst>
              <a:path w="3910" h="316">
                <a:moveTo>
                  <a:pt x="3910" y="316"/>
                </a:moveTo>
                <a:cubicBezTo>
                  <a:pt x="3789" y="304"/>
                  <a:pt x="3709" y="283"/>
                  <a:pt x="3185" y="234"/>
                </a:cubicBezTo>
                <a:cubicBezTo>
                  <a:pt x="2661" y="185"/>
                  <a:pt x="1296" y="48"/>
                  <a:pt x="765" y="24"/>
                </a:cubicBezTo>
                <a:cubicBezTo>
                  <a:pt x="234" y="0"/>
                  <a:pt x="159" y="78"/>
                  <a:pt x="0" y="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none" w="med" len="med"/>
          </a:ln>
          <a:effectLst>
            <a:outerShdw dist="68392" dir="4091915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Text Box 19"/>
          <p:cNvSpPr txBox="1">
            <a:spLocks noChangeArrowheads="1"/>
          </p:cNvSpPr>
          <p:nvPr/>
        </p:nvSpPr>
        <p:spPr bwMode="auto">
          <a:xfrm>
            <a:off x="0" y="725488"/>
            <a:ext cx="365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sensory (afferent) nerve</a:t>
            </a:r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0" y="3621088"/>
            <a:ext cx="3352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motor (efferent) nerve</a:t>
            </a:r>
          </a:p>
        </p:txBody>
      </p:sp>
      <p:sp>
        <p:nvSpPr>
          <p:cNvPr id="6161" name="Text Box 22"/>
          <p:cNvSpPr txBox="1">
            <a:spLocks noChangeArrowheads="1"/>
          </p:cNvSpPr>
          <p:nvPr/>
        </p:nvSpPr>
        <p:spPr bwMode="auto">
          <a:xfrm>
            <a:off x="1828800" y="2438400"/>
            <a:ext cx="5603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(pseudo-) unipolar neurons conducting impulses</a:t>
            </a:r>
          </a:p>
          <a:p>
            <a:pPr algn="ctr" eaLnBrk="1" hangingPunct="1"/>
            <a:r>
              <a:rPr lang="en-US" sz="2000"/>
              <a:t>from sensory organs to the CNS</a:t>
            </a:r>
          </a:p>
        </p:txBody>
      </p:sp>
      <p:sp>
        <p:nvSpPr>
          <p:cNvPr id="6162" name="Text Box 23"/>
          <p:cNvSpPr txBox="1">
            <a:spLocks noChangeArrowheads="1"/>
          </p:cNvSpPr>
          <p:nvPr/>
        </p:nvSpPr>
        <p:spPr bwMode="auto">
          <a:xfrm>
            <a:off x="1600200" y="5867400"/>
            <a:ext cx="5991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multipolar neurons conducting impulses</a:t>
            </a:r>
          </a:p>
          <a:p>
            <a:pPr algn="ctr" eaLnBrk="1" hangingPunct="1"/>
            <a:r>
              <a:rPr lang="en-US" sz="2000"/>
              <a:t>from the CNS to effector organs (muscles &amp; glands)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684463" y="0"/>
            <a:ext cx="3840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vs. Visceral</a:t>
            </a:r>
          </a:p>
        </p:txBody>
      </p:sp>
      <p:graphicFrame>
        <p:nvGraphicFramePr>
          <p:cNvPr id="39990" name="Group 54"/>
          <p:cNvGraphicFramePr>
            <a:graphicFrameLocks noGrp="1"/>
          </p:cNvGraphicFramePr>
          <p:nvPr/>
        </p:nvGraphicFramePr>
        <p:xfrm>
          <a:off x="85725" y="674688"/>
          <a:ext cx="8929688" cy="2759252"/>
        </p:xfrm>
        <a:graphic>
          <a:graphicData uri="http://schemas.openxmlformats.org/drawingml/2006/table">
            <a:tbl>
              <a:tblPr/>
              <a:tblGrid>
                <a:gridCol w="1971675"/>
                <a:gridCol w="3981450"/>
                <a:gridCol w="2976563"/>
              </a:tblGrid>
              <a:tr h="53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attribute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Somatic System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Visceral System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embryological origin of tissue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“body wall:” somatic (parietal) mesoderm (dermatome, myotome)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“organs:” splanchnic (visceral) mesoderm, endoderm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 of adult tissues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dermis of skin, skeletal muscles, connective tissues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glands, cardiac muscle, smooth muscle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perception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conscious, voluntary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unconscious, involuntary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93" name="Picture 49" descr="figurelarge5-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3479800"/>
            <a:ext cx="73914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Text Box 53"/>
          <p:cNvSpPr txBox="1">
            <a:spLocks noChangeArrowheads="1"/>
          </p:cNvSpPr>
          <p:nvPr/>
        </p:nvSpPr>
        <p:spPr bwMode="auto">
          <a:xfrm>
            <a:off x="3581400" y="6553200"/>
            <a:ext cx="230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/>
              <a:t>Langman’s Embryo 9</a:t>
            </a:r>
            <a:r>
              <a:rPr lang="en-US" sz="1400"/>
              <a:t>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371600" y="0"/>
            <a:ext cx="6310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Sensory/Motor + Somatic/Visceral</a:t>
            </a:r>
          </a:p>
        </p:txBody>
      </p:sp>
      <p:graphicFrame>
        <p:nvGraphicFramePr>
          <p:cNvPr id="41001" name="Group 41"/>
          <p:cNvGraphicFramePr>
            <a:graphicFrameLocks noGrp="1"/>
          </p:cNvGraphicFramePr>
          <p:nvPr/>
        </p:nvGraphicFramePr>
        <p:xfrm>
          <a:off x="152400" y="914400"/>
          <a:ext cx="8820150" cy="3179763"/>
        </p:xfrm>
        <a:graphic>
          <a:graphicData uri="http://schemas.openxmlformats.org/drawingml/2006/table">
            <a:tbl>
              <a:tblPr/>
              <a:tblGrid>
                <a:gridCol w="1743075"/>
                <a:gridCol w="3505200"/>
                <a:gridCol w="3571875"/>
              </a:tblGrid>
              <a:tr h="533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Somatic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Visceral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Sensory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(Afferent)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somatic sensory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Somatic Afferent (GSA)]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visceral sensory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Visceral Afferent (GVA)]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(Efferent)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somatic motor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Somatic Efferent (GSE)]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visceral motor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Visceral Efferent (GVE)]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2819400" y="4876800"/>
            <a:ext cx="16097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defRPr/>
            </a:pP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Nervous</a:t>
            </a:r>
          </a:p>
          <a:p>
            <a:pPr algn="ctr">
              <a:defRPr/>
            </a:pP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6324600" y="4876800"/>
            <a:ext cx="20431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Autonomic</a:t>
            </a:r>
          </a:p>
          <a:p>
            <a:pPr algn="ctr">
              <a:defRPr/>
            </a:pP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Nervous</a:t>
            </a:r>
          </a:p>
          <a:p>
            <a:pPr algn="ctr">
              <a:defRPr/>
            </a:pP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</a:p>
        </p:txBody>
      </p:sp>
      <p:sp>
        <p:nvSpPr>
          <p:cNvPr id="41004" name="AutoShape 44"/>
          <p:cNvSpPr>
            <a:spLocks noChangeArrowheads="1"/>
          </p:cNvSpPr>
          <p:nvPr/>
        </p:nvSpPr>
        <p:spPr bwMode="auto">
          <a:xfrm>
            <a:off x="3505200" y="42672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AutoShape 45"/>
          <p:cNvSpPr>
            <a:spLocks noChangeArrowheads="1"/>
          </p:cNvSpPr>
          <p:nvPr/>
        </p:nvSpPr>
        <p:spPr bwMode="auto">
          <a:xfrm>
            <a:off x="7239000" y="42672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3048000" y="624840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(today)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6457932" y="6248400"/>
            <a:ext cx="1776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(August 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2" grpId="0"/>
      <p:bldP spid="41003" grpId="0"/>
      <p:bldP spid="41004" grpId="0" animBg="1"/>
      <p:bldP spid="41005" grpId="0" animBg="1"/>
      <p:bldP spid="41006" grpId="0"/>
      <p:bldP spid="410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OA spinal cord &amp; meni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"/>
          <a:stretch>
            <a:fillRect/>
          </a:stretch>
        </p:blipFill>
        <p:spPr bwMode="auto">
          <a:xfrm>
            <a:off x="609600" y="1447800"/>
            <a:ext cx="38893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COA spinal cord &amp; meninge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"/>
          <a:stretch>
            <a:fillRect/>
          </a:stretch>
        </p:blipFill>
        <p:spPr bwMode="auto">
          <a:xfrm>
            <a:off x="5486400" y="1371600"/>
            <a:ext cx="3408363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943100" y="0"/>
            <a:ext cx="519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the Spinal Cord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38200" y="60960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/>
              <a:t>white matter</a:t>
            </a:r>
          </a:p>
          <a:p>
            <a:pPr algn="ctr" eaLnBrk="1" hangingPunct="1"/>
            <a:r>
              <a:rPr lang="en-US" sz="1800"/>
              <a:t>(axons)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352800" y="533400"/>
            <a:ext cx="2971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gray matter (cell bodies)</a:t>
            </a:r>
          </a:p>
          <a:p>
            <a:pPr eaLnBrk="1" hangingPunct="1"/>
            <a:r>
              <a:rPr lang="en-US" sz="1800"/>
              <a:t>• dorsal  (posterior) horn</a:t>
            </a:r>
          </a:p>
          <a:p>
            <a:pPr eaLnBrk="1" hangingPunct="1"/>
            <a:r>
              <a:rPr lang="en-US" sz="1800"/>
              <a:t>• ventral (anterior) horn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0" y="1600200"/>
            <a:ext cx="13509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800"/>
              <a:t>meninges</a:t>
            </a:r>
          </a:p>
          <a:p>
            <a:pPr algn="r" eaLnBrk="1" hangingPunct="1"/>
            <a:r>
              <a:rPr lang="en-US" sz="1800"/>
              <a:t>pia •</a:t>
            </a:r>
          </a:p>
          <a:p>
            <a:pPr algn="r" eaLnBrk="1" hangingPunct="1"/>
            <a:r>
              <a:rPr lang="en-US" sz="1800"/>
              <a:t>arachnoid •</a:t>
            </a:r>
          </a:p>
          <a:p>
            <a:pPr algn="r" eaLnBrk="1" hangingPunct="1"/>
            <a:r>
              <a:rPr lang="en-US" sz="1800"/>
              <a:t>dura •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733800" y="1600200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/>
              <a:t>denticulate</a:t>
            </a:r>
          </a:p>
          <a:p>
            <a:pPr algn="ctr" eaLnBrk="1" hangingPunct="1"/>
            <a:r>
              <a:rPr lang="en-US" sz="1800"/>
              <a:t>ligament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096000" y="1143000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/>
              <a:t>dorsal</a:t>
            </a:r>
          </a:p>
          <a:p>
            <a:pPr algn="ctr" eaLnBrk="1" hangingPunct="1"/>
            <a:r>
              <a:rPr lang="en-US" sz="1800"/>
              <a:t>rootlets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8001000" y="838200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/>
              <a:t>ventral</a:t>
            </a:r>
          </a:p>
          <a:p>
            <a:pPr algn="ctr" eaLnBrk="1" hangingPunct="1"/>
            <a:r>
              <a:rPr lang="en-US" sz="1800"/>
              <a:t>rootlets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886200" y="5667375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• dura</a:t>
            </a:r>
          </a:p>
          <a:p>
            <a:pPr eaLnBrk="1" hangingPunct="1"/>
            <a:r>
              <a:rPr lang="en-US" sz="1800"/>
              <a:t>• arachnoid</a:t>
            </a:r>
          </a:p>
          <a:p>
            <a:pPr eaLnBrk="1" hangingPunct="1"/>
            <a:r>
              <a:rPr lang="en-US" sz="1800"/>
              <a:t>• pia</a:t>
            </a:r>
          </a:p>
          <a:p>
            <a:pPr eaLnBrk="1" hangingPunct="1"/>
            <a:r>
              <a:rPr lang="en-US" sz="1800"/>
              <a:t>meninges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495800" y="2438400"/>
            <a:ext cx="186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/>
              <a:t>dorsal root</a:t>
            </a:r>
          </a:p>
          <a:p>
            <a:pPr algn="ctr" eaLnBrk="1" hangingPunct="1"/>
            <a:r>
              <a:rPr lang="en-US" sz="1800"/>
              <a:t>(spinal) ganglion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324600" y="5942013"/>
            <a:ext cx="2819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spinal nerve</a:t>
            </a:r>
          </a:p>
          <a:p>
            <a:pPr eaLnBrk="1" hangingPunct="1"/>
            <a:r>
              <a:rPr lang="en-US" sz="1800"/>
              <a:t>• dorsal primary ramus</a:t>
            </a:r>
          </a:p>
          <a:p>
            <a:pPr eaLnBrk="1" hangingPunct="1"/>
            <a:r>
              <a:rPr lang="en-US" sz="1800"/>
              <a:t>• ventral primary ramus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1981200" y="6491288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/>
              <a:t>ventral root</a:t>
            </a:r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1295400" y="2057400"/>
            <a:ext cx="473075" cy="22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1295400" y="2332038"/>
            <a:ext cx="563563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1295400" y="2590800"/>
            <a:ext cx="647700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54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3452813" y="2019300"/>
            <a:ext cx="450850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3562350" y="2133600"/>
            <a:ext cx="323850" cy="1509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H="1" flipV="1">
            <a:off x="3886200" y="5638800"/>
            <a:ext cx="52388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 flipV="1">
            <a:off x="3562350" y="5429250"/>
            <a:ext cx="371475" cy="690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H="1" flipV="1">
            <a:off x="3295650" y="5610225"/>
            <a:ext cx="614363" cy="804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H="1" flipV="1">
            <a:off x="1666875" y="5400675"/>
            <a:ext cx="695325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1600200" y="1295400"/>
            <a:ext cx="457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H="1">
            <a:off x="2995613" y="1295400"/>
            <a:ext cx="433387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H="1">
            <a:off x="2805113" y="990600"/>
            <a:ext cx="600075" cy="833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 flipV="1">
            <a:off x="7600950" y="1438275"/>
            <a:ext cx="838200" cy="148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 flipV="1">
            <a:off x="7820025" y="1443038"/>
            <a:ext cx="671513" cy="1704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>
            <a:off x="6491288" y="1747838"/>
            <a:ext cx="71437" cy="500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189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6548438" y="1738313"/>
            <a:ext cx="176212" cy="614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189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5867400" y="3124200"/>
            <a:ext cx="176213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189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27" name="Line 43"/>
          <p:cNvSpPr>
            <a:spLocks noChangeShapeType="1"/>
          </p:cNvSpPr>
          <p:nvPr/>
        </p:nvSpPr>
        <p:spPr bwMode="auto">
          <a:xfrm flipH="1" flipV="1">
            <a:off x="5929313" y="5395913"/>
            <a:ext cx="442912" cy="747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 flipH="1" flipV="1">
            <a:off x="5672138" y="5314950"/>
            <a:ext cx="685800" cy="1104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 flipH="1" flipV="1">
            <a:off x="5610225" y="5848350"/>
            <a:ext cx="757238" cy="833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30" name="Text Box 46"/>
          <p:cNvSpPr txBox="1">
            <a:spLocks noChangeArrowheads="1"/>
          </p:cNvSpPr>
          <p:nvPr/>
        </p:nvSpPr>
        <p:spPr bwMode="auto">
          <a:xfrm>
            <a:off x="4191000" y="4484688"/>
            <a:ext cx="1555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/>
              <a:t>subarachnoid</a:t>
            </a:r>
          </a:p>
          <a:p>
            <a:pPr algn="ctr" eaLnBrk="1" hangingPunct="1"/>
            <a:r>
              <a:rPr lang="en-US" sz="1800"/>
              <a:t>space</a:t>
            </a:r>
          </a:p>
          <a:p>
            <a:pPr algn="ctr" eaLnBrk="1" hangingPunct="1"/>
            <a:r>
              <a:rPr lang="en-US" sz="1800"/>
              <a:t>(CSF)</a:t>
            </a:r>
          </a:p>
        </p:txBody>
      </p:sp>
      <p:sp>
        <p:nvSpPr>
          <p:cNvPr id="42031" name="Freeform 47"/>
          <p:cNvSpPr>
            <a:spLocks/>
          </p:cNvSpPr>
          <p:nvPr/>
        </p:nvSpPr>
        <p:spPr bwMode="auto">
          <a:xfrm>
            <a:off x="3686175" y="4870450"/>
            <a:ext cx="873125" cy="222250"/>
          </a:xfrm>
          <a:custGeom>
            <a:avLst/>
            <a:gdLst/>
            <a:ahLst/>
            <a:cxnLst>
              <a:cxn ang="0">
                <a:pos x="550" y="0"/>
              </a:cxn>
              <a:cxn ang="0">
                <a:pos x="180" y="122"/>
              </a:cxn>
              <a:cxn ang="0">
                <a:pos x="10" y="2"/>
              </a:cxn>
            </a:cxnLst>
            <a:rect l="0" t="0" r="r" b="b"/>
            <a:pathLst>
              <a:path w="550" h="140">
                <a:moveTo>
                  <a:pt x="550" y="0"/>
                </a:moveTo>
                <a:cubicBezTo>
                  <a:pt x="488" y="20"/>
                  <a:pt x="360" y="140"/>
                  <a:pt x="180" y="122"/>
                </a:cubicBezTo>
                <a:cubicBezTo>
                  <a:pt x="0" y="104"/>
                  <a:pt x="45" y="27"/>
                  <a:pt x="10" y="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flipH="1">
            <a:off x="1630363" y="2133600"/>
            <a:ext cx="2179637" cy="295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  <p:bldP spid="41995" grpId="0"/>
      <p:bldP spid="41996" grpId="0"/>
      <p:bldP spid="41998" grpId="0"/>
      <p:bldP spid="41999" grpId="0"/>
      <p:bldP spid="42000" grpId="0"/>
      <p:bldP spid="42001" grpId="0"/>
      <p:bldP spid="42002" grpId="0"/>
      <p:bldP spid="42003" grpId="0"/>
      <p:bldP spid="42004" grpId="0"/>
      <p:bldP spid="420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4343400" y="0"/>
            <a:ext cx="4800600" cy="6858000"/>
            <a:chOff x="2999" y="267"/>
            <a:chExt cx="2761" cy="4053"/>
          </a:xfrm>
        </p:grpSpPr>
        <p:pic>
          <p:nvPicPr>
            <p:cNvPr id="10256" name="Picture 5" descr="lower brachial plexus inju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2097"/>
              <a:ext cx="2761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6" descr="upper brachial plexus injur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" y="267"/>
              <a:ext cx="2760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Line 7"/>
          <p:cNvSpPr>
            <a:spLocks noChangeShapeType="1"/>
          </p:cNvSpPr>
          <p:nvPr/>
        </p:nvSpPr>
        <p:spPr bwMode="auto">
          <a:xfrm>
            <a:off x="4343400" y="3048000"/>
            <a:ext cx="4800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6705600" y="3200400"/>
            <a:ext cx="1836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Lower brachial</a:t>
            </a:r>
          </a:p>
          <a:p>
            <a:pPr algn="ctr" eaLnBrk="1" hangingPunct="1"/>
            <a:r>
              <a:rPr lang="en-US" sz="2000"/>
              <a:t>plexus injuries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6629400" y="0"/>
            <a:ext cx="1836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Upper brachial</a:t>
            </a:r>
          </a:p>
          <a:p>
            <a:pPr algn="ctr" eaLnBrk="1" hangingPunct="1"/>
            <a:r>
              <a:rPr lang="en-US" sz="2000"/>
              <a:t>plexus injuries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4473575" y="5118100"/>
            <a:ext cx="381000" cy="228600"/>
          </a:xfrm>
          <a:prstGeom prst="rightArrow">
            <a:avLst>
              <a:gd name="adj1" fmla="val 50000"/>
              <a:gd name="adj2" fmla="val 70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 rot="-3394933">
            <a:off x="7269163" y="5676900"/>
            <a:ext cx="381000" cy="228600"/>
          </a:xfrm>
          <a:prstGeom prst="rightArrow">
            <a:avLst>
              <a:gd name="adj1" fmla="val 50000"/>
              <a:gd name="adj2" fmla="val 70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 rot="-3394933">
            <a:off x="5119688" y="2849563"/>
            <a:ext cx="381000" cy="228600"/>
          </a:xfrm>
          <a:prstGeom prst="rightArrow">
            <a:avLst>
              <a:gd name="adj1" fmla="val 50000"/>
              <a:gd name="adj2" fmla="val 70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 rot="3394933" flipH="1">
            <a:off x="8545513" y="1644650"/>
            <a:ext cx="381000" cy="228600"/>
          </a:xfrm>
          <a:prstGeom prst="rightArrow">
            <a:avLst>
              <a:gd name="adj1" fmla="val 50000"/>
              <a:gd name="adj2" fmla="val 70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0" y="533400"/>
            <a:ext cx="4308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Upper Brachial Plexus Injuries</a:t>
            </a:r>
          </a:p>
          <a:p>
            <a:pPr eaLnBrk="1" hangingPunct="1"/>
            <a:r>
              <a:rPr lang="en-US" sz="2000"/>
              <a:t>• Increase in angle between neck &amp; 	shoulder</a:t>
            </a:r>
          </a:p>
          <a:p>
            <a:pPr eaLnBrk="1" hangingPunct="1"/>
            <a:r>
              <a:rPr lang="en-US" sz="2000"/>
              <a:t>• </a:t>
            </a:r>
            <a:r>
              <a:rPr lang="en-US" sz="2000">
                <a:solidFill>
                  <a:srgbClr val="0000FF"/>
                </a:solidFill>
              </a:rPr>
              <a:t>Traction (stretching or avulsion) of 	upper rootlets (e.g., C5,C6)</a:t>
            </a:r>
          </a:p>
          <a:p>
            <a:pPr eaLnBrk="1" hangingPunct="1"/>
            <a:r>
              <a:rPr lang="en-US" sz="2000"/>
              <a:t>• Produces Erb’s Palsy</a:t>
            </a:r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0" y="2590800"/>
            <a:ext cx="4308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Lower Brachial Plexus Injuries</a:t>
            </a:r>
          </a:p>
          <a:p>
            <a:pPr eaLnBrk="1" hangingPunct="1"/>
            <a:r>
              <a:rPr lang="en-US" sz="2000"/>
              <a:t>• Excessive upward pull of limb</a:t>
            </a:r>
          </a:p>
          <a:p>
            <a:pPr eaLnBrk="1" hangingPunct="1"/>
            <a:r>
              <a:rPr lang="en-US" sz="2000"/>
              <a:t>• </a:t>
            </a:r>
            <a:r>
              <a:rPr lang="en-US" sz="2000">
                <a:solidFill>
                  <a:srgbClr val="0000FF"/>
                </a:solidFill>
              </a:rPr>
              <a:t>Traction (stretching or avulsion) of 	lower rootlets (e.g., C8, T1)</a:t>
            </a:r>
          </a:p>
          <a:p>
            <a:pPr eaLnBrk="1" hangingPunct="1"/>
            <a:r>
              <a:rPr lang="en-US" sz="2000"/>
              <a:t>• Produces Klumpke’s Palsy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0" y="4419600"/>
            <a:ext cx="4308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“Obstetrical” or “Birth palsy”</a:t>
            </a:r>
          </a:p>
          <a:p>
            <a:pPr eaLnBrk="1" hangingPunct="1"/>
            <a:r>
              <a:rPr lang="en-US" sz="2000"/>
              <a:t>• Becoming increasingly rare</a:t>
            </a:r>
          </a:p>
          <a:p>
            <a:pPr eaLnBrk="1" hangingPunct="1"/>
            <a:r>
              <a:rPr lang="en-US" sz="2000"/>
              <a:t>• Categorized on basis of damage</a:t>
            </a:r>
          </a:p>
          <a:p>
            <a:pPr eaLnBrk="1" hangingPunct="1"/>
            <a:r>
              <a:rPr lang="en-US" sz="2000"/>
              <a:t>   • Type I: Upper (C5,6), Erb’s</a:t>
            </a:r>
          </a:p>
          <a:p>
            <a:pPr eaLnBrk="1" hangingPunct="1"/>
            <a:r>
              <a:rPr lang="en-US" sz="2000"/>
              <a:t>   • Type II: All (C5-T1), both palsies</a:t>
            </a:r>
          </a:p>
          <a:p>
            <a:pPr eaLnBrk="1" hangingPunct="1"/>
            <a:r>
              <a:rPr lang="en-US" sz="2000"/>
              <a:t>   • Type III: Lower (C8, T1),</a:t>
            </a:r>
          </a:p>
          <a:p>
            <a:pPr eaLnBrk="1" hangingPunct="1"/>
            <a:r>
              <a:rPr lang="en-US" sz="2000"/>
              <a:t>       Klumpke’s Palsy</a:t>
            </a: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6553200" y="6553200"/>
            <a:ext cx="1803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609600" y="0"/>
            <a:ext cx="311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Rootlet Damage</a:t>
            </a:r>
          </a:p>
        </p:txBody>
      </p:sp>
      <p:sp>
        <p:nvSpPr>
          <p:cNvPr id="10255" name="Text Box 20"/>
          <p:cNvSpPr txBox="1">
            <a:spLocks noChangeArrowheads="1"/>
          </p:cNvSpPr>
          <p:nvPr/>
        </p:nvSpPr>
        <p:spPr bwMode="auto">
          <a:xfrm>
            <a:off x="5410200" y="3962400"/>
            <a:ext cx="353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http://www.oucom.ohiou.edu/dbms-witmer/</a:t>
            </a:r>
          </a:p>
          <a:p>
            <a:pPr algn="ctr" eaLnBrk="1" hangingPunct="1"/>
            <a:r>
              <a:rPr lang="en-US" sz="1400"/>
              <a:t>Downloads/2003-09-17_Ortho_Anat.pdf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1096</Words>
  <Application>Microsoft Office PowerPoint</Application>
  <PresentationFormat>On-screen Show (4:3)</PresentationFormat>
  <Paragraphs>401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Witmer</dc:creator>
  <cp:lastModifiedBy>Lawrence M. Witmer</cp:lastModifiedBy>
  <cp:revision>194</cp:revision>
  <dcterms:created xsi:type="dcterms:W3CDTF">2000-11-03T15:53:30Z</dcterms:created>
  <dcterms:modified xsi:type="dcterms:W3CDTF">2013-07-17T15:52:45Z</dcterms:modified>
</cp:coreProperties>
</file>