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75" r:id="rId3"/>
    <p:sldId id="277" r:id="rId4"/>
    <p:sldId id="276" r:id="rId5"/>
    <p:sldId id="278" r:id="rId6"/>
    <p:sldId id="279" r:id="rId7"/>
    <p:sldId id="280" r:id="rId8"/>
    <p:sldId id="281" r:id="rId9"/>
    <p:sldId id="283" r:id="rId10"/>
    <p:sldId id="282" r:id="rId11"/>
    <p:sldId id="284" r:id="rId12"/>
    <p:sldId id="288" r:id="rId13"/>
    <p:sldId id="289" r:id="rId14"/>
    <p:sldId id="291" r:id="rId15"/>
    <p:sldId id="292" r:id="rId16"/>
    <p:sldId id="293" r:id="rId17"/>
    <p:sldId id="285" r:id="rId18"/>
    <p:sldId id="286" r:id="rId19"/>
    <p:sldId id="290" r:id="rId20"/>
    <p:sldId id="294" r:id="rId21"/>
    <p:sldId id="287" r:id="rId22"/>
    <p:sldId id="295" r:id="rId23"/>
    <p:sldId id="296" r:id="rId24"/>
    <p:sldId id="297" r:id="rId25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CC"/>
    <a:srgbClr val="FF00FF"/>
    <a:srgbClr val="CCECFF"/>
    <a:srgbClr val="FFFFFF"/>
    <a:srgbClr val="FF0000"/>
    <a:srgbClr val="00FF00"/>
    <a:srgbClr val="CCFFCC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 autoAdjust="0"/>
    <p:restoredTop sz="94671" autoAdjust="0"/>
  </p:normalViewPr>
  <p:slideViewPr>
    <p:cSldViewPr>
      <p:cViewPr varScale="1">
        <p:scale>
          <a:sx n="143" d="100"/>
          <a:sy n="143" d="100"/>
        </p:scale>
        <p:origin x="906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A62535F0-889E-472A-8794-EF4F926C55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1742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3C37311-A19F-477B-BDF5-E4201EF808EB}" type="slidenum">
              <a:rPr lang="en-US" sz="1200">
                <a:latin typeface="Times New Roman" pitchFamily="18" charset="0"/>
              </a:rPr>
              <a:pPr eaLnBrk="1" hangingPunct="1"/>
              <a:t>1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940862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C562091-A655-469D-AD89-CE602585C889}" type="slidenum">
              <a:rPr lang="en-US" sz="1200">
                <a:latin typeface="Times New Roman" pitchFamily="18" charset="0"/>
              </a:rPr>
              <a:pPr eaLnBrk="1" hangingPunct="1"/>
              <a:t>10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879816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9B3955C-7761-4A24-9FA8-DFB2BE63AC69}" type="slidenum">
              <a:rPr lang="en-US" sz="1200">
                <a:latin typeface="Times New Roman" pitchFamily="18" charset="0"/>
              </a:rPr>
              <a:pPr eaLnBrk="1" hangingPunct="1"/>
              <a:t>11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152290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B1942D2-D8AB-4DA5-914E-90657272E700}" type="slidenum">
              <a:rPr lang="en-US" sz="1200">
                <a:latin typeface="Times New Roman" pitchFamily="18" charset="0"/>
              </a:rPr>
              <a:pPr eaLnBrk="1" hangingPunct="1"/>
              <a:t>12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065293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793AA65-A323-479E-B162-30C9E6C3AD05}" type="slidenum">
              <a:rPr lang="en-US" sz="1200">
                <a:latin typeface="Times New Roman" pitchFamily="18" charset="0"/>
              </a:rPr>
              <a:pPr eaLnBrk="1" hangingPunct="1"/>
              <a:t>13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111098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A70D5F3-6673-4704-88D5-3E4544511C8C}" type="slidenum">
              <a:rPr lang="en-US" sz="1200">
                <a:latin typeface="Times New Roman" pitchFamily="18" charset="0"/>
              </a:rPr>
              <a:pPr eaLnBrk="1" hangingPunct="1"/>
              <a:t>14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367666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8F6A900-1983-4DE9-83BB-7D4FA42A9E74}" type="slidenum">
              <a:rPr lang="en-US" sz="1200">
                <a:latin typeface="Times New Roman" pitchFamily="18" charset="0"/>
              </a:rPr>
              <a:pPr eaLnBrk="1" hangingPunct="1"/>
              <a:t>15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593682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D469D21-62AC-4D36-9093-D90E4264FBFE}" type="slidenum">
              <a:rPr lang="en-US" sz="1200">
                <a:latin typeface="Times New Roman" pitchFamily="18" charset="0"/>
              </a:rPr>
              <a:pPr eaLnBrk="1" hangingPunct="1"/>
              <a:t>16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346605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605E3A2-B3CE-4F0E-B130-E8A1BC3A4ACB}" type="slidenum">
              <a:rPr lang="en-US" sz="1200">
                <a:latin typeface="Times New Roman" pitchFamily="18" charset="0"/>
              </a:rPr>
              <a:pPr eaLnBrk="1" hangingPunct="1"/>
              <a:t>17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541872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E5522A2-18CF-41C4-A92A-FEE2DF1629BB}" type="slidenum">
              <a:rPr lang="en-US" sz="1200">
                <a:latin typeface="Times New Roman" pitchFamily="18" charset="0"/>
              </a:rPr>
              <a:pPr eaLnBrk="1" hangingPunct="1"/>
              <a:t>18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203992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8925778-72C8-4C47-8543-EBFD6493B7EA}" type="slidenum">
              <a:rPr lang="en-US" sz="1200">
                <a:latin typeface="Times New Roman" pitchFamily="18" charset="0"/>
              </a:rPr>
              <a:pPr eaLnBrk="1" hangingPunct="1"/>
              <a:t>19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372276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EB18F95-8B49-4E9B-9AE2-B0C5063E2535}" type="slidenum">
              <a:rPr lang="en-US" sz="1200">
                <a:latin typeface="Times New Roman" pitchFamily="18" charset="0"/>
              </a:rPr>
              <a:pPr eaLnBrk="1" hangingPunct="1"/>
              <a:t>2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978602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5558793-6B3D-43FB-B3B0-347213FC6AF1}" type="slidenum">
              <a:rPr lang="en-US" sz="1200">
                <a:latin typeface="Times New Roman" pitchFamily="18" charset="0"/>
              </a:rPr>
              <a:pPr eaLnBrk="1" hangingPunct="1"/>
              <a:t>20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159652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762D0B5-D151-4745-9003-E29489E709C5}" type="slidenum">
              <a:rPr lang="en-US" sz="1200">
                <a:latin typeface="Times New Roman" pitchFamily="18" charset="0"/>
              </a:rPr>
              <a:pPr eaLnBrk="1" hangingPunct="1"/>
              <a:t>21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094564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4A2DC12-9F42-4CD7-8F57-D73765DB8CD8}" type="slidenum">
              <a:rPr lang="en-US" sz="1200">
                <a:latin typeface="Times New Roman" pitchFamily="18" charset="0"/>
              </a:rPr>
              <a:pPr eaLnBrk="1" hangingPunct="1"/>
              <a:t>22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7775650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194BD2C-C9F6-4A96-B619-F4F49D50C9A5}" type="slidenum">
              <a:rPr lang="en-US" sz="1200">
                <a:latin typeface="Times New Roman" pitchFamily="18" charset="0"/>
              </a:rPr>
              <a:pPr eaLnBrk="1" hangingPunct="1"/>
              <a:t>23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4555635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53E5208-3384-484D-A7C7-2DF56B269250}" type="slidenum">
              <a:rPr lang="en-US" sz="1200">
                <a:latin typeface="Times New Roman" pitchFamily="18" charset="0"/>
              </a:rPr>
              <a:pPr eaLnBrk="1" hangingPunct="1"/>
              <a:t>24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840620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A9B1FD-E9E2-41B6-8D24-AF1C6440FE63}" type="slidenum">
              <a:rPr lang="en-US" sz="1200">
                <a:latin typeface="Times New Roman" pitchFamily="18" charset="0"/>
              </a:rPr>
              <a:pPr eaLnBrk="1" hangingPunct="1"/>
              <a:t>3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347958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829DC9-8322-4D3A-A00D-E3C2E2864A5A}" type="slidenum">
              <a:rPr lang="en-US" sz="1200">
                <a:latin typeface="Times New Roman" pitchFamily="18" charset="0"/>
              </a:rPr>
              <a:pPr eaLnBrk="1" hangingPunct="1"/>
              <a:t>4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125132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9489761-9DCA-4ABB-9CC9-91F0A7B9C48B}" type="slidenum">
              <a:rPr lang="en-US" sz="1200">
                <a:latin typeface="Times New Roman" pitchFamily="18" charset="0"/>
              </a:rPr>
              <a:pPr eaLnBrk="1" hangingPunct="1"/>
              <a:t>5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714108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2FCD5E1-253A-4C41-96B8-DAF3B67EA86D}" type="slidenum">
              <a:rPr lang="en-US" sz="1200">
                <a:latin typeface="Times New Roman" pitchFamily="18" charset="0"/>
              </a:rPr>
              <a:pPr eaLnBrk="1" hangingPunct="1"/>
              <a:t>6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813673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396B110-7CF9-45E3-BF3D-376F929AB2A9}" type="slidenum">
              <a:rPr lang="en-US" sz="1200">
                <a:latin typeface="Times New Roman" pitchFamily="18" charset="0"/>
              </a:rPr>
              <a:pPr eaLnBrk="1" hangingPunct="1"/>
              <a:t>7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434268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B5BC9C7-9396-481F-95F8-D41BCA6EB6F4}" type="slidenum">
              <a:rPr lang="en-US" sz="1200">
                <a:latin typeface="Times New Roman" pitchFamily="18" charset="0"/>
              </a:rPr>
              <a:pPr eaLnBrk="1" hangingPunct="1"/>
              <a:t>8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119778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15F4FD2-D583-497E-B4DA-9D14F750B7BC}" type="slidenum">
              <a:rPr lang="en-US" sz="1200">
                <a:latin typeface="Times New Roman" pitchFamily="18" charset="0"/>
              </a:rPr>
              <a:pPr eaLnBrk="1" hangingPunct="1"/>
              <a:t>9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25056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84BB4C-AA0E-4383-A95D-E192674E7D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818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F9DCF5-88E9-4922-BB9C-FCACA05546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907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260987-02FB-4F8F-87F5-A976383544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129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1C4DC3-86E9-4B4E-A0DE-A365136783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285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54147A-B758-4811-81C7-36E20EB181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89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CF0CBA-B762-49D1-9D6E-E3D78A6ACA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07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F3E6B3-4568-4811-9146-EA83A6B783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41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EF7AC4-A20B-4D2D-9458-AE84504190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314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B9EE01-10E8-4271-BC5C-BA3B5ABBCB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36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A9F011-1D58-432A-A309-BF209EC456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309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02DBB2-05EC-4E8E-8920-973E120588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698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>
              <a:defRPr/>
            </a:pPr>
            <a:fld id="{AAE3372A-2C81-4F14-99E8-07C2A81FAD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2057400" y="0"/>
            <a:ext cx="69342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eaLnBrk="0" hangingPunct="0">
              <a:defRPr/>
            </a:pPr>
            <a:r>
              <a:rPr lang="en-US" sz="4000" i="1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Peripheral Nervous System 1:</a:t>
            </a:r>
          </a:p>
          <a:p>
            <a:pPr algn="r" eaLnBrk="0" hangingPunct="0">
              <a:defRPr/>
            </a:pPr>
            <a:r>
              <a:rPr lang="en-US" sz="4000" i="1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Somatic System</a:t>
            </a:r>
          </a:p>
        </p:txBody>
      </p:sp>
      <p:sp>
        <p:nvSpPr>
          <p:cNvPr id="2053" name="Text Box 8"/>
          <p:cNvSpPr txBox="1">
            <a:spLocks noChangeArrowheads="1"/>
          </p:cNvSpPr>
          <p:nvPr/>
        </p:nvSpPr>
        <p:spPr bwMode="auto">
          <a:xfrm>
            <a:off x="6907261" y="1671935"/>
            <a:ext cx="19319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/>
              <a:t>24 July 2017</a:t>
            </a:r>
            <a:endParaRPr lang="en-US" dirty="0"/>
          </a:p>
        </p:txBody>
      </p:sp>
      <p:sp>
        <p:nvSpPr>
          <p:cNvPr id="2054" name="Text Box 1045"/>
          <p:cNvSpPr txBox="1">
            <a:spLocks noChangeArrowheads="1"/>
          </p:cNvSpPr>
          <p:nvPr/>
        </p:nvSpPr>
        <p:spPr bwMode="auto">
          <a:xfrm>
            <a:off x="5244976" y="2590800"/>
            <a:ext cx="372909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sz="2000" dirty="0"/>
              <a:t>Reading: </a:t>
            </a:r>
            <a:r>
              <a:rPr lang="en-US" sz="2000" dirty="0" smtClean="0"/>
              <a:t>Moore’s ECA5 27–33</a:t>
            </a:r>
          </a:p>
          <a:p>
            <a:pPr algn="r" eaLnBrk="1" hangingPunct="1"/>
            <a:r>
              <a:rPr lang="en-US" sz="2000" dirty="0" smtClean="0"/>
              <a:t>ECA4 31–36</a:t>
            </a:r>
            <a:endParaRPr lang="en-US" sz="2000" dirty="0"/>
          </a:p>
        </p:txBody>
      </p:sp>
      <p:pic>
        <p:nvPicPr>
          <p:cNvPr id="2055" name="Picture 1047" descr="Grant's CNS-PN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150" y="609600"/>
            <a:ext cx="332105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Text Box 1048"/>
          <p:cNvSpPr txBox="1">
            <a:spLocks noChangeArrowheads="1"/>
          </p:cNvSpPr>
          <p:nvPr/>
        </p:nvSpPr>
        <p:spPr bwMode="auto">
          <a:xfrm>
            <a:off x="2218447" y="6553200"/>
            <a:ext cx="189635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i="1" dirty="0"/>
              <a:t>Grant’s Atlas </a:t>
            </a:r>
            <a:r>
              <a:rPr lang="en-US" sz="1400" i="1" dirty="0" smtClean="0"/>
              <a:t>12 </a:t>
            </a:r>
            <a:r>
              <a:rPr lang="en-US" sz="1400" dirty="0" smtClean="0"/>
              <a:t>2009</a:t>
            </a:r>
            <a:endParaRPr lang="en-US" sz="1400" dirty="0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2971800" y="3352800"/>
            <a:ext cx="601980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eaLnBrk="0" hangingPunct="0">
              <a:defRPr/>
            </a:pPr>
            <a:r>
              <a:rPr lang="en-US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Lawrence M. Witmer, PhD</a:t>
            </a:r>
          </a:p>
          <a:p>
            <a:pPr algn="r" eaLnBrk="0" hangingPunct="0">
              <a:defRPr/>
            </a:pPr>
            <a:r>
              <a:rPr lang="en-US" sz="2800" dirty="0">
                <a:solidFill>
                  <a:srgbClr val="000066"/>
                </a:solidFill>
              </a:rPr>
              <a:t>Professor of Anatomy</a:t>
            </a:r>
          </a:p>
          <a:p>
            <a:pPr algn="r" eaLnBrk="0" hangingPunct="0">
              <a:defRPr/>
            </a:pPr>
            <a:r>
              <a:rPr lang="en-US" sz="2800" dirty="0" smtClean="0">
                <a:solidFill>
                  <a:srgbClr val="000066"/>
                </a:solidFill>
              </a:rPr>
              <a:t>Dept. </a:t>
            </a:r>
            <a:r>
              <a:rPr lang="en-US" sz="2800" dirty="0">
                <a:solidFill>
                  <a:srgbClr val="000066"/>
                </a:solidFill>
              </a:rPr>
              <a:t>of Biomedical Sciences</a:t>
            </a:r>
          </a:p>
          <a:p>
            <a:pPr algn="r" eaLnBrk="0" hangingPunct="0">
              <a:defRPr/>
            </a:pPr>
            <a:r>
              <a:rPr lang="en-US" sz="2800" dirty="0" smtClean="0">
                <a:solidFill>
                  <a:srgbClr val="000066"/>
                </a:solidFill>
              </a:rPr>
              <a:t>Heritage College </a:t>
            </a:r>
            <a:r>
              <a:rPr lang="en-US" sz="2800" dirty="0">
                <a:solidFill>
                  <a:srgbClr val="000066"/>
                </a:solidFill>
              </a:rPr>
              <a:t>of Osteopathic </a:t>
            </a:r>
            <a:r>
              <a:rPr lang="en-US" sz="2800" dirty="0" smtClean="0">
                <a:solidFill>
                  <a:srgbClr val="000066"/>
                </a:solidFill>
              </a:rPr>
              <a:t>Medicine, Ohio </a:t>
            </a:r>
            <a:r>
              <a:rPr lang="en-US" sz="2800" dirty="0">
                <a:solidFill>
                  <a:srgbClr val="000066"/>
                </a:solidFill>
              </a:rPr>
              <a:t>University</a:t>
            </a:r>
          </a:p>
          <a:p>
            <a:pPr algn="r" eaLnBrk="0" hangingPunct="0">
              <a:defRPr/>
            </a:pPr>
            <a:r>
              <a:rPr lang="en-US" sz="2800" dirty="0">
                <a:solidFill>
                  <a:srgbClr val="000066"/>
                </a:solidFill>
              </a:rPr>
              <a:t>Athens, Ohio 45701</a:t>
            </a:r>
          </a:p>
          <a:p>
            <a:pPr algn="r" eaLnBrk="0" hangingPunct="0">
              <a:defRPr/>
            </a:pPr>
            <a:r>
              <a:rPr lang="en-US" sz="2800" dirty="0">
                <a:solidFill>
                  <a:srgbClr val="000066"/>
                </a:solidFill>
              </a:rPr>
              <a:t>witmerL@ohio.edu</a:t>
            </a:r>
          </a:p>
        </p:txBody>
      </p:sp>
      <p:pic>
        <p:nvPicPr>
          <p:cNvPr id="3" name="Picture 2" descr="D:\My Documents\My Docs\OU-HCOM\Immersion\Immersion 2013\CAI Vesalius and OU-HCOM seal 200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91" y="3962400"/>
            <a:ext cx="1437009" cy="274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Audrone's spinal nerv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47800"/>
            <a:ext cx="7315200" cy="499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20" name="Text Box 12"/>
          <p:cNvSpPr txBox="1">
            <a:spLocks noChangeArrowheads="1"/>
          </p:cNvSpPr>
          <p:nvPr/>
        </p:nvSpPr>
        <p:spPr bwMode="auto">
          <a:xfrm>
            <a:off x="304800" y="0"/>
            <a:ext cx="84867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Structure of Spinal Nerves: Somatic Pathways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914400" y="838200"/>
            <a:ext cx="1765300" cy="4633913"/>
            <a:chOff x="914400" y="838200"/>
            <a:chExt cx="1765300" cy="4633913"/>
          </a:xfrm>
        </p:grpSpPr>
        <p:sp>
          <p:nvSpPr>
            <p:cNvPr id="43021" name="Text Box 13"/>
            <p:cNvSpPr txBox="1">
              <a:spLocks noChangeArrowheads="1"/>
            </p:cNvSpPr>
            <p:nvPr/>
          </p:nvSpPr>
          <p:spPr bwMode="auto">
            <a:xfrm>
              <a:off x="990600" y="838200"/>
              <a:ext cx="1382713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000" dirty="0"/>
                <a:t>dorsal root</a:t>
              </a:r>
            </a:p>
          </p:txBody>
        </p:sp>
        <p:sp>
          <p:nvSpPr>
            <p:cNvPr id="43023" name="Text Box 15"/>
            <p:cNvSpPr txBox="1">
              <a:spLocks noChangeArrowheads="1"/>
            </p:cNvSpPr>
            <p:nvPr/>
          </p:nvSpPr>
          <p:spPr bwMode="auto">
            <a:xfrm>
              <a:off x="914400" y="5105400"/>
              <a:ext cx="1452563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r>
                <a:rPr lang="en-US" sz="2000"/>
                <a:t>ventral root</a:t>
              </a:r>
            </a:p>
          </p:txBody>
        </p:sp>
        <p:sp>
          <p:nvSpPr>
            <p:cNvPr id="43032" name="Line 24"/>
            <p:cNvSpPr>
              <a:spLocks noChangeShapeType="1"/>
            </p:cNvSpPr>
            <p:nvPr/>
          </p:nvSpPr>
          <p:spPr bwMode="auto">
            <a:xfrm>
              <a:off x="2057400" y="1219200"/>
              <a:ext cx="622300" cy="42862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dist="56796" dir="3806097" algn="ctr" rotWithShape="0">
                <a:schemeClr val="bg1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3033" name="Line 25"/>
            <p:cNvSpPr>
              <a:spLocks noChangeShapeType="1"/>
            </p:cNvSpPr>
            <p:nvPr/>
          </p:nvSpPr>
          <p:spPr bwMode="auto">
            <a:xfrm flipV="1">
              <a:off x="2339975" y="4760913"/>
              <a:ext cx="209550" cy="3698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dist="28398" dir="3806097" algn="ctr" rotWithShape="0">
                <a:schemeClr val="bg1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0" y="1371600"/>
            <a:ext cx="1828800" cy="2927350"/>
            <a:chOff x="0" y="1447800"/>
            <a:chExt cx="1828800" cy="2927350"/>
          </a:xfrm>
        </p:grpSpPr>
        <p:sp>
          <p:nvSpPr>
            <p:cNvPr id="43030" name="Text Box 22"/>
            <p:cNvSpPr txBox="1">
              <a:spLocks noChangeArrowheads="1"/>
            </p:cNvSpPr>
            <p:nvPr/>
          </p:nvSpPr>
          <p:spPr bwMode="auto">
            <a:xfrm>
              <a:off x="0" y="1447800"/>
              <a:ext cx="876300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r>
                <a:rPr lang="en-US" sz="2000" dirty="0"/>
                <a:t>dorsal</a:t>
              </a:r>
            </a:p>
            <a:p>
              <a:pPr algn="ctr" eaLnBrk="1" hangingPunct="1">
                <a:lnSpc>
                  <a:spcPct val="90000"/>
                </a:lnSpc>
              </a:pPr>
              <a:r>
                <a:rPr lang="en-US" sz="2000" dirty="0"/>
                <a:t>horn</a:t>
              </a:r>
            </a:p>
          </p:txBody>
        </p:sp>
        <p:sp>
          <p:nvSpPr>
            <p:cNvPr id="43031" name="Text Box 23"/>
            <p:cNvSpPr txBox="1">
              <a:spLocks noChangeArrowheads="1"/>
            </p:cNvSpPr>
            <p:nvPr/>
          </p:nvSpPr>
          <p:spPr bwMode="auto">
            <a:xfrm>
              <a:off x="0" y="3733800"/>
              <a:ext cx="946150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r>
                <a:rPr lang="en-US" sz="2000"/>
                <a:t>ventral</a:t>
              </a:r>
            </a:p>
            <a:p>
              <a:pPr algn="ctr" eaLnBrk="1" hangingPunct="1">
                <a:lnSpc>
                  <a:spcPct val="90000"/>
                </a:lnSpc>
              </a:pPr>
              <a:r>
                <a:rPr lang="en-US" sz="2000"/>
                <a:t>horn</a:t>
              </a:r>
            </a:p>
          </p:txBody>
        </p:sp>
        <p:sp>
          <p:nvSpPr>
            <p:cNvPr id="43034" name="Line 26"/>
            <p:cNvSpPr>
              <a:spLocks noChangeShapeType="1"/>
            </p:cNvSpPr>
            <p:nvPr/>
          </p:nvSpPr>
          <p:spPr bwMode="auto">
            <a:xfrm flipV="1">
              <a:off x="895350" y="3560763"/>
              <a:ext cx="820738" cy="52546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dist="28398" dir="1593903" algn="ctr" rotWithShape="0">
                <a:schemeClr val="bg1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3035" name="Line 27"/>
            <p:cNvSpPr>
              <a:spLocks noChangeShapeType="1"/>
            </p:cNvSpPr>
            <p:nvPr/>
          </p:nvSpPr>
          <p:spPr bwMode="auto">
            <a:xfrm>
              <a:off x="781050" y="1933575"/>
              <a:ext cx="1047750" cy="73342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dist="25400" dir="5400000" algn="ctr" rotWithShape="0">
                <a:schemeClr val="bg1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3276600" y="685800"/>
            <a:ext cx="1382713" cy="923925"/>
            <a:chOff x="3276600" y="685800"/>
            <a:chExt cx="1382713" cy="923925"/>
          </a:xfrm>
        </p:grpSpPr>
        <p:sp>
          <p:nvSpPr>
            <p:cNvPr id="43022" name="Text Box 14"/>
            <p:cNvSpPr txBox="1">
              <a:spLocks noChangeArrowheads="1"/>
            </p:cNvSpPr>
            <p:nvPr/>
          </p:nvSpPr>
          <p:spPr bwMode="auto">
            <a:xfrm>
              <a:off x="3276600" y="685800"/>
              <a:ext cx="1382713" cy="611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r>
                <a:rPr lang="en-US" sz="2000" dirty="0"/>
                <a:t>dorsal root</a:t>
              </a:r>
            </a:p>
            <a:p>
              <a:pPr algn="ctr" eaLnBrk="1" hangingPunct="1">
                <a:lnSpc>
                  <a:spcPct val="80000"/>
                </a:lnSpc>
              </a:pPr>
              <a:r>
                <a:rPr lang="en-US" sz="2000" dirty="0"/>
                <a:t>ganglion</a:t>
              </a:r>
            </a:p>
          </p:txBody>
        </p:sp>
        <p:sp>
          <p:nvSpPr>
            <p:cNvPr id="43036" name="Line 28"/>
            <p:cNvSpPr>
              <a:spLocks noChangeShapeType="1"/>
            </p:cNvSpPr>
            <p:nvPr/>
          </p:nvSpPr>
          <p:spPr bwMode="auto">
            <a:xfrm flipH="1">
              <a:off x="3657600" y="1295400"/>
              <a:ext cx="76200" cy="31432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dist="28398" dir="3806097" algn="ctr" rotWithShape="0">
                <a:schemeClr val="bg1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4648200" y="1295400"/>
            <a:ext cx="1019175" cy="1266825"/>
            <a:chOff x="4648200" y="1295400"/>
            <a:chExt cx="1019175" cy="1266825"/>
          </a:xfrm>
        </p:grpSpPr>
        <p:sp>
          <p:nvSpPr>
            <p:cNvPr id="43024" name="Text Box 16"/>
            <p:cNvSpPr txBox="1">
              <a:spLocks noChangeArrowheads="1"/>
            </p:cNvSpPr>
            <p:nvPr/>
          </p:nvSpPr>
          <p:spPr bwMode="auto">
            <a:xfrm>
              <a:off x="4648200" y="1295400"/>
              <a:ext cx="849313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r>
                <a:rPr lang="en-US" sz="2000" dirty="0"/>
                <a:t>spinal</a:t>
              </a:r>
            </a:p>
            <a:p>
              <a:pPr algn="ctr" eaLnBrk="1" hangingPunct="1">
                <a:lnSpc>
                  <a:spcPct val="90000"/>
                </a:lnSpc>
              </a:pPr>
              <a:r>
                <a:rPr lang="en-US" sz="2000" dirty="0"/>
                <a:t>nerve</a:t>
              </a:r>
            </a:p>
          </p:txBody>
        </p:sp>
        <p:sp>
          <p:nvSpPr>
            <p:cNvPr id="43037" name="Line 29"/>
            <p:cNvSpPr>
              <a:spLocks noChangeShapeType="1"/>
            </p:cNvSpPr>
            <p:nvPr/>
          </p:nvSpPr>
          <p:spPr bwMode="auto">
            <a:xfrm>
              <a:off x="5334000" y="1905000"/>
              <a:ext cx="333375" cy="65722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dist="28398" dir="3806097" algn="ctr" rotWithShape="0">
                <a:schemeClr val="bg1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2819400" y="4038600"/>
            <a:ext cx="5789613" cy="2622550"/>
            <a:chOff x="2819400" y="4038600"/>
            <a:chExt cx="5789613" cy="2622550"/>
          </a:xfrm>
        </p:grpSpPr>
        <p:sp>
          <p:nvSpPr>
            <p:cNvPr id="43027" name="Text Box 19"/>
            <p:cNvSpPr txBox="1">
              <a:spLocks noChangeArrowheads="1"/>
            </p:cNvSpPr>
            <p:nvPr/>
          </p:nvSpPr>
          <p:spPr bwMode="auto">
            <a:xfrm>
              <a:off x="5867400" y="6019800"/>
              <a:ext cx="1751013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r>
                <a:rPr lang="en-US" sz="2000">
                  <a:solidFill>
                    <a:srgbClr val="969696"/>
                  </a:solidFill>
                </a:rPr>
                <a:t>gray ramus</a:t>
              </a:r>
            </a:p>
            <a:p>
              <a:pPr algn="ctr" eaLnBrk="1" hangingPunct="1">
                <a:lnSpc>
                  <a:spcPct val="90000"/>
                </a:lnSpc>
              </a:pPr>
              <a:r>
                <a:rPr lang="en-US" sz="2000">
                  <a:solidFill>
                    <a:srgbClr val="969696"/>
                  </a:solidFill>
                </a:rPr>
                <a:t>communicans</a:t>
              </a:r>
            </a:p>
          </p:txBody>
        </p:sp>
        <p:sp>
          <p:nvSpPr>
            <p:cNvPr id="43028" name="Text Box 20"/>
            <p:cNvSpPr txBox="1">
              <a:spLocks noChangeArrowheads="1"/>
            </p:cNvSpPr>
            <p:nvPr/>
          </p:nvSpPr>
          <p:spPr bwMode="auto">
            <a:xfrm>
              <a:off x="6858000" y="5334000"/>
              <a:ext cx="1751013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r>
                <a:rPr lang="en-US" sz="2000">
                  <a:solidFill>
                    <a:srgbClr val="969696"/>
                  </a:solidFill>
                </a:rPr>
                <a:t>white ramus</a:t>
              </a:r>
            </a:p>
            <a:p>
              <a:pPr algn="ctr" eaLnBrk="1" hangingPunct="1">
                <a:lnSpc>
                  <a:spcPct val="90000"/>
                </a:lnSpc>
              </a:pPr>
              <a:r>
                <a:rPr lang="en-US" sz="2000">
                  <a:solidFill>
                    <a:srgbClr val="969696"/>
                  </a:solidFill>
                </a:rPr>
                <a:t>communicans</a:t>
              </a:r>
            </a:p>
          </p:txBody>
        </p:sp>
        <p:sp>
          <p:nvSpPr>
            <p:cNvPr id="43029" name="Text Box 21"/>
            <p:cNvSpPr txBox="1">
              <a:spLocks noChangeArrowheads="1"/>
            </p:cNvSpPr>
            <p:nvPr/>
          </p:nvSpPr>
          <p:spPr bwMode="auto">
            <a:xfrm>
              <a:off x="2819400" y="6019800"/>
              <a:ext cx="1538288" cy="611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r>
                <a:rPr lang="en-US" sz="2000" dirty="0">
                  <a:solidFill>
                    <a:srgbClr val="969696"/>
                  </a:solidFill>
                </a:rPr>
                <a:t>sympathetic</a:t>
              </a:r>
            </a:p>
            <a:p>
              <a:pPr algn="ctr" eaLnBrk="1" hangingPunct="1">
                <a:lnSpc>
                  <a:spcPct val="80000"/>
                </a:lnSpc>
              </a:pPr>
              <a:r>
                <a:rPr lang="en-US" sz="2000" dirty="0">
                  <a:solidFill>
                    <a:srgbClr val="969696"/>
                  </a:solidFill>
                </a:rPr>
                <a:t>ganglion</a:t>
              </a:r>
            </a:p>
          </p:txBody>
        </p:sp>
        <p:sp>
          <p:nvSpPr>
            <p:cNvPr id="43038" name="Line 30"/>
            <p:cNvSpPr>
              <a:spLocks noChangeShapeType="1"/>
            </p:cNvSpPr>
            <p:nvPr/>
          </p:nvSpPr>
          <p:spPr bwMode="auto">
            <a:xfrm flipV="1">
              <a:off x="4343400" y="5705475"/>
              <a:ext cx="954088" cy="411163"/>
            </a:xfrm>
            <a:prstGeom prst="line">
              <a:avLst/>
            </a:prstGeom>
            <a:noFill/>
            <a:ln w="19050">
              <a:solidFill>
                <a:srgbClr val="969696"/>
              </a:solidFill>
              <a:round/>
              <a:headEnd/>
              <a:tailEnd/>
            </a:ln>
            <a:effectLst>
              <a:outerShdw dist="28398" dir="1593903" algn="ctr" rotWithShape="0">
                <a:schemeClr val="bg1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3039" name="Line 31"/>
            <p:cNvSpPr>
              <a:spLocks noChangeShapeType="1"/>
            </p:cNvSpPr>
            <p:nvPr/>
          </p:nvSpPr>
          <p:spPr bwMode="auto">
            <a:xfrm>
              <a:off x="5800725" y="4600575"/>
              <a:ext cx="295275" cy="1495425"/>
            </a:xfrm>
            <a:prstGeom prst="line">
              <a:avLst/>
            </a:prstGeom>
            <a:noFill/>
            <a:ln w="19050">
              <a:solidFill>
                <a:srgbClr val="969696"/>
              </a:solidFill>
              <a:round/>
              <a:headEnd/>
              <a:tailEnd/>
            </a:ln>
            <a:effectLst>
              <a:outerShdw dist="28398" dir="6993903" algn="ctr" rotWithShape="0">
                <a:schemeClr val="bg1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3040" name="Line 32"/>
            <p:cNvSpPr>
              <a:spLocks noChangeShapeType="1"/>
            </p:cNvSpPr>
            <p:nvPr/>
          </p:nvSpPr>
          <p:spPr bwMode="auto">
            <a:xfrm>
              <a:off x="6477000" y="4038600"/>
              <a:ext cx="447675" cy="1476375"/>
            </a:xfrm>
            <a:prstGeom prst="line">
              <a:avLst/>
            </a:prstGeom>
            <a:noFill/>
            <a:ln w="19050">
              <a:solidFill>
                <a:srgbClr val="969696"/>
              </a:solidFill>
              <a:round/>
              <a:headEnd/>
              <a:tailEnd/>
            </a:ln>
            <a:effectLst>
              <a:outerShdw dist="28398" dir="6993903" algn="ctr" rotWithShape="0">
                <a:schemeClr val="bg1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5410200" y="609600"/>
            <a:ext cx="2317750" cy="3841750"/>
            <a:chOff x="5410200" y="609600"/>
            <a:chExt cx="2317750" cy="3841750"/>
          </a:xfrm>
        </p:grpSpPr>
        <p:sp>
          <p:nvSpPr>
            <p:cNvPr id="43025" name="Text Box 17"/>
            <p:cNvSpPr txBox="1">
              <a:spLocks noChangeArrowheads="1"/>
            </p:cNvSpPr>
            <p:nvPr/>
          </p:nvSpPr>
          <p:spPr bwMode="auto">
            <a:xfrm>
              <a:off x="5410200" y="609600"/>
              <a:ext cx="889000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r>
                <a:rPr lang="en-US" sz="2000" dirty="0"/>
                <a:t>dorsal</a:t>
              </a:r>
            </a:p>
            <a:p>
              <a:pPr algn="ctr" eaLnBrk="1" hangingPunct="1">
                <a:lnSpc>
                  <a:spcPct val="90000"/>
                </a:lnSpc>
              </a:pPr>
              <a:r>
                <a:rPr lang="en-US" sz="2000" dirty="0" err="1"/>
                <a:t>ramus</a:t>
              </a:r>
              <a:endParaRPr lang="en-US" sz="2000" dirty="0"/>
            </a:p>
          </p:txBody>
        </p:sp>
        <p:sp>
          <p:nvSpPr>
            <p:cNvPr id="43026" name="Text Box 18"/>
            <p:cNvSpPr txBox="1">
              <a:spLocks noChangeArrowheads="1"/>
            </p:cNvSpPr>
            <p:nvPr/>
          </p:nvSpPr>
          <p:spPr bwMode="auto">
            <a:xfrm>
              <a:off x="6781800" y="3810000"/>
              <a:ext cx="946150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r>
                <a:rPr lang="en-US" sz="2000"/>
                <a:t>ventral</a:t>
              </a:r>
            </a:p>
            <a:p>
              <a:pPr algn="ctr" eaLnBrk="1" hangingPunct="1">
                <a:lnSpc>
                  <a:spcPct val="90000"/>
                </a:lnSpc>
              </a:pPr>
              <a:r>
                <a:rPr lang="en-US" sz="2000"/>
                <a:t>ramus</a:t>
              </a:r>
            </a:p>
          </p:txBody>
        </p:sp>
        <p:sp>
          <p:nvSpPr>
            <p:cNvPr id="43041" name="Freeform 33"/>
            <p:cNvSpPr>
              <a:spLocks/>
            </p:cNvSpPr>
            <p:nvPr/>
          </p:nvSpPr>
          <p:spPr bwMode="auto">
            <a:xfrm flipH="1">
              <a:off x="7264400" y="3254375"/>
              <a:ext cx="112713" cy="5953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9" y="420"/>
                </a:cxn>
              </a:cxnLst>
              <a:rect l="0" t="0" r="r" b="b"/>
              <a:pathLst>
                <a:path w="39" h="420">
                  <a:moveTo>
                    <a:pt x="0" y="0"/>
                  </a:moveTo>
                  <a:lnTo>
                    <a:pt x="39" y="420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>
              <a:outerShdw dist="28398" dir="3806097" algn="ctr" rotWithShape="0">
                <a:schemeClr val="bg1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3042" name="Line 34"/>
            <p:cNvSpPr>
              <a:spLocks noChangeShapeType="1"/>
            </p:cNvSpPr>
            <p:nvPr/>
          </p:nvSpPr>
          <p:spPr bwMode="auto">
            <a:xfrm flipH="1" flipV="1">
              <a:off x="5867400" y="1219200"/>
              <a:ext cx="549275" cy="122713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dist="28398" dir="1593903" algn="ctr" rotWithShape="0">
                <a:schemeClr val="bg1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" name="Group 51"/>
          <p:cNvGrpSpPr>
            <a:grpSpLocks/>
          </p:cNvGrpSpPr>
          <p:nvPr/>
        </p:nvGrpSpPr>
        <p:grpSpPr bwMode="auto">
          <a:xfrm>
            <a:off x="2057400" y="1612900"/>
            <a:ext cx="6578600" cy="1714500"/>
            <a:chOff x="1296" y="1016"/>
            <a:chExt cx="4144" cy="1080"/>
          </a:xfrm>
        </p:grpSpPr>
        <p:sp>
          <p:nvSpPr>
            <p:cNvPr id="11305" name="Freeform 35"/>
            <p:cNvSpPr>
              <a:spLocks/>
            </p:cNvSpPr>
            <p:nvPr/>
          </p:nvSpPr>
          <p:spPr bwMode="auto">
            <a:xfrm>
              <a:off x="1400" y="1016"/>
              <a:ext cx="3886" cy="1003"/>
            </a:xfrm>
            <a:custGeom>
              <a:avLst/>
              <a:gdLst>
                <a:gd name="T0" fmla="*/ 0 w 3886"/>
                <a:gd name="T1" fmla="*/ 432 h 1003"/>
                <a:gd name="T2" fmla="*/ 545 w 3886"/>
                <a:gd name="T3" fmla="*/ 34 h 1003"/>
                <a:gd name="T4" fmla="*/ 2056 w 3886"/>
                <a:gd name="T5" fmla="*/ 636 h 1003"/>
                <a:gd name="T6" fmla="*/ 3886 w 3886"/>
                <a:gd name="T7" fmla="*/ 1003 h 100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886"/>
                <a:gd name="T13" fmla="*/ 0 h 1003"/>
                <a:gd name="T14" fmla="*/ 3886 w 3886"/>
                <a:gd name="T15" fmla="*/ 1003 h 100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886" h="1003">
                  <a:moveTo>
                    <a:pt x="0" y="432"/>
                  </a:moveTo>
                  <a:cubicBezTo>
                    <a:pt x="90" y="366"/>
                    <a:pt x="202" y="0"/>
                    <a:pt x="545" y="34"/>
                  </a:cubicBezTo>
                  <a:cubicBezTo>
                    <a:pt x="898" y="55"/>
                    <a:pt x="1499" y="474"/>
                    <a:pt x="2056" y="636"/>
                  </a:cubicBezTo>
                  <a:cubicBezTo>
                    <a:pt x="2613" y="798"/>
                    <a:pt x="3505" y="927"/>
                    <a:pt x="3886" y="1003"/>
                  </a:cubicBezTo>
                </a:path>
              </a:pathLst>
            </a:custGeom>
            <a:noFill/>
            <a:ln w="57150" cmpd="sng">
              <a:solidFill>
                <a:srgbClr val="0000FF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306" name="Group 41"/>
            <p:cNvGrpSpPr>
              <a:grpSpLocks/>
            </p:cNvGrpSpPr>
            <p:nvPr/>
          </p:nvGrpSpPr>
          <p:grpSpPr bwMode="auto">
            <a:xfrm>
              <a:off x="1296" y="1434"/>
              <a:ext cx="118" cy="150"/>
              <a:chOff x="1296" y="1434"/>
              <a:chExt cx="118" cy="150"/>
            </a:xfrm>
          </p:grpSpPr>
          <p:sp>
            <p:nvSpPr>
              <p:cNvPr id="11311" name="Line 36"/>
              <p:cNvSpPr>
                <a:spLocks noChangeShapeType="1"/>
              </p:cNvSpPr>
              <p:nvPr/>
            </p:nvSpPr>
            <p:spPr bwMode="auto">
              <a:xfrm flipH="1">
                <a:off x="1296" y="1434"/>
                <a:ext cx="114" cy="54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12" name="Line 37"/>
              <p:cNvSpPr>
                <a:spLocks noChangeShapeType="1"/>
              </p:cNvSpPr>
              <p:nvPr/>
            </p:nvSpPr>
            <p:spPr bwMode="auto">
              <a:xfrm flipH="1">
                <a:off x="1392" y="1440"/>
                <a:ext cx="22" cy="144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307" name="Group 40"/>
            <p:cNvGrpSpPr>
              <a:grpSpLocks/>
            </p:cNvGrpSpPr>
            <p:nvPr/>
          </p:nvGrpSpPr>
          <p:grpSpPr bwMode="auto">
            <a:xfrm rot="-6873873">
              <a:off x="5306" y="1962"/>
              <a:ext cx="118" cy="150"/>
              <a:chOff x="4944" y="1674"/>
              <a:chExt cx="118" cy="150"/>
            </a:xfrm>
          </p:grpSpPr>
          <p:sp>
            <p:nvSpPr>
              <p:cNvPr id="11309" name="Line 38"/>
              <p:cNvSpPr>
                <a:spLocks noChangeShapeType="1"/>
              </p:cNvSpPr>
              <p:nvPr/>
            </p:nvSpPr>
            <p:spPr bwMode="auto">
              <a:xfrm flipH="1">
                <a:off x="4944" y="1674"/>
                <a:ext cx="114" cy="54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10" name="Line 39"/>
              <p:cNvSpPr>
                <a:spLocks noChangeShapeType="1"/>
              </p:cNvSpPr>
              <p:nvPr/>
            </p:nvSpPr>
            <p:spPr bwMode="auto">
              <a:xfrm flipH="1">
                <a:off x="5040" y="1680"/>
                <a:ext cx="22" cy="144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308" name="Line 42"/>
            <p:cNvSpPr>
              <a:spLocks noChangeShapeType="1"/>
            </p:cNvSpPr>
            <p:nvPr/>
          </p:nvSpPr>
          <p:spPr bwMode="auto">
            <a:xfrm flipV="1">
              <a:off x="2344" y="1058"/>
              <a:ext cx="56" cy="118"/>
            </a:xfrm>
            <a:prstGeom prst="line">
              <a:avLst/>
            </a:prstGeom>
            <a:noFill/>
            <a:ln w="63500">
              <a:solidFill>
                <a:srgbClr val="0000FF"/>
              </a:solidFill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3052" name="Text Box 44"/>
          <p:cNvSpPr txBox="1">
            <a:spLocks noChangeArrowheads="1"/>
          </p:cNvSpPr>
          <p:nvPr/>
        </p:nvSpPr>
        <p:spPr bwMode="auto">
          <a:xfrm>
            <a:off x="7593013" y="1371600"/>
            <a:ext cx="1550987" cy="157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2800" b="1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somatic</a:t>
            </a:r>
          </a:p>
          <a:p>
            <a:pPr algn="ctr">
              <a:lnSpc>
                <a:spcPct val="90000"/>
              </a:lnSpc>
              <a:defRPr/>
            </a:pPr>
            <a:r>
              <a:rPr lang="en-US" sz="2800" b="1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sensory</a:t>
            </a:r>
          </a:p>
          <a:p>
            <a:pPr algn="ctr">
              <a:lnSpc>
                <a:spcPct val="90000"/>
              </a:lnSpc>
              <a:defRPr/>
            </a:pPr>
            <a:r>
              <a:rPr lang="en-US" sz="2800" b="1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nerve</a:t>
            </a:r>
          </a:p>
          <a:p>
            <a:pPr algn="ctr">
              <a:lnSpc>
                <a:spcPct val="90000"/>
              </a:lnSpc>
              <a:defRPr/>
            </a:pPr>
            <a:r>
              <a:rPr lang="en-US" b="1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(GSA)</a:t>
            </a:r>
          </a:p>
        </p:txBody>
      </p:sp>
      <p:grpSp>
        <p:nvGrpSpPr>
          <p:cNvPr id="5" name="Group 53"/>
          <p:cNvGrpSpPr>
            <a:grpSpLocks/>
          </p:cNvGrpSpPr>
          <p:nvPr/>
        </p:nvGrpSpPr>
        <p:grpSpPr bwMode="auto">
          <a:xfrm>
            <a:off x="1809750" y="2781300"/>
            <a:ext cx="7062788" cy="2066925"/>
            <a:chOff x="1140" y="1752"/>
            <a:chExt cx="4449" cy="1302"/>
          </a:xfrm>
        </p:grpSpPr>
        <p:sp>
          <p:nvSpPr>
            <p:cNvPr id="11301" name="Freeform 47"/>
            <p:cNvSpPr>
              <a:spLocks/>
            </p:cNvSpPr>
            <p:nvPr/>
          </p:nvSpPr>
          <p:spPr bwMode="auto">
            <a:xfrm>
              <a:off x="1140" y="1752"/>
              <a:ext cx="4296" cy="1302"/>
            </a:xfrm>
            <a:custGeom>
              <a:avLst/>
              <a:gdLst>
                <a:gd name="T0" fmla="*/ 84 w 4296"/>
                <a:gd name="T1" fmla="*/ 516 h 1302"/>
                <a:gd name="T2" fmla="*/ 744 w 4296"/>
                <a:gd name="T3" fmla="*/ 1230 h 1302"/>
                <a:gd name="T4" fmla="*/ 2280 w 4296"/>
                <a:gd name="T5" fmla="*/ 6 h 1302"/>
                <a:gd name="T6" fmla="*/ 4296 w 4296"/>
                <a:gd name="T7" fmla="*/ 414 h 130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296"/>
                <a:gd name="T13" fmla="*/ 0 h 1302"/>
                <a:gd name="T14" fmla="*/ 4296 w 4296"/>
                <a:gd name="T15" fmla="*/ 1302 h 130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296" h="1302">
                  <a:moveTo>
                    <a:pt x="84" y="516"/>
                  </a:moveTo>
                  <a:cubicBezTo>
                    <a:pt x="206" y="634"/>
                    <a:pt x="0" y="1158"/>
                    <a:pt x="744" y="1230"/>
                  </a:cubicBezTo>
                  <a:cubicBezTo>
                    <a:pt x="1488" y="1302"/>
                    <a:pt x="2004" y="0"/>
                    <a:pt x="2280" y="6"/>
                  </a:cubicBezTo>
                  <a:cubicBezTo>
                    <a:pt x="2556" y="12"/>
                    <a:pt x="3876" y="329"/>
                    <a:pt x="4296" y="414"/>
                  </a:cubicBezTo>
                </a:path>
              </a:pathLst>
            </a:custGeom>
            <a:noFill/>
            <a:ln w="57150" cmpd="sng">
              <a:solidFill>
                <a:srgbClr val="FF0000"/>
              </a:solidFill>
              <a:round/>
              <a:headEnd type="oval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302" name="Group 48"/>
            <p:cNvGrpSpPr>
              <a:grpSpLocks/>
            </p:cNvGrpSpPr>
            <p:nvPr/>
          </p:nvGrpSpPr>
          <p:grpSpPr bwMode="auto">
            <a:xfrm rot="-6873873">
              <a:off x="5455" y="2111"/>
              <a:ext cx="118" cy="150"/>
              <a:chOff x="4944" y="1674"/>
              <a:chExt cx="118" cy="150"/>
            </a:xfrm>
          </p:grpSpPr>
          <p:sp>
            <p:nvSpPr>
              <p:cNvPr id="11303" name="Line 49"/>
              <p:cNvSpPr>
                <a:spLocks noChangeShapeType="1"/>
              </p:cNvSpPr>
              <p:nvPr/>
            </p:nvSpPr>
            <p:spPr bwMode="auto">
              <a:xfrm flipH="1">
                <a:off x="4944" y="1674"/>
                <a:ext cx="114" cy="5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04" name="Line 50"/>
              <p:cNvSpPr>
                <a:spLocks noChangeShapeType="1"/>
              </p:cNvSpPr>
              <p:nvPr/>
            </p:nvSpPr>
            <p:spPr bwMode="auto">
              <a:xfrm flipH="1">
                <a:off x="5040" y="1680"/>
                <a:ext cx="22" cy="14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43060" name="Text Box 52"/>
          <p:cNvSpPr txBox="1">
            <a:spLocks noChangeArrowheads="1"/>
          </p:cNvSpPr>
          <p:nvPr/>
        </p:nvSpPr>
        <p:spPr bwMode="auto">
          <a:xfrm>
            <a:off x="7613650" y="3657600"/>
            <a:ext cx="1530350" cy="157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28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somatic</a:t>
            </a:r>
          </a:p>
          <a:p>
            <a:pPr algn="ctr">
              <a:lnSpc>
                <a:spcPct val="90000"/>
              </a:lnSpc>
              <a:defRPr/>
            </a:pPr>
            <a:r>
              <a:rPr lang="en-US" sz="28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motor</a:t>
            </a:r>
          </a:p>
          <a:p>
            <a:pPr algn="ctr">
              <a:lnSpc>
                <a:spcPct val="90000"/>
              </a:lnSpc>
              <a:defRPr/>
            </a:pPr>
            <a:r>
              <a:rPr lang="en-US" sz="28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nerve</a:t>
            </a:r>
          </a:p>
          <a:p>
            <a:pPr algn="ctr">
              <a:lnSpc>
                <a:spcPct val="90000"/>
              </a:lnSpc>
              <a:defRPr/>
            </a:pPr>
            <a:r>
              <a:rPr lang="en-US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(GSE)</a:t>
            </a:r>
          </a:p>
        </p:txBody>
      </p:sp>
      <p:grpSp>
        <p:nvGrpSpPr>
          <p:cNvPr id="55" name="Group 54"/>
          <p:cNvGrpSpPr/>
          <p:nvPr/>
        </p:nvGrpSpPr>
        <p:grpSpPr>
          <a:xfrm>
            <a:off x="1793875" y="2471738"/>
            <a:ext cx="1458913" cy="1103312"/>
            <a:chOff x="1793875" y="2471738"/>
            <a:chExt cx="1458913" cy="1103312"/>
          </a:xfrm>
        </p:grpSpPr>
        <p:grpSp>
          <p:nvGrpSpPr>
            <p:cNvPr id="7" name="Group 59"/>
            <p:cNvGrpSpPr>
              <a:grpSpLocks/>
            </p:cNvGrpSpPr>
            <p:nvPr/>
          </p:nvGrpSpPr>
          <p:grpSpPr bwMode="auto">
            <a:xfrm>
              <a:off x="1793875" y="2482850"/>
              <a:ext cx="282575" cy="1092200"/>
              <a:chOff x="1130" y="1564"/>
              <a:chExt cx="178" cy="688"/>
            </a:xfrm>
          </p:grpSpPr>
          <p:sp>
            <p:nvSpPr>
              <p:cNvPr id="43063" name="Freeform 55"/>
              <p:cNvSpPr>
                <a:spLocks/>
              </p:cNvSpPr>
              <p:nvPr/>
            </p:nvSpPr>
            <p:spPr bwMode="auto">
              <a:xfrm>
                <a:off x="1173" y="1564"/>
                <a:ext cx="135" cy="538"/>
              </a:xfrm>
              <a:custGeom>
                <a:avLst/>
                <a:gdLst/>
                <a:ahLst/>
                <a:cxnLst>
                  <a:cxn ang="0">
                    <a:pos x="135" y="0"/>
                  </a:cxn>
                  <a:cxn ang="0">
                    <a:pos x="19" y="264"/>
                  </a:cxn>
                  <a:cxn ang="0">
                    <a:pos x="19" y="538"/>
                  </a:cxn>
                </a:cxnLst>
                <a:rect l="0" t="0" r="r" b="b"/>
                <a:pathLst>
                  <a:path w="135" h="538">
                    <a:moveTo>
                      <a:pt x="135" y="0"/>
                    </a:moveTo>
                    <a:cubicBezTo>
                      <a:pt x="125" y="43"/>
                      <a:pt x="38" y="175"/>
                      <a:pt x="19" y="264"/>
                    </a:cubicBezTo>
                    <a:cubicBezTo>
                      <a:pt x="0" y="354"/>
                      <a:pt x="19" y="482"/>
                      <a:pt x="19" y="538"/>
                    </a:cubicBezTo>
                  </a:path>
                </a:pathLst>
              </a:custGeom>
              <a:noFill/>
              <a:ln w="57150" cmpd="sng">
                <a:solidFill>
                  <a:srgbClr val="00FF00"/>
                </a:solidFill>
                <a:round/>
                <a:headEnd type="oval" w="med" len="med"/>
                <a:tailEnd type="none" w="med" len="med"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11298" name="Group 56"/>
              <p:cNvGrpSpPr>
                <a:grpSpLocks/>
              </p:cNvGrpSpPr>
              <p:nvPr/>
            </p:nvGrpSpPr>
            <p:grpSpPr bwMode="auto">
              <a:xfrm rot="-2925465">
                <a:off x="1146" y="2118"/>
                <a:ext cx="118" cy="150"/>
                <a:chOff x="4944" y="1674"/>
                <a:chExt cx="118" cy="150"/>
              </a:xfrm>
            </p:grpSpPr>
            <p:sp>
              <p:nvSpPr>
                <p:cNvPr id="43065" name="Line 57"/>
                <p:cNvSpPr>
                  <a:spLocks noChangeShapeType="1"/>
                </p:cNvSpPr>
                <p:nvPr/>
              </p:nvSpPr>
              <p:spPr bwMode="auto">
                <a:xfrm flipH="1">
                  <a:off x="4944" y="1673"/>
                  <a:ext cx="114" cy="54"/>
                </a:xfrm>
                <a:prstGeom prst="line">
                  <a:avLst/>
                </a:prstGeom>
                <a:noFill/>
                <a:ln w="38100">
                  <a:solidFill>
                    <a:srgbClr val="00FF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chemeClr val="tx1"/>
                  </a:outerShdw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3066" name="Line 58"/>
                <p:cNvSpPr>
                  <a:spLocks noChangeShapeType="1"/>
                </p:cNvSpPr>
                <p:nvPr/>
              </p:nvSpPr>
              <p:spPr bwMode="auto">
                <a:xfrm flipH="1">
                  <a:off x="5040" y="1679"/>
                  <a:ext cx="22" cy="144"/>
                </a:xfrm>
                <a:prstGeom prst="line">
                  <a:avLst/>
                </a:prstGeom>
                <a:noFill/>
                <a:ln w="38100">
                  <a:solidFill>
                    <a:srgbClr val="00FF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chemeClr val="tx1"/>
                  </a:outerShdw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</p:grpSp>
        <p:sp>
          <p:nvSpPr>
            <p:cNvPr id="43068" name="Text Box 60"/>
            <p:cNvSpPr txBox="1">
              <a:spLocks noChangeArrowheads="1"/>
            </p:cNvSpPr>
            <p:nvPr/>
          </p:nvSpPr>
          <p:spPr bwMode="auto">
            <a:xfrm>
              <a:off x="2036763" y="2471738"/>
              <a:ext cx="1216025" cy="1077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ctr">
                <a:lnSpc>
                  <a:spcPct val="90000"/>
                </a:lnSpc>
                <a:defRPr/>
              </a:pPr>
              <a:r>
                <a:rPr lang="en-US" b="1" i="1" dirty="0">
                  <a:solidFill>
                    <a:srgbClr val="00FF00"/>
                  </a:solidFill>
                </a:rPr>
                <a:t>CNS</a:t>
              </a:r>
            </a:p>
            <a:p>
              <a:pPr algn="ctr">
                <a:lnSpc>
                  <a:spcPct val="90000"/>
                </a:lnSpc>
                <a:defRPr/>
              </a:pPr>
              <a:r>
                <a:rPr lang="en-US" b="1" i="1" dirty="0">
                  <a:solidFill>
                    <a:srgbClr val="00FF00"/>
                  </a:solidFill>
                </a:rPr>
                <a:t>inter-</a:t>
              </a:r>
            </a:p>
            <a:p>
              <a:pPr algn="ctr">
                <a:lnSpc>
                  <a:spcPct val="90000"/>
                </a:lnSpc>
                <a:defRPr/>
              </a:pPr>
              <a:r>
                <a:rPr lang="en-US" b="1" i="1" dirty="0">
                  <a:solidFill>
                    <a:srgbClr val="00FF00"/>
                  </a:solidFill>
                </a:rPr>
                <a:t>neuron</a:t>
              </a:r>
            </a:p>
          </p:txBody>
        </p:sp>
      </p:grpSp>
      <p:sp>
        <p:nvSpPr>
          <p:cNvPr id="43070" name="Text Box 62"/>
          <p:cNvSpPr txBox="1">
            <a:spLocks noChangeArrowheads="1"/>
          </p:cNvSpPr>
          <p:nvPr/>
        </p:nvSpPr>
        <p:spPr bwMode="auto">
          <a:xfrm>
            <a:off x="87313" y="5664200"/>
            <a:ext cx="2368550" cy="955675"/>
          </a:xfrm>
          <a:prstGeom prst="rect">
            <a:avLst/>
          </a:prstGeom>
          <a:solidFill>
            <a:srgbClr val="66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b="1" i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Mixed Spinal</a:t>
            </a:r>
          </a:p>
          <a:p>
            <a:pPr algn="ctr">
              <a:defRPr/>
            </a:pPr>
            <a:r>
              <a:rPr lang="en-US" sz="2800" b="1" i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Nerve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3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3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3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52" grpId="0"/>
      <p:bldP spid="43060" grpId="0"/>
      <p:bldP spid="4307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Audrone's spinal nerv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47800"/>
            <a:ext cx="7315200" cy="499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304800" y="0"/>
            <a:ext cx="84867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Structure of Spinal Nerves: Somatic Pathways</a:t>
            </a:r>
          </a:p>
        </p:txBody>
      </p:sp>
      <p:sp>
        <p:nvSpPr>
          <p:cNvPr id="12292" name="Text Box 6"/>
          <p:cNvSpPr txBox="1">
            <a:spLocks noChangeArrowheads="1"/>
          </p:cNvSpPr>
          <p:nvPr/>
        </p:nvSpPr>
        <p:spPr bwMode="auto">
          <a:xfrm>
            <a:off x="990600" y="838200"/>
            <a:ext cx="13827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/>
              <a:t>dorsal root</a:t>
            </a:r>
          </a:p>
        </p:txBody>
      </p:sp>
      <p:sp>
        <p:nvSpPr>
          <p:cNvPr id="12293" name="Text Box 7"/>
          <p:cNvSpPr txBox="1">
            <a:spLocks noChangeArrowheads="1"/>
          </p:cNvSpPr>
          <p:nvPr/>
        </p:nvSpPr>
        <p:spPr bwMode="auto">
          <a:xfrm>
            <a:off x="3276600" y="685800"/>
            <a:ext cx="1382713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sz="2000"/>
              <a:t>dorsal root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000"/>
              <a:t>ganglion</a:t>
            </a:r>
          </a:p>
        </p:txBody>
      </p:sp>
      <p:sp>
        <p:nvSpPr>
          <p:cNvPr id="12294" name="Text Box 8"/>
          <p:cNvSpPr txBox="1">
            <a:spLocks noChangeArrowheads="1"/>
          </p:cNvSpPr>
          <p:nvPr/>
        </p:nvSpPr>
        <p:spPr bwMode="auto">
          <a:xfrm>
            <a:off x="914400" y="5105400"/>
            <a:ext cx="14525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sz="2000"/>
              <a:t>ventral root</a:t>
            </a:r>
          </a:p>
        </p:txBody>
      </p:sp>
      <p:sp>
        <p:nvSpPr>
          <p:cNvPr id="12295" name="Text Box 9"/>
          <p:cNvSpPr txBox="1">
            <a:spLocks noChangeArrowheads="1"/>
          </p:cNvSpPr>
          <p:nvPr/>
        </p:nvSpPr>
        <p:spPr bwMode="auto">
          <a:xfrm>
            <a:off x="4648200" y="1295400"/>
            <a:ext cx="8493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sz="2000"/>
              <a:t>spinal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sz="2000"/>
              <a:t>nerve</a:t>
            </a:r>
          </a:p>
        </p:txBody>
      </p:sp>
      <p:sp>
        <p:nvSpPr>
          <p:cNvPr id="12296" name="Text Box 10"/>
          <p:cNvSpPr txBox="1">
            <a:spLocks noChangeArrowheads="1"/>
          </p:cNvSpPr>
          <p:nvPr/>
        </p:nvSpPr>
        <p:spPr bwMode="auto">
          <a:xfrm>
            <a:off x="5410200" y="609600"/>
            <a:ext cx="889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sz="2000"/>
              <a:t>dorsal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sz="2000"/>
              <a:t>ramus</a:t>
            </a:r>
          </a:p>
        </p:txBody>
      </p:sp>
      <p:sp>
        <p:nvSpPr>
          <p:cNvPr id="12297" name="Text Box 12"/>
          <p:cNvSpPr txBox="1">
            <a:spLocks noChangeArrowheads="1"/>
          </p:cNvSpPr>
          <p:nvPr/>
        </p:nvSpPr>
        <p:spPr bwMode="auto">
          <a:xfrm>
            <a:off x="5867400" y="6019800"/>
            <a:ext cx="17510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sz="2000">
                <a:solidFill>
                  <a:srgbClr val="969696"/>
                </a:solidFill>
              </a:rPr>
              <a:t>gray ramus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sz="2000">
                <a:solidFill>
                  <a:srgbClr val="969696"/>
                </a:solidFill>
              </a:rPr>
              <a:t>communicans</a:t>
            </a:r>
          </a:p>
        </p:txBody>
      </p:sp>
      <p:sp>
        <p:nvSpPr>
          <p:cNvPr id="12298" name="Text Box 13"/>
          <p:cNvSpPr txBox="1">
            <a:spLocks noChangeArrowheads="1"/>
          </p:cNvSpPr>
          <p:nvPr/>
        </p:nvSpPr>
        <p:spPr bwMode="auto">
          <a:xfrm>
            <a:off x="6858000" y="5334000"/>
            <a:ext cx="17510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sz="2000">
                <a:solidFill>
                  <a:srgbClr val="969696"/>
                </a:solidFill>
              </a:rPr>
              <a:t>white ramus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sz="2000">
                <a:solidFill>
                  <a:srgbClr val="969696"/>
                </a:solidFill>
              </a:rPr>
              <a:t>communicans</a:t>
            </a:r>
          </a:p>
        </p:txBody>
      </p:sp>
      <p:sp>
        <p:nvSpPr>
          <p:cNvPr id="12299" name="Text Box 14"/>
          <p:cNvSpPr txBox="1">
            <a:spLocks noChangeArrowheads="1"/>
          </p:cNvSpPr>
          <p:nvPr/>
        </p:nvSpPr>
        <p:spPr bwMode="auto">
          <a:xfrm>
            <a:off x="2819400" y="6019800"/>
            <a:ext cx="1538288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sz="2000">
                <a:solidFill>
                  <a:srgbClr val="969696"/>
                </a:solidFill>
              </a:rPr>
              <a:t>sympathetic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000">
                <a:solidFill>
                  <a:srgbClr val="969696"/>
                </a:solidFill>
              </a:rPr>
              <a:t>ganglion</a:t>
            </a:r>
          </a:p>
        </p:txBody>
      </p:sp>
      <p:sp>
        <p:nvSpPr>
          <p:cNvPr id="45073" name="Line 17"/>
          <p:cNvSpPr>
            <a:spLocks noChangeShapeType="1"/>
          </p:cNvSpPr>
          <p:nvPr/>
        </p:nvSpPr>
        <p:spPr bwMode="auto">
          <a:xfrm>
            <a:off x="2057400" y="1219200"/>
            <a:ext cx="622300" cy="4286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>
            <a:outerShdw dist="56796" dir="3806097" algn="ctr" rotWithShape="0">
              <a:schemeClr val="bg1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5074" name="Line 18"/>
          <p:cNvSpPr>
            <a:spLocks noChangeShapeType="1"/>
          </p:cNvSpPr>
          <p:nvPr/>
        </p:nvSpPr>
        <p:spPr bwMode="auto">
          <a:xfrm flipV="1">
            <a:off x="2339975" y="4760913"/>
            <a:ext cx="209550" cy="3698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>
            <a:outerShdw dist="28398" dir="3806097" algn="ctr" rotWithShape="0">
              <a:schemeClr val="bg1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5077" name="Line 21"/>
          <p:cNvSpPr>
            <a:spLocks noChangeShapeType="1"/>
          </p:cNvSpPr>
          <p:nvPr/>
        </p:nvSpPr>
        <p:spPr bwMode="auto">
          <a:xfrm flipH="1">
            <a:off x="3657600" y="1295400"/>
            <a:ext cx="76200" cy="3143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>
            <a:outerShdw dist="28398" dir="3806097" algn="ctr" rotWithShape="0">
              <a:schemeClr val="bg1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5078" name="Line 22"/>
          <p:cNvSpPr>
            <a:spLocks noChangeShapeType="1"/>
          </p:cNvSpPr>
          <p:nvPr/>
        </p:nvSpPr>
        <p:spPr bwMode="auto">
          <a:xfrm>
            <a:off x="5334000" y="1905000"/>
            <a:ext cx="333375" cy="6572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>
            <a:outerShdw dist="28398" dir="3806097" algn="ctr" rotWithShape="0">
              <a:schemeClr val="bg1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5079" name="Line 23"/>
          <p:cNvSpPr>
            <a:spLocks noChangeShapeType="1"/>
          </p:cNvSpPr>
          <p:nvPr/>
        </p:nvSpPr>
        <p:spPr bwMode="auto">
          <a:xfrm flipV="1">
            <a:off x="4343400" y="5705475"/>
            <a:ext cx="954088" cy="411163"/>
          </a:xfrm>
          <a:prstGeom prst="line">
            <a:avLst/>
          </a:prstGeom>
          <a:noFill/>
          <a:ln w="19050">
            <a:solidFill>
              <a:srgbClr val="969696"/>
            </a:solidFill>
            <a:round/>
            <a:headEnd/>
            <a:tailEnd/>
          </a:ln>
          <a:effectLst>
            <a:outerShdw dist="28398" dir="1593903" algn="ctr" rotWithShape="0">
              <a:schemeClr val="bg1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5080" name="Line 24"/>
          <p:cNvSpPr>
            <a:spLocks noChangeShapeType="1"/>
          </p:cNvSpPr>
          <p:nvPr/>
        </p:nvSpPr>
        <p:spPr bwMode="auto">
          <a:xfrm>
            <a:off x="5800725" y="4600575"/>
            <a:ext cx="295275" cy="1495425"/>
          </a:xfrm>
          <a:prstGeom prst="line">
            <a:avLst/>
          </a:prstGeom>
          <a:noFill/>
          <a:ln w="19050">
            <a:solidFill>
              <a:srgbClr val="969696"/>
            </a:solidFill>
            <a:round/>
            <a:headEnd/>
            <a:tailEnd/>
          </a:ln>
          <a:effectLst>
            <a:outerShdw dist="28398" dir="6993903" algn="ctr" rotWithShape="0">
              <a:schemeClr val="bg1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5081" name="Line 25"/>
          <p:cNvSpPr>
            <a:spLocks noChangeShapeType="1"/>
          </p:cNvSpPr>
          <p:nvPr/>
        </p:nvSpPr>
        <p:spPr bwMode="auto">
          <a:xfrm>
            <a:off x="6477000" y="4038600"/>
            <a:ext cx="447675" cy="1476375"/>
          </a:xfrm>
          <a:prstGeom prst="line">
            <a:avLst/>
          </a:prstGeom>
          <a:noFill/>
          <a:ln w="19050">
            <a:solidFill>
              <a:srgbClr val="969696"/>
            </a:solidFill>
            <a:round/>
            <a:headEnd/>
            <a:tailEnd/>
          </a:ln>
          <a:effectLst>
            <a:outerShdw dist="28398" dir="6993903" algn="ctr" rotWithShape="0">
              <a:schemeClr val="bg1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5083" name="Line 27"/>
          <p:cNvSpPr>
            <a:spLocks noChangeShapeType="1"/>
          </p:cNvSpPr>
          <p:nvPr/>
        </p:nvSpPr>
        <p:spPr bwMode="auto">
          <a:xfrm flipH="1" flipV="1">
            <a:off x="5867400" y="1219200"/>
            <a:ext cx="549275" cy="12271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>
            <a:outerShdw dist="28398" dir="1593903" algn="ctr" rotWithShape="0">
              <a:schemeClr val="bg1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12312" name="Group 28"/>
          <p:cNvGrpSpPr>
            <a:grpSpLocks/>
          </p:cNvGrpSpPr>
          <p:nvPr/>
        </p:nvGrpSpPr>
        <p:grpSpPr bwMode="auto">
          <a:xfrm>
            <a:off x="2057400" y="1612900"/>
            <a:ext cx="6578600" cy="1714500"/>
            <a:chOff x="1296" y="1016"/>
            <a:chExt cx="4144" cy="1080"/>
          </a:xfrm>
        </p:grpSpPr>
        <p:sp>
          <p:nvSpPr>
            <p:cNvPr id="12330" name="Freeform 29"/>
            <p:cNvSpPr>
              <a:spLocks/>
            </p:cNvSpPr>
            <p:nvPr/>
          </p:nvSpPr>
          <p:spPr bwMode="auto">
            <a:xfrm>
              <a:off x="1400" y="1016"/>
              <a:ext cx="3886" cy="1003"/>
            </a:xfrm>
            <a:custGeom>
              <a:avLst/>
              <a:gdLst>
                <a:gd name="T0" fmla="*/ 0 w 3886"/>
                <a:gd name="T1" fmla="*/ 432 h 1003"/>
                <a:gd name="T2" fmla="*/ 545 w 3886"/>
                <a:gd name="T3" fmla="*/ 34 h 1003"/>
                <a:gd name="T4" fmla="*/ 2056 w 3886"/>
                <a:gd name="T5" fmla="*/ 636 h 1003"/>
                <a:gd name="T6" fmla="*/ 3886 w 3886"/>
                <a:gd name="T7" fmla="*/ 1003 h 100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886"/>
                <a:gd name="T13" fmla="*/ 0 h 1003"/>
                <a:gd name="T14" fmla="*/ 3886 w 3886"/>
                <a:gd name="T15" fmla="*/ 1003 h 100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886" h="1003">
                  <a:moveTo>
                    <a:pt x="0" y="432"/>
                  </a:moveTo>
                  <a:cubicBezTo>
                    <a:pt x="90" y="366"/>
                    <a:pt x="202" y="0"/>
                    <a:pt x="545" y="34"/>
                  </a:cubicBezTo>
                  <a:cubicBezTo>
                    <a:pt x="898" y="55"/>
                    <a:pt x="1499" y="474"/>
                    <a:pt x="2056" y="636"/>
                  </a:cubicBezTo>
                  <a:cubicBezTo>
                    <a:pt x="2613" y="798"/>
                    <a:pt x="3505" y="927"/>
                    <a:pt x="3886" y="1003"/>
                  </a:cubicBezTo>
                </a:path>
              </a:pathLst>
            </a:custGeom>
            <a:noFill/>
            <a:ln w="57150" cmpd="sng">
              <a:solidFill>
                <a:srgbClr val="0000FF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331" name="Group 30"/>
            <p:cNvGrpSpPr>
              <a:grpSpLocks/>
            </p:cNvGrpSpPr>
            <p:nvPr/>
          </p:nvGrpSpPr>
          <p:grpSpPr bwMode="auto">
            <a:xfrm>
              <a:off x="1296" y="1434"/>
              <a:ext cx="118" cy="150"/>
              <a:chOff x="1296" y="1434"/>
              <a:chExt cx="118" cy="150"/>
            </a:xfrm>
          </p:grpSpPr>
          <p:sp>
            <p:nvSpPr>
              <p:cNvPr id="12336" name="Line 31"/>
              <p:cNvSpPr>
                <a:spLocks noChangeShapeType="1"/>
              </p:cNvSpPr>
              <p:nvPr/>
            </p:nvSpPr>
            <p:spPr bwMode="auto">
              <a:xfrm flipH="1">
                <a:off x="1296" y="1434"/>
                <a:ext cx="114" cy="54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7" name="Line 32"/>
              <p:cNvSpPr>
                <a:spLocks noChangeShapeType="1"/>
              </p:cNvSpPr>
              <p:nvPr/>
            </p:nvSpPr>
            <p:spPr bwMode="auto">
              <a:xfrm flipH="1">
                <a:off x="1392" y="1440"/>
                <a:ext cx="22" cy="144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332" name="Group 33"/>
            <p:cNvGrpSpPr>
              <a:grpSpLocks/>
            </p:cNvGrpSpPr>
            <p:nvPr/>
          </p:nvGrpSpPr>
          <p:grpSpPr bwMode="auto">
            <a:xfrm rot="-6873873">
              <a:off x="5306" y="1962"/>
              <a:ext cx="118" cy="150"/>
              <a:chOff x="4944" y="1674"/>
              <a:chExt cx="118" cy="150"/>
            </a:xfrm>
          </p:grpSpPr>
          <p:sp>
            <p:nvSpPr>
              <p:cNvPr id="12334" name="Line 34"/>
              <p:cNvSpPr>
                <a:spLocks noChangeShapeType="1"/>
              </p:cNvSpPr>
              <p:nvPr/>
            </p:nvSpPr>
            <p:spPr bwMode="auto">
              <a:xfrm flipH="1">
                <a:off x="4944" y="1674"/>
                <a:ext cx="114" cy="54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5" name="Line 35"/>
              <p:cNvSpPr>
                <a:spLocks noChangeShapeType="1"/>
              </p:cNvSpPr>
              <p:nvPr/>
            </p:nvSpPr>
            <p:spPr bwMode="auto">
              <a:xfrm flipH="1">
                <a:off x="5040" y="1680"/>
                <a:ext cx="22" cy="144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333" name="Line 36"/>
            <p:cNvSpPr>
              <a:spLocks noChangeShapeType="1"/>
            </p:cNvSpPr>
            <p:nvPr/>
          </p:nvSpPr>
          <p:spPr bwMode="auto">
            <a:xfrm flipV="1">
              <a:off x="2344" y="1058"/>
              <a:ext cx="56" cy="118"/>
            </a:xfrm>
            <a:prstGeom prst="line">
              <a:avLst/>
            </a:prstGeom>
            <a:noFill/>
            <a:ln w="63500">
              <a:solidFill>
                <a:srgbClr val="0000FF"/>
              </a:solidFill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5093" name="Text Box 37"/>
          <p:cNvSpPr txBox="1">
            <a:spLocks noChangeArrowheads="1"/>
          </p:cNvSpPr>
          <p:nvPr/>
        </p:nvSpPr>
        <p:spPr bwMode="auto">
          <a:xfrm>
            <a:off x="7593013" y="1371600"/>
            <a:ext cx="1550987" cy="157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2800" b="1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somatic</a:t>
            </a:r>
          </a:p>
          <a:p>
            <a:pPr algn="ctr">
              <a:lnSpc>
                <a:spcPct val="90000"/>
              </a:lnSpc>
              <a:defRPr/>
            </a:pPr>
            <a:r>
              <a:rPr lang="en-US" sz="2800" b="1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sensory</a:t>
            </a:r>
          </a:p>
          <a:p>
            <a:pPr algn="ctr">
              <a:lnSpc>
                <a:spcPct val="90000"/>
              </a:lnSpc>
              <a:defRPr/>
            </a:pPr>
            <a:r>
              <a:rPr lang="en-US" sz="2800" b="1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nerve</a:t>
            </a:r>
          </a:p>
          <a:p>
            <a:pPr algn="ctr">
              <a:lnSpc>
                <a:spcPct val="90000"/>
              </a:lnSpc>
              <a:defRPr/>
            </a:pPr>
            <a:r>
              <a:rPr lang="en-US" b="1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(GSA)</a:t>
            </a:r>
          </a:p>
        </p:txBody>
      </p:sp>
      <p:grpSp>
        <p:nvGrpSpPr>
          <p:cNvPr id="12314" name="Group 38"/>
          <p:cNvGrpSpPr>
            <a:grpSpLocks/>
          </p:cNvGrpSpPr>
          <p:nvPr/>
        </p:nvGrpSpPr>
        <p:grpSpPr bwMode="auto">
          <a:xfrm>
            <a:off x="1809750" y="2781300"/>
            <a:ext cx="7062788" cy="2066925"/>
            <a:chOff x="1140" y="1752"/>
            <a:chExt cx="4449" cy="1302"/>
          </a:xfrm>
        </p:grpSpPr>
        <p:sp>
          <p:nvSpPr>
            <p:cNvPr id="12326" name="Freeform 39"/>
            <p:cNvSpPr>
              <a:spLocks/>
            </p:cNvSpPr>
            <p:nvPr/>
          </p:nvSpPr>
          <p:spPr bwMode="auto">
            <a:xfrm>
              <a:off x="1140" y="1752"/>
              <a:ext cx="4296" cy="1302"/>
            </a:xfrm>
            <a:custGeom>
              <a:avLst/>
              <a:gdLst>
                <a:gd name="T0" fmla="*/ 84 w 4296"/>
                <a:gd name="T1" fmla="*/ 516 h 1302"/>
                <a:gd name="T2" fmla="*/ 744 w 4296"/>
                <a:gd name="T3" fmla="*/ 1230 h 1302"/>
                <a:gd name="T4" fmla="*/ 2280 w 4296"/>
                <a:gd name="T5" fmla="*/ 6 h 1302"/>
                <a:gd name="T6" fmla="*/ 4296 w 4296"/>
                <a:gd name="T7" fmla="*/ 414 h 130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296"/>
                <a:gd name="T13" fmla="*/ 0 h 1302"/>
                <a:gd name="T14" fmla="*/ 4296 w 4296"/>
                <a:gd name="T15" fmla="*/ 1302 h 130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296" h="1302">
                  <a:moveTo>
                    <a:pt x="84" y="516"/>
                  </a:moveTo>
                  <a:cubicBezTo>
                    <a:pt x="206" y="634"/>
                    <a:pt x="0" y="1158"/>
                    <a:pt x="744" y="1230"/>
                  </a:cubicBezTo>
                  <a:cubicBezTo>
                    <a:pt x="1488" y="1302"/>
                    <a:pt x="2004" y="0"/>
                    <a:pt x="2280" y="6"/>
                  </a:cubicBezTo>
                  <a:cubicBezTo>
                    <a:pt x="2556" y="12"/>
                    <a:pt x="3876" y="329"/>
                    <a:pt x="4296" y="414"/>
                  </a:cubicBezTo>
                </a:path>
              </a:pathLst>
            </a:custGeom>
            <a:noFill/>
            <a:ln w="57150" cmpd="sng">
              <a:solidFill>
                <a:srgbClr val="FF0000"/>
              </a:solidFill>
              <a:round/>
              <a:headEnd type="oval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327" name="Group 40"/>
            <p:cNvGrpSpPr>
              <a:grpSpLocks/>
            </p:cNvGrpSpPr>
            <p:nvPr/>
          </p:nvGrpSpPr>
          <p:grpSpPr bwMode="auto">
            <a:xfrm rot="-6873873">
              <a:off x="5455" y="2111"/>
              <a:ext cx="118" cy="150"/>
              <a:chOff x="4944" y="1674"/>
              <a:chExt cx="118" cy="150"/>
            </a:xfrm>
          </p:grpSpPr>
          <p:sp>
            <p:nvSpPr>
              <p:cNvPr id="12328" name="Line 41"/>
              <p:cNvSpPr>
                <a:spLocks noChangeShapeType="1"/>
              </p:cNvSpPr>
              <p:nvPr/>
            </p:nvSpPr>
            <p:spPr bwMode="auto">
              <a:xfrm flipH="1">
                <a:off x="4944" y="1674"/>
                <a:ext cx="114" cy="5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29" name="Line 42"/>
              <p:cNvSpPr>
                <a:spLocks noChangeShapeType="1"/>
              </p:cNvSpPr>
              <p:nvPr/>
            </p:nvSpPr>
            <p:spPr bwMode="auto">
              <a:xfrm flipH="1">
                <a:off x="5040" y="1680"/>
                <a:ext cx="22" cy="14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45099" name="Text Box 43"/>
          <p:cNvSpPr txBox="1">
            <a:spLocks noChangeArrowheads="1"/>
          </p:cNvSpPr>
          <p:nvPr/>
        </p:nvSpPr>
        <p:spPr bwMode="auto">
          <a:xfrm>
            <a:off x="7613650" y="3657600"/>
            <a:ext cx="1530350" cy="157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28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somatic</a:t>
            </a:r>
          </a:p>
          <a:p>
            <a:pPr algn="ctr">
              <a:lnSpc>
                <a:spcPct val="90000"/>
              </a:lnSpc>
              <a:defRPr/>
            </a:pPr>
            <a:r>
              <a:rPr lang="en-US" sz="28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motor</a:t>
            </a:r>
          </a:p>
          <a:p>
            <a:pPr algn="ctr">
              <a:lnSpc>
                <a:spcPct val="90000"/>
              </a:lnSpc>
              <a:defRPr/>
            </a:pPr>
            <a:r>
              <a:rPr lang="en-US" sz="28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nerve</a:t>
            </a:r>
          </a:p>
          <a:p>
            <a:pPr algn="ctr">
              <a:lnSpc>
                <a:spcPct val="90000"/>
              </a:lnSpc>
              <a:defRPr/>
            </a:pPr>
            <a:r>
              <a:rPr lang="en-US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(GSE)</a:t>
            </a:r>
          </a:p>
        </p:txBody>
      </p:sp>
      <p:grpSp>
        <p:nvGrpSpPr>
          <p:cNvPr id="12316" name="Group 44"/>
          <p:cNvGrpSpPr>
            <a:grpSpLocks/>
          </p:cNvGrpSpPr>
          <p:nvPr/>
        </p:nvGrpSpPr>
        <p:grpSpPr bwMode="auto">
          <a:xfrm>
            <a:off x="1793875" y="2482850"/>
            <a:ext cx="282575" cy="1092200"/>
            <a:chOff x="1130" y="1564"/>
            <a:chExt cx="178" cy="688"/>
          </a:xfrm>
        </p:grpSpPr>
        <p:sp>
          <p:nvSpPr>
            <p:cNvPr id="45101" name="Freeform 45"/>
            <p:cNvSpPr>
              <a:spLocks/>
            </p:cNvSpPr>
            <p:nvPr/>
          </p:nvSpPr>
          <p:spPr bwMode="auto">
            <a:xfrm>
              <a:off x="1173" y="1564"/>
              <a:ext cx="135" cy="538"/>
            </a:xfrm>
            <a:custGeom>
              <a:avLst/>
              <a:gdLst/>
              <a:ahLst/>
              <a:cxnLst>
                <a:cxn ang="0">
                  <a:pos x="135" y="0"/>
                </a:cxn>
                <a:cxn ang="0">
                  <a:pos x="19" y="264"/>
                </a:cxn>
                <a:cxn ang="0">
                  <a:pos x="19" y="538"/>
                </a:cxn>
              </a:cxnLst>
              <a:rect l="0" t="0" r="r" b="b"/>
              <a:pathLst>
                <a:path w="135" h="538">
                  <a:moveTo>
                    <a:pt x="135" y="0"/>
                  </a:moveTo>
                  <a:cubicBezTo>
                    <a:pt x="125" y="43"/>
                    <a:pt x="38" y="175"/>
                    <a:pt x="19" y="264"/>
                  </a:cubicBezTo>
                  <a:cubicBezTo>
                    <a:pt x="0" y="354"/>
                    <a:pt x="19" y="482"/>
                    <a:pt x="19" y="538"/>
                  </a:cubicBezTo>
                </a:path>
              </a:pathLst>
            </a:custGeom>
            <a:noFill/>
            <a:ln w="57150" cmpd="sng">
              <a:solidFill>
                <a:srgbClr val="00FF00"/>
              </a:solidFill>
              <a:round/>
              <a:headEnd type="oval" w="med" len="med"/>
              <a:tailEnd type="none" w="med" len="med"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2323" name="Group 46"/>
            <p:cNvGrpSpPr>
              <a:grpSpLocks/>
            </p:cNvGrpSpPr>
            <p:nvPr/>
          </p:nvGrpSpPr>
          <p:grpSpPr bwMode="auto">
            <a:xfrm rot="-2925465">
              <a:off x="1146" y="2118"/>
              <a:ext cx="118" cy="150"/>
              <a:chOff x="4944" y="1674"/>
              <a:chExt cx="118" cy="150"/>
            </a:xfrm>
          </p:grpSpPr>
          <p:sp>
            <p:nvSpPr>
              <p:cNvPr id="45103" name="Line 47"/>
              <p:cNvSpPr>
                <a:spLocks noChangeShapeType="1"/>
              </p:cNvSpPr>
              <p:nvPr/>
            </p:nvSpPr>
            <p:spPr bwMode="auto">
              <a:xfrm flipH="1">
                <a:off x="4944" y="1673"/>
                <a:ext cx="114" cy="54"/>
              </a:xfrm>
              <a:prstGeom prst="line">
                <a:avLst/>
              </a:prstGeom>
              <a:noFill/>
              <a:ln w="38100">
                <a:solidFill>
                  <a:srgbClr val="00FF00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5104" name="Line 48"/>
              <p:cNvSpPr>
                <a:spLocks noChangeShapeType="1"/>
              </p:cNvSpPr>
              <p:nvPr/>
            </p:nvSpPr>
            <p:spPr bwMode="auto">
              <a:xfrm flipH="1">
                <a:off x="5040" y="1679"/>
                <a:ext cx="22" cy="144"/>
              </a:xfrm>
              <a:prstGeom prst="line">
                <a:avLst/>
              </a:prstGeom>
              <a:noFill/>
              <a:ln w="38100">
                <a:solidFill>
                  <a:srgbClr val="00FF00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45105" name="Text Box 49"/>
          <p:cNvSpPr txBox="1">
            <a:spLocks noChangeArrowheads="1"/>
          </p:cNvSpPr>
          <p:nvPr/>
        </p:nvSpPr>
        <p:spPr bwMode="auto">
          <a:xfrm>
            <a:off x="2036763" y="2471738"/>
            <a:ext cx="121602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b="1" i="1">
                <a:solidFill>
                  <a:srgbClr val="00FF00"/>
                </a:solidFill>
              </a:rPr>
              <a:t>CNS</a:t>
            </a:r>
          </a:p>
          <a:p>
            <a:pPr algn="ctr">
              <a:lnSpc>
                <a:spcPct val="90000"/>
              </a:lnSpc>
              <a:defRPr/>
            </a:pPr>
            <a:r>
              <a:rPr lang="en-US" b="1" i="1">
                <a:solidFill>
                  <a:srgbClr val="00FF00"/>
                </a:solidFill>
              </a:rPr>
              <a:t>inter-</a:t>
            </a:r>
          </a:p>
          <a:p>
            <a:pPr algn="ctr">
              <a:lnSpc>
                <a:spcPct val="90000"/>
              </a:lnSpc>
              <a:defRPr/>
            </a:pPr>
            <a:r>
              <a:rPr lang="en-US" b="1" i="1">
                <a:solidFill>
                  <a:srgbClr val="00FF00"/>
                </a:solidFill>
              </a:rPr>
              <a:t>neuron</a:t>
            </a:r>
          </a:p>
        </p:txBody>
      </p:sp>
      <p:sp>
        <p:nvSpPr>
          <p:cNvPr id="45106" name="Text Box 50"/>
          <p:cNvSpPr txBox="1">
            <a:spLocks noChangeArrowheads="1"/>
          </p:cNvSpPr>
          <p:nvPr/>
        </p:nvSpPr>
        <p:spPr bwMode="auto">
          <a:xfrm>
            <a:off x="87313" y="5664200"/>
            <a:ext cx="2368550" cy="955675"/>
          </a:xfrm>
          <a:prstGeom prst="rect">
            <a:avLst/>
          </a:prstGeom>
          <a:solidFill>
            <a:srgbClr val="66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b="1" i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Mixed Spinal</a:t>
            </a:r>
          </a:p>
          <a:p>
            <a:pPr algn="ctr">
              <a:defRPr/>
            </a:pPr>
            <a:r>
              <a:rPr lang="en-US" sz="2800" b="1" i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Nerve</a:t>
            </a:r>
          </a:p>
        </p:txBody>
      </p:sp>
      <p:sp>
        <p:nvSpPr>
          <p:cNvPr id="12319" name="Text Box 54"/>
          <p:cNvSpPr txBox="1">
            <a:spLocks noChangeArrowheads="1"/>
          </p:cNvSpPr>
          <p:nvPr/>
        </p:nvSpPr>
        <p:spPr bwMode="auto">
          <a:xfrm>
            <a:off x="6781800" y="3810000"/>
            <a:ext cx="946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sz="2000"/>
              <a:t>ventral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sz="2000"/>
              <a:t>ramus</a:t>
            </a:r>
          </a:p>
        </p:txBody>
      </p:sp>
      <p:sp>
        <p:nvSpPr>
          <p:cNvPr id="12320" name="Text Box 53"/>
          <p:cNvSpPr txBox="1">
            <a:spLocks noChangeArrowheads="1"/>
          </p:cNvSpPr>
          <p:nvPr/>
        </p:nvSpPr>
        <p:spPr bwMode="auto">
          <a:xfrm>
            <a:off x="3505200" y="4267200"/>
            <a:ext cx="4038600" cy="2355850"/>
          </a:xfrm>
          <a:prstGeom prst="rect">
            <a:avLst/>
          </a:prstGeom>
          <a:solidFill>
            <a:srgbClr val="CCECFF">
              <a:alpha val="8784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tabLst>
                <a:tab pos="225425" algn="l"/>
                <a:tab pos="461963" algn="l"/>
                <a:tab pos="68897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225425" algn="l"/>
                <a:tab pos="461963" algn="l"/>
                <a:tab pos="68897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225425" algn="l"/>
                <a:tab pos="461963" algn="l"/>
                <a:tab pos="68897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225425" algn="l"/>
                <a:tab pos="461963" algn="l"/>
                <a:tab pos="68897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225425" algn="l"/>
                <a:tab pos="461963" algn="l"/>
                <a:tab pos="68897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  <a:tab pos="461963" algn="l"/>
                <a:tab pos="68897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  <a:tab pos="461963" algn="l"/>
                <a:tab pos="68897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  <a:tab pos="461963" algn="l"/>
                <a:tab pos="68897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  <a:tab pos="461963" algn="l"/>
                <a:tab pos="68897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Somatic sensations</a:t>
            </a:r>
          </a:p>
          <a:p>
            <a:pPr eaLnBrk="1" hangingPunct="1"/>
            <a:r>
              <a:rPr lang="en-US" sz="2000"/>
              <a:t>• touch, pain, temperature,</a:t>
            </a:r>
          </a:p>
          <a:p>
            <a:pPr eaLnBrk="1" hangingPunct="1"/>
            <a:r>
              <a:rPr lang="en-US" sz="2000"/>
              <a:t>	pressure</a:t>
            </a:r>
          </a:p>
          <a:p>
            <a:pPr eaLnBrk="1" hangingPunct="1"/>
            <a:r>
              <a:rPr lang="en-US" sz="2000"/>
              <a:t>• proprioception: joints, muscles</a:t>
            </a:r>
          </a:p>
          <a:p>
            <a:pPr eaLnBrk="1" hangingPunct="1"/>
            <a:endParaRPr lang="en-US" sz="2000"/>
          </a:p>
          <a:p>
            <a:pPr eaLnBrk="1" hangingPunct="1"/>
            <a:r>
              <a:rPr lang="en-US"/>
              <a:t>Somatic motor activity</a:t>
            </a:r>
            <a:r>
              <a:rPr lang="en-US" sz="2000"/>
              <a:t>: 	innervate skeletal muscles</a:t>
            </a:r>
          </a:p>
        </p:txBody>
      </p:sp>
      <p:sp>
        <p:nvSpPr>
          <p:cNvPr id="45111" name="Freeform 55"/>
          <p:cNvSpPr>
            <a:spLocks/>
          </p:cNvSpPr>
          <p:nvPr/>
        </p:nvSpPr>
        <p:spPr bwMode="auto">
          <a:xfrm flipH="1">
            <a:off x="7264400" y="3254375"/>
            <a:ext cx="112713" cy="5953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9" y="420"/>
              </a:cxn>
            </a:cxnLst>
            <a:rect l="0" t="0" r="r" b="b"/>
            <a:pathLst>
              <a:path w="39" h="420">
                <a:moveTo>
                  <a:pt x="0" y="0"/>
                </a:moveTo>
                <a:lnTo>
                  <a:pt x="39" y="420"/>
                </a:lnTo>
              </a:path>
            </a:pathLst>
          </a:custGeom>
          <a:noFill/>
          <a:ln w="19050" cmpd="sng">
            <a:solidFill>
              <a:schemeClr val="tx1"/>
            </a:solidFill>
            <a:round/>
            <a:headEnd type="none" w="med" len="med"/>
            <a:tailEnd type="none" w="med" len="med"/>
          </a:ln>
          <a:effectLst>
            <a:outerShdw dist="28398" dir="3806097" algn="ctr" rotWithShape="0">
              <a:schemeClr val="bg1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50" name="Group 49"/>
          <p:cNvGrpSpPr/>
          <p:nvPr/>
        </p:nvGrpSpPr>
        <p:grpSpPr>
          <a:xfrm>
            <a:off x="0" y="1371600"/>
            <a:ext cx="1828800" cy="2927350"/>
            <a:chOff x="0" y="1447800"/>
            <a:chExt cx="1828800" cy="2927350"/>
          </a:xfrm>
        </p:grpSpPr>
        <p:sp>
          <p:nvSpPr>
            <p:cNvPr id="51" name="Text Box 22"/>
            <p:cNvSpPr txBox="1">
              <a:spLocks noChangeArrowheads="1"/>
            </p:cNvSpPr>
            <p:nvPr/>
          </p:nvSpPr>
          <p:spPr bwMode="auto">
            <a:xfrm>
              <a:off x="0" y="1447800"/>
              <a:ext cx="876300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r>
                <a:rPr lang="en-US" sz="2000" dirty="0"/>
                <a:t>dorsal</a:t>
              </a:r>
            </a:p>
            <a:p>
              <a:pPr algn="ctr" eaLnBrk="1" hangingPunct="1">
                <a:lnSpc>
                  <a:spcPct val="90000"/>
                </a:lnSpc>
              </a:pPr>
              <a:r>
                <a:rPr lang="en-US" sz="2000" dirty="0"/>
                <a:t>horn</a:t>
              </a:r>
            </a:p>
          </p:txBody>
        </p:sp>
        <p:sp>
          <p:nvSpPr>
            <p:cNvPr id="52" name="Text Box 23"/>
            <p:cNvSpPr txBox="1">
              <a:spLocks noChangeArrowheads="1"/>
            </p:cNvSpPr>
            <p:nvPr/>
          </p:nvSpPr>
          <p:spPr bwMode="auto">
            <a:xfrm>
              <a:off x="0" y="3733800"/>
              <a:ext cx="946150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r>
                <a:rPr lang="en-US" sz="2000"/>
                <a:t>ventral</a:t>
              </a:r>
            </a:p>
            <a:p>
              <a:pPr algn="ctr" eaLnBrk="1" hangingPunct="1">
                <a:lnSpc>
                  <a:spcPct val="90000"/>
                </a:lnSpc>
              </a:pPr>
              <a:r>
                <a:rPr lang="en-US" sz="2000"/>
                <a:t>horn</a:t>
              </a:r>
            </a:p>
          </p:txBody>
        </p:sp>
        <p:sp>
          <p:nvSpPr>
            <p:cNvPr id="53" name="Line 26"/>
            <p:cNvSpPr>
              <a:spLocks noChangeShapeType="1"/>
            </p:cNvSpPr>
            <p:nvPr/>
          </p:nvSpPr>
          <p:spPr bwMode="auto">
            <a:xfrm flipV="1">
              <a:off x="895350" y="3560763"/>
              <a:ext cx="820738" cy="52546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dist="28398" dir="1593903" algn="ctr" rotWithShape="0">
                <a:schemeClr val="bg1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" name="Line 27"/>
            <p:cNvSpPr>
              <a:spLocks noChangeShapeType="1"/>
            </p:cNvSpPr>
            <p:nvPr/>
          </p:nvSpPr>
          <p:spPr bwMode="auto">
            <a:xfrm>
              <a:off x="781050" y="1933575"/>
              <a:ext cx="1047750" cy="73342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dist="25400" dir="5400000" algn="ctr" rotWithShape="0">
                <a:schemeClr val="bg1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Audrone's spinal nerv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47800"/>
            <a:ext cx="7315200" cy="499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-23813" y="0"/>
            <a:ext cx="9163051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Structure of Spinal Nerves: Dorsal &amp; Ventral Rami</a:t>
            </a:r>
          </a:p>
        </p:txBody>
      </p:sp>
      <p:sp>
        <p:nvSpPr>
          <p:cNvPr id="13316" name="Text Box 9"/>
          <p:cNvSpPr txBox="1">
            <a:spLocks noChangeArrowheads="1"/>
          </p:cNvSpPr>
          <p:nvPr/>
        </p:nvSpPr>
        <p:spPr bwMode="auto">
          <a:xfrm>
            <a:off x="4648200" y="1295400"/>
            <a:ext cx="8493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sz="2000"/>
              <a:t>spinal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sz="2000"/>
              <a:t>nerve</a:t>
            </a:r>
          </a:p>
        </p:txBody>
      </p:sp>
      <p:sp>
        <p:nvSpPr>
          <p:cNvPr id="13317" name="Text Box 10"/>
          <p:cNvSpPr txBox="1">
            <a:spLocks noChangeArrowheads="1"/>
          </p:cNvSpPr>
          <p:nvPr/>
        </p:nvSpPr>
        <p:spPr bwMode="auto">
          <a:xfrm>
            <a:off x="5410200" y="609600"/>
            <a:ext cx="889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sz="2000"/>
              <a:t>dorsal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sz="2000"/>
              <a:t>ramus</a:t>
            </a:r>
          </a:p>
        </p:txBody>
      </p:sp>
      <p:sp>
        <p:nvSpPr>
          <p:cNvPr id="49179" name="Line 27"/>
          <p:cNvSpPr>
            <a:spLocks noChangeShapeType="1"/>
          </p:cNvSpPr>
          <p:nvPr/>
        </p:nvSpPr>
        <p:spPr bwMode="auto">
          <a:xfrm flipH="1" flipV="1">
            <a:off x="5867400" y="1219200"/>
            <a:ext cx="549275" cy="12271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>
            <a:outerShdw dist="28398" dir="1593903" algn="ctr" rotWithShape="0">
              <a:schemeClr val="bg1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13319" name="Group 28"/>
          <p:cNvGrpSpPr>
            <a:grpSpLocks/>
          </p:cNvGrpSpPr>
          <p:nvPr/>
        </p:nvGrpSpPr>
        <p:grpSpPr bwMode="auto">
          <a:xfrm>
            <a:off x="2057400" y="1612900"/>
            <a:ext cx="6578600" cy="1714500"/>
            <a:chOff x="1296" y="1016"/>
            <a:chExt cx="4144" cy="1080"/>
          </a:xfrm>
        </p:grpSpPr>
        <p:sp>
          <p:nvSpPr>
            <p:cNvPr id="13348" name="Freeform 29"/>
            <p:cNvSpPr>
              <a:spLocks/>
            </p:cNvSpPr>
            <p:nvPr/>
          </p:nvSpPr>
          <p:spPr bwMode="auto">
            <a:xfrm>
              <a:off x="1400" y="1016"/>
              <a:ext cx="3886" cy="1003"/>
            </a:xfrm>
            <a:custGeom>
              <a:avLst/>
              <a:gdLst>
                <a:gd name="T0" fmla="*/ 0 w 3886"/>
                <a:gd name="T1" fmla="*/ 432 h 1003"/>
                <a:gd name="T2" fmla="*/ 545 w 3886"/>
                <a:gd name="T3" fmla="*/ 34 h 1003"/>
                <a:gd name="T4" fmla="*/ 2056 w 3886"/>
                <a:gd name="T5" fmla="*/ 636 h 1003"/>
                <a:gd name="T6" fmla="*/ 3886 w 3886"/>
                <a:gd name="T7" fmla="*/ 1003 h 100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886"/>
                <a:gd name="T13" fmla="*/ 0 h 1003"/>
                <a:gd name="T14" fmla="*/ 3886 w 3886"/>
                <a:gd name="T15" fmla="*/ 1003 h 100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886" h="1003">
                  <a:moveTo>
                    <a:pt x="0" y="432"/>
                  </a:moveTo>
                  <a:cubicBezTo>
                    <a:pt x="90" y="366"/>
                    <a:pt x="202" y="0"/>
                    <a:pt x="545" y="34"/>
                  </a:cubicBezTo>
                  <a:cubicBezTo>
                    <a:pt x="898" y="55"/>
                    <a:pt x="1499" y="474"/>
                    <a:pt x="2056" y="636"/>
                  </a:cubicBezTo>
                  <a:cubicBezTo>
                    <a:pt x="2613" y="798"/>
                    <a:pt x="3505" y="927"/>
                    <a:pt x="3886" y="1003"/>
                  </a:cubicBezTo>
                </a:path>
              </a:pathLst>
            </a:custGeom>
            <a:noFill/>
            <a:ln w="57150" cmpd="sng">
              <a:solidFill>
                <a:srgbClr val="0000FF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3349" name="Group 30"/>
            <p:cNvGrpSpPr>
              <a:grpSpLocks/>
            </p:cNvGrpSpPr>
            <p:nvPr/>
          </p:nvGrpSpPr>
          <p:grpSpPr bwMode="auto">
            <a:xfrm>
              <a:off x="1296" y="1434"/>
              <a:ext cx="118" cy="150"/>
              <a:chOff x="1296" y="1434"/>
              <a:chExt cx="118" cy="150"/>
            </a:xfrm>
          </p:grpSpPr>
          <p:sp>
            <p:nvSpPr>
              <p:cNvPr id="13354" name="Line 31"/>
              <p:cNvSpPr>
                <a:spLocks noChangeShapeType="1"/>
              </p:cNvSpPr>
              <p:nvPr/>
            </p:nvSpPr>
            <p:spPr bwMode="auto">
              <a:xfrm flipH="1">
                <a:off x="1296" y="1434"/>
                <a:ext cx="114" cy="54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5" name="Line 32"/>
              <p:cNvSpPr>
                <a:spLocks noChangeShapeType="1"/>
              </p:cNvSpPr>
              <p:nvPr/>
            </p:nvSpPr>
            <p:spPr bwMode="auto">
              <a:xfrm flipH="1">
                <a:off x="1392" y="1440"/>
                <a:ext cx="22" cy="144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350" name="Group 33"/>
            <p:cNvGrpSpPr>
              <a:grpSpLocks/>
            </p:cNvGrpSpPr>
            <p:nvPr/>
          </p:nvGrpSpPr>
          <p:grpSpPr bwMode="auto">
            <a:xfrm rot="-6873873">
              <a:off x="5306" y="1962"/>
              <a:ext cx="118" cy="150"/>
              <a:chOff x="4944" y="1674"/>
              <a:chExt cx="118" cy="150"/>
            </a:xfrm>
          </p:grpSpPr>
          <p:sp>
            <p:nvSpPr>
              <p:cNvPr id="13352" name="Line 34"/>
              <p:cNvSpPr>
                <a:spLocks noChangeShapeType="1"/>
              </p:cNvSpPr>
              <p:nvPr/>
            </p:nvSpPr>
            <p:spPr bwMode="auto">
              <a:xfrm flipH="1">
                <a:off x="4944" y="1674"/>
                <a:ext cx="114" cy="54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3" name="Line 35"/>
              <p:cNvSpPr>
                <a:spLocks noChangeShapeType="1"/>
              </p:cNvSpPr>
              <p:nvPr/>
            </p:nvSpPr>
            <p:spPr bwMode="auto">
              <a:xfrm flipH="1">
                <a:off x="5040" y="1680"/>
                <a:ext cx="22" cy="144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351" name="Line 36"/>
            <p:cNvSpPr>
              <a:spLocks noChangeShapeType="1"/>
            </p:cNvSpPr>
            <p:nvPr/>
          </p:nvSpPr>
          <p:spPr bwMode="auto">
            <a:xfrm flipV="1">
              <a:off x="2344" y="1058"/>
              <a:ext cx="56" cy="118"/>
            </a:xfrm>
            <a:prstGeom prst="line">
              <a:avLst/>
            </a:prstGeom>
            <a:noFill/>
            <a:ln w="63500">
              <a:solidFill>
                <a:srgbClr val="0000FF"/>
              </a:solidFill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9189" name="Text Box 37"/>
          <p:cNvSpPr txBox="1">
            <a:spLocks noChangeArrowheads="1"/>
          </p:cNvSpPr>
          <p:nvPr/>
        </p:nvSpPr>
        <p:spPr bwMode="auto">
          <a:xfrm>
            <a:off x="7593013" y="1371600"/>
            <a:ext cx="1550987" cy="157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2800" b="1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somatic</a:t>
            </a:r>
          </a:p>
          <a:p>
            <a:pPr algn="ctr">
              <a:lnSpc>
                <a:spcPct val="90000"/>
              </a:lnSpc>
              <a:defRPr/>
            </a:pPr>
            <a:r>
              <a:rPr lang="en-US" sz="2800" b="1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sensory</a:t>
            </a:r>
          </a:p>
          <a:p>
            <a:pPr algn="ctr">
              <a:lnSpc>
                <a:spcPct val="90000"/>
              </a:lnSpc>
              <a:defRPr/>
            </a:pPr>
            <a:r>
              <a:rPr lang="en-US" sz="2800" b="1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nerve</a:t>
            </a:r>
          </a:p>
          <a:p>
            <a:pPr algn="ctr">
              <a:lnSpc>
                <a:spcPct val="90000"/>
              </a:lnSpc>
              <a:defRPr/>
            </a:pPr>
            <a:r>
              <a:rPr lang="en-US" b="1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(GSA)</a:t>
            </a:r>
          </a:p>
        </p:txBody>
      </p:sp>
      <p:grpSp>
        <p:nvGrpSpPr>
          <p:cNvPr id="13321" name="Group 38"/>
          <p:cNvGrpSpPr>
            <a:grpSpLocks/>
          </p:cNvGrpSpPr>
          <p:nvPr/>
        </p:nvGrpSpPr>
        <p:grpSpPr bwMode="auto">
          <a:xfrm>
            <a:off x="1809750" y="2781300"/>
            <a:ext cx="7062788" cy="2066925"/>
            <a:chOff x="1140" y="1752"/>
            <a:chExt cx="4449" cy="1302"/>
          </a:xfrm>
        </p:grpSpPr>
        <p:sp>
          <p:nvSpPr>
            <p:cNvPr id="13344" name="Freeform 39"/>
            <p:cNvSpPr>
              <a:spLocks/>
            </p:cNvSpPr>
            <p:nvPr/>
          </p:nvSpPr>
          <p:spPr bwMode="auto">
            <a:xfrm>
              <a:off x="1140" y="1752"/>
              <a:ext cx="4296" cy="1302"/>
            </a:xfrm>
            <a:custGeom>
              <a:avLst/>
              <a:gdLst>
                <a:gd name="T0" fmla="*/ 84 w 4296"/>
                <a:gd name="T1" fmla="*/ 516 h 1302"/>
                <a:gd name="T2" fmla="*/ 744 w 4296"/>
                <a:gd name="T3" fmla="*/ 1230 h 1302"/>
                <a:gd name="T4" fmla="*/ 2280 w 4296"/>
                <a:gd name="T5" fmla="*/ 6 h 1302"/>
                <a:gd name="T6" fmla="*/ 4296 w 4296"/>
                <a:gd name="T7" fmla="*/ 414 h 130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296"/>
                <a:gd name="T13" fmla="*/ 0 h 1302"/>
                <a:gd name="T14" fmla="*/ 4296 w 4296"/>
                <a:gd name="T15" fmla="*/ 1302 h 130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296" h="1302">
                  <a:moveTo>
                    <a:pt x="84" y="516"/>
                  </a:moveTo>
                  <a:cubicBezTo>
                    <a:pt x="206" y="634"/>
                    <a:pt x="0" y="1158"/>
                    <a:pt x="744" y="1230"/>
                  </a:cubicBezTo>
                  <a:cubicBezTo>
                    <a:pt x="1488" y="1302"/>
                    <a:pt x="2004" y="0"/>
                    <a:pt x="2280" y="6"/>
                  </a:cubicBezTo>
                  <a:cubicBezTo>
                    <a:pt x="2556" y="12"/>
                    <a:pt x="3876" y="329"/>
                    <a:pt x="4296" y="414"/>
                  </a:cubicBezTo>
                </a:path>
              </a:pathLst>
            </a:custGeom>
            <a:noFill/>
            <a:ln w="57150" cmpd="sng">
              <a:solidFill>
                <a:srgbClr val="FF0000"/>
              </a:solidFill>
              <a:round/>
              <a:headEnd type="oval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3345" name="Group 40"/>
            <p:cNvGrpSpPr>
              <a:grpSpLocks/>
            </p:cNvGrpSpPr>
            <p:nvPr/>
          </p:nvGrpSpPr>
          <p:grpSpPr bwMode="auto">
            <a:xfrm rot="-6873873">
              <a:off x="5455" y="2111"/>
              <a:ext cx="118" cy="150"/>
              <a:chOff x="4944" y="1674"/>
              <a:chExt cx="118" cy="150"/>
            </a:xfrm>
          </p:grpSpPr>
          <p:sp>
            <p:nvSpPr>
              <p:cNvPr id="13346" name="Line 41"/>
              <p:cNvSpPr>
                <a:spLocks noChangeShapeType="1"/>
              </p:cNvSpPr>
              <p:nvPr/>
            </p:nvSpPr>
            <p:spPr bwMode="auto">
              <a:xfrm flipH="1">
                <a:off x="4944" y="1674"/>
                <a:ext cx="114" cy="5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7" name="Line 42"/>
              <p:cNvSpPr>
                <a:spLocks noChangeShapeType="1"/>
              </p:cNvSpPr>
              <p:nvPr/>
            </p:nvSpPr>
            <p:spPr bwMode="auto">
              <a:xfrm flipH="1">
                <a:off x="5040" y="1680"/>
                <a:ext cx="22" cy="14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49195" name="Text Box 43"/>
          <p:cNvSpPr txBox="1">
            <a:spLocks noChangeArrowheads="1"/>
          </p:cNvSpPr>
          <p:nvPr/>
        </p:nvSpPr>
        <p:spPr bwMode="auto">
          <a:xfrm>
            <a:off x="7613650" y="3657600"/>
            <a:ext cx="1530350" cy="157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28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somatic</a:t>
            </a:r>
          </a:p>
          <a:p>
            <a:pPr algn="ctr">
              <a:lnSpc>
                <a:spcPct val="90000"/>
              </a:lnSpc>
              <a:defRPr/>
            </a:pPr>
            <a:r>
              <a:rPr lang="en-US" sz="28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motor</a:t>
            </a:r>
          </a:p>
          <a:p>
            <a:pPr algn="ctr">
              <a:lnSpc>
                <a:spcPct val="90000"/>
              </a:lnSpc>
              <a:defRPr/>
            </a:pPr>
            <a:r>
              <a:rPr lang="en-US" sz="28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nerve</a:t>
            </a:r>
          </a:p>
          <a:p>
            <a:pPr algn="ctr">
              <a:lnSpc>
                <a:spcPct val="90000"/>
              </a:lnSpc>
              <a:defRPr/>
            </a:pPr>
            <a:r>
              <a:rPr lang="en-US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(GSE)</a:t>
            </a:r>
          </a:p>
        </p:txBody>
      </p:sp>
      <p:grpSp>
        <p:nvGrpSpPr>
          <p:cNvPr id="7" name="Group 61"/>
          <p:cNvGrpSpPr>
            <a:grpSpLocks/>
          </p:cNvGrpSpPr>
          <p:nvPr/>
        </p:nvGrpSpPr>
        <p:grpSpPr bwMode="auto">
          <a:xfrm>
            <a:off x="6208713" y="1462088"/>
            <a:ext cx="1262062" cy="1466850"/>
            <a:chOff x="3911" y="921"/>
            <a:chExt cx="795" cy="924"/>
          </a:xfrm>
        </p:grpSpPr>
        <p:grpSp>
          <p:nvGrpSpPr>
            <p:cNvPr id="13336" name="Group 53"/>
            <p:cNvGrpSpPr>
              <a:grpSpLocks/>
            </p:cNvGrpSpPr>
            <p:nvPr/>
          </p:nvGrpSpPr>
          <p:grpSpPr bwMode="auto">
            <a:xfrm rot="10339419">
              <a:off x="4371" y="948"/>
              <a:ext cx="118" cy="150"/>
              <a:chOff x="4944" y="1674"/>
              <a:chExt cx="118" cy="150"/>
            </a:xfrm>
          </p:grpSpPr>
          <p:sp>
            <p:nvSpPr>
              <p:cNvPr id="13342" name="Line 54"/>
              <p:cNvSpPr>
                <a:spLocks noChangeShapeType="1"/>
              </p:cNvSpPr>
              <p:nvPr/>
            </p:nvSpPr>
            <p:spPr bwMode="auto">
              <a:xfrm flipH="1">
                <a:off x="4944" y="1674"/>
                <a:ext cx="114" cy="54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3" name="Line 55"/>
              <p:cNvSpPr>
                <a:spLocks noChangeShapeType="1"/>
              </p:cNvSpPr>
              <p:nvPr/>
            </p:nvSpPr>
            <p:spPr bwMode="auto">
              <a:xfrm flipH="1">
                <a:off x="5040" y="1680"/>
                <a:ext cx="22" cy="144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337" name="Freeform 56"/>
            <p:cNvSpPr>
              <a:spLocks/>
            </p:cNvSpPr>
            <p:nvPr/>
          </p:nvSpPr>
          <p:spPr bwMode="auto">
            <a:xfrm>
              <a:off x="3911" y="1084"/>
              <a:ext cx="480" cy="672"/>
            </a:xfrm>
            <a:custGeom>
              <a:avLst/>
              <a:gdLst>
                <a:gd name="T0" fmla="*/ 0 w 480"/>
                <a:gd name="T1" fmla="*/ 672 h 672"/>
                <a:gd name="T2" fmla="*/ 288 w 480"/>
                <a:gd name="T3" fmla="*/ 304 h 672"/>
                <a:gd name="T4" fmla="*/ 480 w 480"/>
                <a:gd name="T5" fmla="*/ 0 h 672"/>
                <a:gd name="T6" fmla="*/ 0 60000 65536"/>
                <a:gd name="T7" fmla="*/ 0 60000 65536"/>
                <a:gd name="T8" fmla="*/ 0 60000 65536"/>
                <a:gd name="T9" fmla="*/ 0 w 480"/>
                <a:gd name="T10" fmla="*/ 0 h 672"/>
                <a:gd name="T11" fmla="*/ 480 w 480"/>
                <a:gd name="T12" fmla="*/ 672 h 6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0" h="672">
                  <a:moveTo>
                    <a:pt x="0" y="672"/>
                  </a:moveTo>
                  <a:cubicBezTo>
                    <a:pt x="48" y="611"/>
                    <a:pt x="208" y="416"/>
                    <a:pt x="288" y="304"/>
                  </a:cubicBezTo>
                  <a:cubicBezTo>
                    <a:pt x="368" y="192"/>
                    <a:pt x="440" y="63"/>
                    <a:pt x="480" y="0"/>
                  </a:cubicBezTo>
                </a:path>
              </a:pathLst>
            </a:custGeom>
            <a:noFill/>
            <a:ln w="57150" cmpd="sng">
              <a:solidFill>
                <a:srgbClr val="0000FF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3338" name="Group 57"/>
            <p:cNvGrpSpPr>
              <a:grpSpLocks/>
            </p:cNvGrpSpPr>
            <p:nvPr/>
          </p:nvGrpSpPr>
          <p:grpSpPr bwMode="auto">
            <a:xfrm rot="10800000">
              <a:off x="4588" y="921"/>
              <a:ext cx="118" cy="150"/>
              <a:chOff x="4944" y="1674"/>
              <a:chExt cx="118" cy="150"/>
            </a:xfrm>
          </p:grpSpPr>
          <p:sp>
            <p:nvSpPr>
              <p:cNvPr id="13340" name="Line 58"/>
              <p:cNvSpPr>
                <a:spLocks noChangeShapeType="1"/>
              </p:cNvSpPr>
              <p:nvPr/>
            </p:nvSpPr>
            <p:spPr bwMode="auto">
              <a:xfrm flipH="1">
                <a:off x="4944" y="1674"/>
                <a:ext cx="114" cy="5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1" name="Line 59"/>
              <p:cNvSpPr>
                <a:spLocks noChangeShapeType="1"/>
              </p:cNvSpPr>
              <p:nvPr/>
            </p:nvSpPr>
            <p:spPr bwMode="auto">
              <a:xfrm flipH="1">
                <a:off x="5040" y="1680"/>
                <a:ext cx="22" cy="14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339" name="Freeform 60"/>
            <p:cNvSpPr>
              <a:spLocks/>
            </p:cNvSpPr>
            <p:nvPr/>
          </p:nvSpPr>
          <p:spPr bwMode="auto">
            <a:xfrm>
              <a:off x="3939" y="1061"/>
              <a:ext cx="653" cy="784"/>
            </a:xfrm>
            <a:custGeom>
              <a:avLst/>
              <a:gdLst>
                <a:gd name="T0" fmla="*/ 0 w 653"/>
                <a:gd name="T1" fmla="*/ 784 h 784"/>
                <a:gd name="T2" fmla="*/ 347 w 653"/>
                <a:gd name="T3" fmla="*/ 300 h 784"/>
                <a:gd name="T4" fmla="*/ 653 w 653"/>
                <a:gd name="T5" fmla="*/ 0 h 784"/>
                <a:gd name="T6" fmla="*/ 0 60000 65536"/>
                <a:gd name="T7" fmla="*/ 0 60000 65536"/>
                <a:gd name="T8" fmla="*/ 0 60000 65536"/>
                <a:gd name="T9" fmla="*/ 0 w 653"/>
                <a:gd name="T10" fmla="*/ 0 h 784"/>
                <a:gd name="T11" fmla="*/ 653 w 653"/>
                <a:gd name="T12" fmla="*/ 784 h 7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53" h="784">
                  <a:moveTo>
                    <a:pt x="0" y="784"/>
                  </a:moveTo>
                  <a:cubicBezTo>
                    <a:pt x="58" y="703"/>
                    <a:pt x="238" y="431"/>
                    <a:pt x="347" y="300"/>
                  </a:cubicBezTo>
                  <a:cubicBezTo>
                    <a:pt x="446" y="174"/>
                    <a:pt x="589" y="63"/>
                    <a:pt x="653" y="0"/>
                  </a:cubicBezTo>
                </a:path>
              </a:pathLst>
            </a:custGeom>
            <a:noFill/>
            <a:ln w="57150" cmpd="sng">
              <a:solidFill>
                <a:srgbClr val="FF0000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9217" name="Line 65"/>
          <p:cNvSpPr>
            <a:spLocks noChangeShapeType="1"/>
          </p:cNvSpPr>
          <p:nvPr/>
        </p:nvSpPr>
        <p:spPr bwMode="auto">
          <a:xfrm>
            <a:off x="5334000" y="1905000"/>
            <a:ext cx="333375" cy="6572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>
            <a:outerShdw dist="28398" dir="3806097" algn="ctr" rotWithShape="0">
              <a:schemeClr val="bg1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326" name="Text Box 68"/>
          <p:cNvSpPr txBox="1">
            <a:spLocks noChangeArrowheads="1"/>
          </p:cNvSpPr>
          <p:nvPr/>
        </p:nvSpPr>
        <p:spPr bwMode="auto">
          <a:xfrm>
            <a:off x="6781800" y="3810000"/>
            <a:ext cx="946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sz="2000"/>
              <a:t>ventral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sz="2000"/>
              <a:t>ramus</a:t>
            </a:r>
          </a:p>
        </p:txBody>
      </p:sp>
      <p:sp>
        <p:nvSpPr>
          <p:cNvPr id="49221" name="Freeform 69"/>
          <p:cNvSpPr>
            <a:spLocks/>
          </p:cNvSpPr>
          <p:nvPr/>
        </p:nvSpPr>
        <p:spPr bwMode="auto">
          <a:xfrm flipH="1">
            <a:off x="7264400" y="3254375"/>
            <a:ext cx="112713" cy="5953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9" y="420"/>
              </a:cxn>
            </a:cxnLst>
            <a:rect l="0" t="0" r="r" b="b"/>
            <a:pathLst>
              <a:path w="39" h="420">
                <a:moveTo>
                  <a:pt x="0" y="0"/>
                </a:moveTo>
                <a:lnTo>
                  <a:pt x="39" y="420"/>
                </a:lnTo>
              </a:path>
            </a:pathLst>
          </a:custGeom>
          <a:noFill/>
          <a:ln w="19050" cmpd="sng">
            <a:solidFill>
              <a:schemeClr val="tx1"/>
            </a:solidFill>
            <a:round/>
            <a:headEnd type="none" w="med" len="med"/>
            <a:tailEnd type="none" w="med" len="med"/>
          </a:ln>
          <a:effectLst>
            <a:outerShdw dist="28398" dir="3806097" algn="ctr" rotWithShape="0">
              <a:schemeClr val="bg1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10" name="Group 70"/>
          <p:cNvGrpSpPr>
            <a:grpSpLocks/>
          </p:cNvGrpSpPr>
          <p:nvPr/>
        </p:nvGrpSpPr>
        <p:grpSpPr bwMode="auto">
          <a:xfrm>
            <a:off x="1793875" y="2482850"/>
            <a:ext cx="282575" cy="1092200"/>
            <a:chOff x="1130" y="1564"/>
            <a:chExt cx="178" cy="688"/>
          </a:xfrm>
        </p:grpSpPr>
        <p:sp>
          <p:nvSpPr>
            <p:cNvPr id="49223" name="Freeform 71"/>
            <p:cNvSpPr>
              <a:spLocks/>
            </p:cNvSpPr>
            <p:nvPr/>
          </p:nvSpPr>
          <p:spPr bwMode="auto">
            <a:xfrm>
              <a:off x="1173" y="1564"/>
              <a:ext cx="135" cy="538"/>
            </a:xfrm>
            <a:custGeom>
              <a:avLst/>
              <a:gdLst/>
              <a:ahLst/>
              <a:cxnLst>
                <a:cxn ang="0">
                  <a:pos x="135" y="0"/>
                </a:cxn>
                <a:cxn ang="0">
                  <a:pos x="19" y="264"/>
                </a:cxn>
                <a:cxn ang="0">
                  <a:pos x="19" y="538"/>
                </a:cxn>
              </a:cxnLst>
              <a:rect l="0" t="0" r="r" b="b"/>
              <a:pathLst>
                <a:path w="135" h="538">
                  <a:moveTo>
                    <a:pt x="135" y="0"/>
                  </a:moveTo>
                  <a:cubicBezTo>
                    <a:pt x="125" y="43"/>
                    <a:pt x="38" y="175"/>
                    <a:pt x="19" y="264"/>
                  </a:cubicBezTo>
                  <a:cubicBezTo>
                    <a:pt x="0" y="354"/>
                    <a:pt x="19" y="482"/>
                    <a:pt x="19" y="538"/>
                  </a:cubicBezTo>
                </a:path>
              </a:pathLst>
            </a:custGeom>
            <a:noFill/>
            <a:ln w="57150" cmpd="sng">
              <a:solidFill>
                <a:srgbClr val="00FF00"/>
              </a:solidFill>
              <a:round/>
              <a:headEnd type="oval" w="med" len="med"/>
              <a:tailEnd type="none" w="med" len="med"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3333" name="Group 72"/>
            <p:cNvGrpSpPr>
              <a:grpSpLocks/>
            </p:cNvGrpSpPr>
            <p:nvPr/>
          </p:nvGrpSpPr>
          <p:grpSpPr bwMode="auto">
            <a:xfrm rot="-2925465">
              <a:off x="1146" y="2118"/>
              <a:ext cx="118" cy="150"/>
              <a:chOff x="4944" y="1674"/>
              <a:chExt cx="118" cy="150"/>
            </a:xfrm>
          </p:grpSpPr>
          <p:sp>
            <p:nvSpPr>
              <p:cNvPr id="49225" name="Line 73"/>
              <p:cNvSpPr>
                <a:spLocks noChangeShapeType="1"/>
              </p:cNvSpPr>
              <p:nvPr/>
            </p:nvSpPr>
            <p:spPr bwMode="auto">
              <a:xfrm flipH="1">
                <a:off x="4944" y="1673"/>
                <a:ext cx="114" cy="54"/>
              </a:xfrm>
              <a:prstGeom prst="line">
                <a:avLst/>
              </a:prstGeom>
              <a:noFill/>
              <a:ln w="38100">
                <a:solidFill>
                  <a:srgbClr val="00FF00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9226" name="Line 74"/>
              <p:cNvSpPr>
                <a:spLocks noChangeShapeType="1"/>
              </p:cNvSpPr>
              <p:nvPr/>
            </p:nvSpPr>
            <p:spPr bwMode="auto">
              <a:xfrm flipH="1">
                <a:off x="5040" y="1679"/>
                <a:ext cx="22" cy="144"/>
              </a:xfrm>
              <a:prstGeom prst="line">
                <a:avLst/>
              </a:prstGeom>
              <a:noFill/>
              <a:ln w="38100">
                <a:solidFill>
                  <a:srgbClr val="00FF00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grpSp>
        <p:nvGrpSpPr>
          <p:cNvPr id="44" name="Group 43"/>
          <p:cNvGrpSpPr/>
          <p:nvPr/>
        </p:nvGrpSpPr>
        <p:grpSpPr>
          <a:xfrm>
            <a:off x="0" y="2362200"/>
            <a:ext cx="6397625" cy="4495800"/>
            <a:chOff x="0" y="2362200"/>
            <a:chExt cx="6397625" cy="4495800"/>
          </a:xfrm>
        </p:grpSpPr>
        <p:sp>
          <p:nvSpPr>
            <p:cNvPr id="49215" name="Text Box 63"/>
            <p:cNvSpPr txBox="1">
              <a:spLocks noChangeArrowheads="1"/>
            </p:cNvSpPr>
            <p:nvPr/>
          </p:nvSpPr>
          <p:spPr bwMode="auto">
            <a:xfrm>
              <a:off x="2667000" y="3886200"/>
              <a:ext cx="3730625" cy="1123950"/>
            </a:xfrm>
            <a:prstGeom prst="rect">
              <a:avLst/>
            </a:prstGeom>
            <a:solidFill>
              <a:srgbClr val="FFFFFF">
                <a:alpha val="89803"/>
              </a:srgbClr>
            </a:solidFill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b="1" dirty="0">
                  <a:solidFill>
                    <a:srgbClr val="9900CC"/>
                  </a:solidFill>
                </a:rPr>
                <a:t>Territory of Dorsal </a:t>
              </a:r>
              <a:r>
                <a:rPr lang="en-US" b="1" dirty="0" err="1">
                  <a:solidFill>
                    <a:srgbClr val="9900CC"/>
                  </a:solidFill>
                </a:rPr>
                <a:t>Rami</a:t>
              </a:r>
              <a:endParaRPr lang="en-US" b="1" dirty="0">
                <a:solidFill>
                  <a:srgbClr val="9900CC"/>
                </a:solidFill>
              </a:endParaRPr>
            </a:p>
            <a:p>
              <a:pPr algn="ctr" eaLnBrk="1" hangingPunct="1"/>
              <a:r>
                <a:rPr lang="en-US" sz="2000" dirty="0"/>
                <a:t>(everything else, but head,</a:t>
              </a:r>
            </a:p>
            <a:p>
              <a:pPr algn="ctr" eaLnBrk="1" hangingPunct="1"/>
              <a:r>
                <a:rPr lang="en-US" sz="2000" dirty="0"/>
                <a:t>innervated by ventral </a:t>
              </a:r>
              <a:r>
                <a:rPr lang="en-US" sz="2000" dirty="0" err="1"/>
                <a:t>rami</a:t>
              </a:r>
              <a:r>
                <a:rPr lang="en-US" sz="2000" dirty="0"/>
                <a:t>)</a:t>
              </a:r>
            </a:p>
          </p:txBody>
        </p:sp>
        <p:pic>
          <p:nvPicPr>
            <p:cNvPr id="49214" name="Picture 62" descr="dorsal rami distribution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2362200"/>
              <a:ext cx="2028825" cy="419258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216" name="Line 64"/>
            <p:cNvSpPr>
              <a:spLocks noChangeShapeType="1"/>
            </p:cNvSpPr>
            <p:nvPr/>
          </p:nvSpPr>
          <p:spPr bwMode="auto">
            <a:xfrm flipH="1" flipV="1">
              <a:off x="1524000" y="3962400"/>
              <a:ext cx="1273175" cy="211138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>
              <a:outerShdw dist="56796" dir="3806097" algn="ctr" rotWithShape="0">
                <a:schemeClr val="bg1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9227" name="Text Box 75"/>
            <p:cNvSpPr txBox="1">
              <a:spLocks noChangeArrowheads="1"/>
            </p:cNvSpPr>
            <p:nvPr/>
          </p:nvSpPr>
          <p:spPr bwMode="auto">
            <a:xfrm>
              <a:off x="0" y="6553200"/>
              <a:ext cx="31242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1400"/>
                <a:t>Stern </a:t>
              </a:r>
              <a:r>
                <a:rPr lang="en-US" sz="1400" i="1"/>
                <a:t>Essentials of Gross Anatomy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6" descr="Audrone's spinal nerv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47800"/>
            <a:ext cx="7315200" cy="499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93" name="Text Box 17"/>
          <p:cNvSpPr txBox="1">
            <a:spLocks noChangeArrowheads="1"/>
          </p:cNvSpPr>
          <p:nvPr/>
        </p:nvSpPr>
        <p:spPr bwMode="auto">
          <a:xfrm>
            <a:off x="2873375" y="0"/>
            <a:ext cx="33639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Impact of Lesions</a:t>
            </a:r>
          </a:p>
        </p:txBody>
      </p:sp>
      <p:sp>
        <p:nvSpPr>
          <p:cNvPr id="50259" name="AutoShape 83"/>
          <p:cNvSpPr>
            <a:spLocks noChangeArrowheads="1"/>
          </p:cNvSpPr>
          <p:nvPr/>
        </p:nvSpPr>
        <p:spPr bwMode="auto">
          <a:xfrm rot="3421337">
            <a:off x="4114800" y="1676400"/>
            <a:ext cx="381000" cy="990600"/>
          </a:xfrm>
          <a:prstGeom prst="lightningBolt">
            <a:avLst/>
          </a:prstGeom>
          <a:solidFill>
            <a:srgbClr val="6666FF"/>
          </a:solidFill>
          <a:ln w="57150" cmpd="thickThin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7" name="Group 36"/>
          <p:cNvGrpSpPr/>
          <p:nvPr/>
        </p:nvGrpSpPr>
        <p:grpSpPr>
          <a:xfrm>
            <a:off x="533400" y="685800"/>
            <a:ext cx="8610600" cy="4545013"/>
            <a:chOff x="533400" y="685800"/>
            <a:chExt cx="8610600" cy="4545013"/>
          </a:xfrm>
        </p:grpSpPr>
        <p:grpSp>
          <p:nvGrpSpPr>
            <p:cNvPr id="2" name="Group 69"/>
            <p:cNvGrpSpPr>
              <a:grpSpLocks/>
            </p:cNvGrpSpPr>
            <p:nvPr/>
          </p:nvGrpSpPr>
          <p:grpSpPr bwMode="auto">
            <a:xfrm>
              <a:off x="2057400" y="1504950"/>
              <a:ext cx="6578600" cy="1822450"/>
              <a:chOff x="1296" y="948"/>
              <a:chExt cx="4144" cy="1148"/>
            </a:xfrm>
          </p:grpSpPr>
          <p:grpSp>
            <p:nvGrpSpPr>
              <p:cNvPr id="14361" name="Group 70"/>
              <p:cNvGrpSpPr>
                <a:grpSpLocks/>
              </p:cNvGrpSpPr>
              <p:nvPr/>
            </p:nvGrpSpPr>
            <p:grpSpPr bwMode="auto">
              <a:xfrm>
                <a:off x="1296" y="1434"/>
                <a:ext cx="118" cy="150"/>
                <a:chOff x="1296" y="1434"/>
                <a:chExt cx="118" cy="150"/>
              </a:xfrm>
            </p:grpSpPr>
            <p:sp>
              <p:nvSpPr>
                <p:cNvPr id="14371" name="Line 71"/>
                <p:cNvSpPr>
                  <a:spLocks noChangeShapeType="1"/>
                </p:cNvSpPr>
                <p:nvPr/>
              </p:nvSpPr>
              <p:spPr bwMode="auto">
                <a:xfrm flipH="1">
                  <a:off x="1296" y="1434"/>
                  <a:ext cx="114" cy="54"/>
                </a:xfrm>
                <a:prstGeom prst="line">
                  <a:avLst/>
                </a:prstGeom>
                <a:noFill/>
                <a:ln w="381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72" name="Line 72"/>
                <p:cNvSpPr>
                  <a:spLocks noChangeShapeType="1"/>
                </p:cNvSpPr>
                <p:nvPr/>
              </p:nvSpPr>
              <p:spPr bwMode="auto">
                <a:xfrm flipH="1">
                  <a:off x="1392" y="1440"/>
                  <a:ext cx="22" cy="144"/>
                </a:xfrm>
                <a:prstGeom prst="line">
                  <a:avLst/>
                </a:prstGeom>
                <a:noFill/>
                <a:ln w="381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4362" name="Group 73"/>
              <p:cNvGrpSpPr>
                <a:grpSpLocks/>
              </p:cNvGrpSpPr>
              <p:nvPr/>
            </p:nvGrpSpPr>
            <p:grpSpPr bwMode="auto">
              <a:xfrm rot="-6873873">
                <a:off x="5306" y="1962"/>
                <a:ext cx="118" cy="150"/>
                <a:chOff x="4944" y="1674"/>
                <a:chExt cx="118" cy="150"/>
              </a:xfrm>
            </p:grpSpPr>
            <p:sp>
              <p:nvSpPr>
                <p:cNvPr id="14369" name="Line 74"/>
                <p:cNvSpPr>
                  <a:spLocks noChangeShapeType="1"/>
                </p:cNvSpPr>
                <p:nvPr/>
              </p:nvSpPr>
              <p:spPr bwMode="auto">
                <a:xfrm flipH="1">
                  <a:off x="4944" y="1674"/>
                  <a:ext cx="114" cy="54"/>
                </a:xfrm>
                <a:prstGeom prst="line">
                  <a:avLst/>
                </a:prstGeom>
                <a:noFill/>
                <a:ln w="381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70" name="Line 75"/>
                <p:cNvSpPr>
                  <a:spLocks noChangeShapeType="1"/>
                </p:cNvSpPr>
                <p:nvPr/>
              </p:nvSpPr>
              <p:spPr bwMode="auto">
                <a:xfrm flipH="1">
                  <a:off x="5040" y="1680"/>
                  <a:ext cx="22" cy="144"/>
                </a:xfrm>
                <a:prstGeom prst="line">
                  <a:avLst/>
                </a:prstGeom>
                <a:noFill/>
                <a:ln w="381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4363" name="Group 76"/>
              <p:cNvGrpSpPr>
                <a:grpSpLocks/>
              </p:cNvGrpSpPr>
              <p:nvPr/>
            </p:nvGrpSpPr>
            <p:grpSpPr bwMode="auto">
              <a:xfrm>
                <a:off x="1400" y="948"/>
                <a:ext cx="3886" cy="1071"/>
                <a:chOff x="1400" y="948"/>
                <a:chExt cx="3886" cy="1071"/>
              </a:xfrm>
            </p:grpSpPr>
            <p:sp>
              <p:nvSpPr>
                <p:cNvPr id="14364" name="Freeform 77"/>
                <p:cNvSpPr>
                  <a:spLocks/>
                </p:cNvSpPr>
                <p:nvPr/>
              </p:nvSpPr>
              <p:spPr bwMode="auto">
                <a:xfrm>
                  <a:off x="1400" y="1016"/>
                  <a:ext cx="3886" cy="1003"/>
                </a:xfrm>
                <a:custGeom>
                  <a:avLst/>
                  <a:gdLst>
                    <a:gd name="T0" fmla="*/ 0 w 3886"/>
                    <a:gd name="T1" fmla="*/ 432 h 1003"/>
                    <a:gd name="T2" fmla="*/ 545 w 3886"/>
                    <a:gd name="T3" fmla="*/ 34 h 1003"/>
                    <a:gd name="T4" fmla="*/ 2056 w 3886"/>
                    <a:gd name="T5" fmla="*/ 636 h 1003"/>
                    <a:gd name="T6" fmla="*/ 3886 w 3886"/>
                    <a:gd name="T7" fmla="*/ 1003 h 100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886"/>
                    <a:gd name="T13" fmla="*/ 0 h 1003"/>
                    <a:gd name="T14" fmla="*/ 3886 w 3886"/>
                    <a:gd name="T15" fmla="*/ 1003 h 100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886" h="1003">
                      <a:moveTo>
                        <a:pt x="0" y="432"/>
                      </a:moveTo>
                      <a:cubicBezTo>
                        <a:pt x="90" y="366"/>
                        <a:pt x="202" y="0"/>
                        <a:pt x="545" y="34"/>
                      </a:cubicBezTo>
                      <a:cubicBezTo>
                        <a:pt x="898" y="55"/>
                        <a:pt x="1499" y="474"/>
                        <a:pt x="2056" y="636"/>
                      </a:cubicBezTo>
                      <a:cubicBezTo>
                        <a:pt x="2613" y="798"/>
                        <a:pt x="3505" y="927"/>
                        <a:pt x="3886" y="1003"/>
                      </a:cubicBezTo>
                    </a:path>
                  </a:pathLst>
                </a:custGeom>
                <a:noFill/>
                <a:ln w="57150" cmpd="sng">
                  <a:solidFill>
                    <a:srgbClr val="0000FF"/>
                  </a:solidFill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4365" name="Group 78"/>
                <p:cNvGrpSpPr>
                  <a:grpSpLocks/>
                </p:cNvGrpSpPr>
                <p:nvPr/>
              </p:nvGrpSpPr>
              <p:grpSpPr bwMode="auto">
                <a:xfrm rot="10339419">
                  <a:off x="4380" y="948"/>
                  <a:ext cx="118" cy="150"/>
                  <a:chOff x="4944" y="1674"/>
                  <a:chExt cx="118" cy="150"/>
                </a:xfrm>
              </p:grpSpPr>
              <p:sp>
                <p:nvSpPr>
                  <p:cNvPr id="14367" name="Line 7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944" y="1674"/>
                    <a:ext cx="114" cy="54"/>
                  </a:xfrm>
                  <a:prstGeom prst="line">
                    <a:avLst/>
                  </a:pr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368" name="Line 8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040" y="1680"/>
                    <a:ext cx="22" cy="144"/>
                  </a:xfrm>
                  <a:prstGeom prst="line">
                    <a:avLst/>
                  </a:pr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4366" name="Freeform 81"/>
                <p:cNvSpPr>
                  <a:spLocks/>
                </p:cNvSpPr>
                <p:nvPr/>
              </p:nvSpPr>
              <p:spPr bwMode="auto">
                <a:xfrm>
                  <a:off x="3920" y="1084"/>
                  <a:ext cx="480" cy="672"/>
                </a:xfrm>
                <a:custGeom>
                  <a:avLst/>
                  <a:gdLst>
                    <a:gd name="T0" fmla="*/ 0 w 480"/>
                    <a:gd name="T1" fmla="*/ 672 h 672"/>
                    <a:gd name="T2" fmla="*/ 288 w 480"/>
                    <a:gd name="T3" fmla="*/ 304 h 672"/>
                    <a:gd name="T4" fmla="*/ 480 w 480"/>
                    <a:gd name="T5" fmla="*/ 0 h 672"/>
                    <a:gd name="T6" fmla="*/ 0 60000 65536"/>
                    <a:gd name="T7" fmla="*/ 0 60000 65536"/>
                    <a:gd name="T8" fmla="*/ 0 60000 65536"/>
                    <a:gd name="T9" fmla="*/ 0 w 480"/>
                    <a:gd name="T10" fmla="*/ 0 h 672"/>
                    <a:gd name="T11" fmla="*/ 480 w 480"/>
                    <a:gd name="T12" fmla="*/ 672 h 67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80" h="672">
                      <a:moveTo>
                        <a:pt x="0" y="672"/>
                      </a:moveTo>
                      <a:cubicBezTo>
                        <a:pt x="48" y="611"/>
                        <a:pt x="208" y="416"/>
                        <a:pt x="288" y="304"/>
                      </a:cubicBezTo>
                      <a:cubicBezTo>
                        <a:pt x="368" y="192"/>
                        <a:pt x="440" y="63"/>
                        <a:pt x="480" y="0"/>
                      </a:cubicBezTo>
                    </a:path>
                  </a:pathLst>
                </a:custGeom>
                <a:noFill/>
                <a:ln w="57150" cmpd="sng">
                  <a:solidFill>
                    <a:srgbClr val="0000FF"/>
                  </a:solidFill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7" name="Group 84"/>
            <p:cNvGrpSpPr>
              <a:grpSpLocks/>
            </p:cNvGrpSpPr>
            <p:nvPr/>
          </p:nvGrpSpPr>
          <p:grpSpPr bwMode="auto">
            <a:xfrm>
              <a:off x="1793875" y="2482850"/>
              <a:ext cx="282575" cy="1092200"/>
              <a:chOff x="1130" y="1564"/>
              <a:chExt cx="178" cy="688"/>
            </a:xfrm>
          </p:grpSpPr>
          <p:sp>
            <p:nvSpPr>
              <p:cNvPr id="50261" name="Freeform 85"/>
              <p:cNvSpPr>
                <a:spLocks/>
              </p:cNvSpPr>
              <p:nvPr/>
            </p:nvSpPr>
            <p:spPr bwMode="auto">
              <a:xfrm>
                <a:off x="1173" y="1564"/>
                <a:ext cx="135" cy="538"/>
              </a:xfrm>
              <a:custGeom>
                <a:avLst/>
                <a:gdLst/>
                <a:ahLst/>
                <a:cxnLst>
                  <a:cxn ang="0">
                    <a:pos x="135" y="0"/>
                  </a:cxn>
                  <a:cxn ang="0">
                    <a:pos x="19" y="264"/>
                  </a:cxn>
                  <a:cxn ang="0">
                    <a:pos x="19" y="538"/>
                  </a:cxn>
                </a:cxnLst>
                <a:rect l="0" t="0" r="r" b="b"/>
                <a:pathLst>
                  <a:path w="135" h="538">
                    <a:moveTo>
                      <a:pt x="135" y="0"/>
                    </a:moveTo>
                    <a:cubicBezTo>
                      <a:pt x="125" y="43"/>
                      <a:pt x="38" y="175"/>
                      <a:pt x="19" y="264"/>
                    </a:cubicBezTo>
                    <a:cubicBezTo>
                      <a:pt x="0" y="354"/>
                      <a:pt x="19" y="482"/>
                      <a:pt x="19" y="538"/>
                    </a:cubicBezTo>
                  </a:path>
                </a:pathLst>
              </a:custGeom>
              <a:noFill/>
              <a:ln w="57150" cmpd="sng">
                <a:solidFill>
                  <a:srgbClr val="00FF00"/>
                </a:solidFill>
                <a:round/>
                <a:headEnd type="oval" w="med" len="med"/>
                <a:tailEnd type="none" w="med" len="med"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14358" name="Group 86"/>
              <p:cNvGrpSpPr>
                <a:grpSpLocks/>
              </p:cNvGrpSpPr>
              <p:nvPr/>
            </p:nvGrpSpPr>
            <p:grpSpPr bwMode="auto">
              <a:xfrm rot="-2925465">
                <a:off x="1146" y="2118"/>
                <a:ext cx="118" cy="150"/>
                <a:chOff x="4944" y="1674"/>
                <a:chExt cx="118" cy="150"/>
              </a:xfrm>
            </p:grpSpPr>
            <p:sp>
              <p:nvSpPr>
                <p:cNvPr id="50263" name="Line 87"/>
                <p:cNvSpPr>
                  <a:spLocks noChangeShapeType="1"/>
                </p:cNvSpPr>
                <p:nvPr/>
              </p:nvSpPr>
              <p:spPr bwMode="auto">
                <a:xfrm flipH="1">
                  <a:off x="4944" y="1673"/>
                  <a:ext cx="114" cy="54"/>
                </a:xfrm>
                <a:prstGeom prst="line">
                  <a:avLst/>
                </a:prstGeom>
                <a:noFill/>
                <a:ln w="38100">
                  <a:solidFill>
                    <a:srgbClr val="00FF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chemeClr val="tx1"/>
                  </a:outerShdw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0264" name="Line 88"/>
                <p:cNvSpPr>
                  <a:spLocks noChangeShapeType="1"/>
                </p:cNvSpPr>
                <p:nvPr/>
              </p:nvSpPr>
              <p:spPr bwMode="auto">
                <a:xfrm flipH="1">
                  <a:off x="5040" y="1679"/>
                  <a:ext cx="22" cy="144"/>
                </a:xfrm>
                <a:prstGeom prst="line">
                  <a:avLst/>
                </a:prstGeom>
                <a:noFill/>
                <a:ln w="38100">
                  <a:solidFill>
                    <a:srgbClr val="00FF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chemeClr val="tx1"/>
                  </a:outerShdw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</p:grpSp>
        <p:grpSp>
          <p:nvGrpSpPr>
            <p:cNvPr id="9" name="Group 89"/>
            <p:cNvGrpSpPr>
              <a:grpSpLocks/>
            </p:cNvGrpSpPr>
            <p:nvPr/>
          </p:nvGrpSpPr>
          <p:grpSpPr bwMode="auto">
            <a:xfrm>
              <a:off x="1809750" y="1462088"/>
              <a:ext cx="7062788" cy="3386137"/>
              <a:chOff x="1140" y="921"/>
              <a:chExt cx="4449" cy="2133"/>
            </a:xfrm>
          </p:grpSpPr>
          <p:grpSp>
            <p:nvGrpSpPr>
              <p:cNvPr id="14348" name="Group 90"/>
              <p:cNvGrpSpPr>
                <a:grpSpLocks/>
              </p:cNvGrpSpPr>
              <p:nvPr/>
            </p:nvGrpSpPr>
            <p:grpSpPr bwMode="auto">
              <a:xfrm>
                <a:off x="1140" y="1752"/>
                <a:ext cx="4449" cy="1302"/>
                <a:chOff x="1140" y="1752"/>
                <a:chExt cx="4449" cy="1302"/>
              </a:xfrm>
            </p:grpSpPr>
            <p:sp>
              <p:nvSpPr>
                <p:cNvPr id="14353" name="Freeform 91"/>
                <p:cNvSpPr>
                  <a:spLocks/>
                </p:cNvSpPr>
                <p:nvPr/>
              </p:nvSpPr>
              <p:spPr bwMode="auto">
                <a:xfrm>
                  <a:off x="1140" y="1752"/>
                  <a:ext cx="4296" cy="1302"/>
                </a:xfrm>
                <a:custGeom>
                  <a:avLst/>
                  <a:gdLst>
                    <a:gd name="T0" fmla="*/ 84 w 4296"/>
                    <a:gd name="T1" fmla="*/ 516 h 1302"/>
                    <a:gd name="T2" fmla="*/ 744 w 4296"/>
                    <a:gd name="T3" fmla="*/ 1230 h 1302"/>
                    <a:gd name="T4" fmla="*/ 2280 w 4296"/>
                    <a:gd name="T5" fmla="*/ 6 h 1302"/>
                    <a:gd name="T6" fmla="*/ 4296 w 4296"/>
                    <a:gd name="T7" fmla="*/ 414 h 130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296"/>
                    <a:gd name="T13" fmla="*/ 0 h 1302"/>
                    <a:gd name="T14" fmla="*/ 4296 w 4296"/>
                    <a:gd name="T15" fmla="*/ 1302 h 130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296" h="1302">
                      <a:moveTo>
                        <a:pt x="84" y="516"/>
                      </a:moveTo>
                      <a:cubicBezTo>
                        <a:pt x="206" y="634"/>
                        <a:pt x="0" y="1158"/>
                        <a:pt x="744" y="1230"/>
                      </a:cubicBezTo>
                      <a:cubicBezTo>
                        <a:pt x="1488" y="1302"/>
                        <a:pt x="2004" y="0"/>
                        <a:pt x="2280" y="6"/>
                      </a:cubicBezTo>
                      <a:cubicBezTo>
                        <a:pt x="2556" y="12"/>
                        <a:pt x="3876" y="329"/>
                        <a:pt x="4296" y="414"/>
                      </a:cubicBezTo>
                    </a:path>
                  </a:pathLst>
                </a:custGeom>
                <a:noFill/>
                <a:ln w="57150" cmpd="sng">
                  <a:solidFill>
                    <a:srgbClr val="FF0000"/>
                  </a:solidFill>
                  <a:round/>
                  <a:headEnd type="oval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4354" name="Group 92"/>
                <p:cNvGrpSpPr>
                  <a:grpSpLocks/>
                </p:cNvGrpSpPr>
                <p:nvPr/>
              </p:nvGrpSpPr>
              <p:grpSpPr bwMode="auto">
                <a:xfrm rot="-6873873">
                  <a:off x="5455" y="2111"/>
                  <a:ext cx="118" cy="150"/>
                  <a:chOff x="4944" y="1674"/>
                  <a:chExt cx="118" cy="150"/>
                </a:xfrm>
              </p:grpSpPr>
              <p:sp>
                <p:nvSpPr>
                  <p:cNvPr id="14355" name="Line 9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944" y="1674"/>
                    <a:ext cx="114" cy="54"/>
                  </a:xfrm>
                  <a:prstGeom prst="line">
                    <a:avLst/>
                  </a:prstGeom>
                  <a:noFill/>
                  <a:ln w="381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356" name="Line 9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040" y="1680"/>
                    <a:ext cx="22" cy="144"/>
                  </a:xfrm>
                  <a:prstGeom prst="line">
                    <a:avLst/>
                  </a:prstGeom>
                  <a:noFill/>
                  <a:ln w="381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4349" name="Group 95"/>
              <p:cNvGrpSpPr>
                <a:grpSpLocks/>
              </p:cNvGrpSpPr>
              <p:nvPr/>
            </p:nvGrpSpPr>
            <p:grpSpPr bwMode="auto">
              <a:xfrm rot="10800000">
                <a:off x="4597" y="921"/>
                <a:ext cx="118" cy="150"/>
                <a:chOff x="4944" y="1674"/>
                <a:chExt cx="118" cy="150"/>
              </a:xfrm>
            </p:grpSpPr>
            <p:sp>
              <p:nvSpPr>
                <p:cNvPr id="14351" name="Line 96"/>
                <p:cNvSpPr>
                  <a:spLocks noChangeShapeType="1"/>
                </p:cNvSpPr>
                <p:nvPr/>
              </p:nvSpPr>
              <p:spPr bwMode="auto">
                <a:xfrm flipH="1">
                  <a:off x="4944" y="1674"/>
                  <a:ext cx="114" cy="54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52" name="Line 97"/>
                <p:cNvSpPr>
                  <a:spLocks noChangeShapeType="1"/>
                </p:cNvSpPr>
                <p:nvPr/>
              </p:nvSpPr>
              <p:spPr bwMode="auto">
                <a:xfrm flipH="1">
                  <a:off x="5040" y="1680"/>
                  <a:ext cx="22" cy="144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4350" name="Freeform 98"/>
              <p:cNvSpPr>
                <a:spLocks/>
              </p:cNvSpPr>
              <p:nvPr/>
            </p:nvSpPr>
            <p:spPr bwMode="auto">
              <a:xfrm>
                <a:off x="3948" y="1061"/>
                <a:ext cx="653" cy="784"/>
              </a:xfrm>
              <a:custGeom>
                <a:avLst/>
                <a:gdLst>
                  <a:gd name="T0" fmla="*/ 0 w 653"/>
                  <a:gd name="T1" fmla="*/ 784 h 784"/>
                  <a:gd name="T2" fmla="*/ 347 w 653"/>
                  <a:gd name="T3" fmla="*/ 300 h 784"/>
                  <a:gd name="T4" fmla="*/ 653 w 653"/>
                  <a:gd name="T5" fmla="*/ 0 h 784"/>
                  <a:gd name="T6" fmla="*/ 0 60000 65536"/>
                  <a:gd name="T7" fmla="*/ 0 60000 65536"/>
                  <a:gd name="T8" fmla="*/ 0 60000 65536"/>
                  <a:gd name="T9" fmla="*/ 0 w 653"/>
                  <a:gd name="T10" fmla="*/ 0 h 784"/>
                  <a:gd name="T11" fmla="*/ 653 w 653"/>
                  <a:gd name="T12" fmla="*/ 784 h 7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53" h="784">
                    <a:moveTo>
                      <a:pt x="0" y="784"/>
                    </a:moveTo>
                    <a:cubicBezTo>
                      <a:pt x="58" y="703"/>
                      <a:pt x="238" y="431"/>
                      <a:pt x="347" y="300"/>
                    </a:cubicBezTo>
                    <a:cubicBezTo>
                      <a:pt x="446" y="174"/>
                      <a:pt x="589" y="63"/>
                      <a:pt x="653" y="0"/>
                    </a:cubicBezTo>
                  </a:path>
                </a:pathLst>
              </a:custGeom>
              <a:noFill/>
              <a:ln w="57150" cmpd="sng">
                <a:solidFill>
                  <a:srgbClr val="FF0000"/>
                </a:solidFill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0275" name="Text Box 99"/>
            <p:cNvSpPr txBox="1">
              <a:spLocks noChangeArrowheads="1"/>
            </p:cNvSpPr>
            <p:nvPr/>
          </p:nvSpPr>
          <p:spPr bwMode="auto">
            <a:xfrm>
              <a:off x="533400" y="685800"/>
              <a:ext cx="80073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b="1" i="1" dirty="0"/>
                <a:t>Disruption of sensory (afferent) neurons </a:t>
              </a:r>
              <a:r>
                <a:rPr lang="en-US" b="1" i="1" dirty="0">
                  <a:solidFill>
                    <a:srgbClr val="FF0000"/>
                  </a:solidFill>
                </a:rPr>
                <a:t>(</a:t>
              </a:r>
              <a:r>
                <a:rPr lang="en-US" b="1" i="1" dirty="0" err="1">
                  <a:solidFill>
                    <a:srgbClr val="FF0000"/>
                  </a:solidFill>
                </a:rPr>
                <a:t>paresthesia</a:t>
              </a:r>
              <a:r>
                <a:rPr lang="en-US" b="1" i="1" dirty="0">
                  <a:solidFill>
                    <a:srgbClr val="FF0000"/>
                  </a:solidFill>
                </a:rPr>
                <a:t>)</a:t>
              </a:r>
            </a:p>
          </p:txBody>
        </p:sp>
        <p:sp>
          <p:nvSpPr>
            <p:cNvPr id="50276" name="Text Box 100"/>
            <p:cNvSpPr txBox="1">
              <a:spLocks noChangeArrowheads="1"/>
            </p:cNvSpPr>
            <p:nvPr/>
          </p:nvSpPr>
          <p:spPr bwMode="auto">
            <a:xfrm>
              <a:off x="7593013" y="1371600"/>
              <a:ext cx="1550987" cy="1573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lnSpc>
                  <a:spcPct val="90000"/>
                </a:lnSpc>
                <a:defRPr/>
              </a:pPr>
              <a:r>
                <a:rPr lang="en-US" sz="2800" b="1" i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somatic</a:t>
              </a:r>
            </a:p>
            <a:p>
              <a:pPr algn="ctr">
                <a:lnSpc>
                  <a:spcPct val="90000"/>
                </a:lnSpc>
                <a:defRPr/>
              </a:pPr>
              <a:r>
                <a:rPr lang="en-US" sz="2800" b="1" i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sensory</a:t>
              </a:r>
            </a:p>
            <a:p>
              <a:pPr algn="ctr">
                <a:lnSpc>
                  <a:spcPct val="90000"/>
                </a:lnSpc>
                <a:defRPr/>
              </a:pPr>
              <a:r>
                <a:rPr lang="en-US" sz="2800" b="1" i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nerve</a:t>
              </a:r>
            </a:p>
            <a:p>
              <a:pPr algn="ctr">
                <a:lnSpc>
                  <a:spcPct val="90000"/>
                </a:lnSpc>
                <a:defRPr/>
              </a:pPr>
              <a:r>
                <a:rPr lang="en-US" b="1" i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(GSA)</a:t>
              </a:r>
            </a:p>
          </p:txBody>
        </p:sp>
        <p:sp>
          <p:nvSpPr>
            <p:cNvPr id="50277" name="Text Box 101"/>
            <p:cNvSpPr txBox="1">
              <a:spLocks noChangeArrowheads="1"/>
            </p:cNvSpPr>
            <p:nvPr/>
          </p:nvSpPr>
          <p:spPr bwMode="auto">
            <a:xfrm>
              <a:off x="7613650" y="3657600"/>
              <a:ext cx="1530350" cy="1573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lnSpc>
                  <a:spcPct val="90000"/>
                </a:lnSpc>
                <a:defRPr/>
              </a:pPr>
              <a:r>
                <a:rPr lang="en-US" sz="2800" b="1" i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somatic</a:t>
              </a:r>
            </a:p>
            <a:p>
              <a:pPr algn="ctr">
                <a:lnSpc>
                  <a:spcPct val="90000"/>
                </a:lnSpc>
                <a:defRPr/>
              </a:pPr>
              <a:r>
                <a:rPr lang="en-US" sz="2800" b="1" i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motor</a:t>
              </a:r>
            </a:p>
            <a:p>
              <a:pPr algn="ctr">
                <a:lnSpc>
                  <a:spcPct val="90000"/>
                </a:lnSpc>
                <a:defRPr/>
              </a:pPr>
              <a:r>
                <a:rPr lang="en-US" sz="2800" b="1" i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nerve</a:t>
              </a:r>
            </a:p>
            <a:p>
              <a:pPr algn="ctr">
                <a:lnSpc>
                  <a:spcPct val="90000"/>
                </a:lnSpc>
                <a:defRPr/>
              </a:pPr>
              <a:r>
                <a:rPr lang="en-US" b="1" i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(GSE)</a:t>
              </a:r>
            </a:p>
          </p:txBody>
        </p:sp>
        <p:sp>
          <p:nvSpPr>
            <p:cNvPr id="50278" name="Line 102"/>
            <p:cNvSpPr>
              <a:spLocks noChangeShapeType="1"/>
            </p:cNvSpPr>
            <p:nvPr/>
          </p:nvSpPr>
          <p:spPr bwMode="auto">
            <a:xfrm flipV="1">
              <a:off x="3721100" y="1676400"/>
              <a:ext cx="88900" cy="190500"/>
            </a:xfrm>
            <a:prstGeom prst="line">
              <a:avLst/>
            </a:prstGeom>
            <a:noFill/>
            <a:ln w="63500">
              <a:solidFill>
                <a:srgbClr val="0000FF"/>
              </a:solidFill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25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9" descr="Audrone's spinal nerv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47800"/>
            <a:ext cx="7315200" cy="499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44" name="Text Box 20"/>
          <p:cNvSpPr txBox="1">
            <a:spLocks noChangeArrowheads="1"/>
          </p:cNvSpPr>
          <p:nvPr/>
        </p:nvSpPr>
        <p:spPr bwMode="auto">
          <a:xfrm>
            <a:off x="2873375" y="0"/>
            <a:ext cx="33639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Impact of Lesions</a:t>
            </a:r>
          </a:p>
        </p:txBody>
      </p:sp>
      <p:sp>
        <p:nvSpPr>
          <p:cNvPr id="52258" name="AutoShape 34"/>
          <p:cNvSpPr>
            <a:spLocks noChangeArrowheads="1"/>
          </p:cNvSpPr>
          <p:nvPr/>
        </p:nvSpPr>
        <p:spPr bwMode="auto">
          <a:xfrm rot="8765182">
            <a:off x="3886200" y="3733800"/>
            <a:ext cx="381000" cy="990600"/>
          </a:xfrm>
          <a:prstGeom prst="lightningBolt">
            <a:avLst/>
          </a:prstGeom>
          <a:solidFill>
            <a:srgbClr val="6666FF"/>
          </a:solidFill>
          <a:ln w="57150" cmpd="thickThin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7" name="Group 36"/>
          <p:cNvGrpSpPr/>
          <p:nvPr/>
        </p:nvGrpSpPr>
        <p:grpSpPr>
          <a:xfrm>
            <a:off x="1219200" y="1371600"/>
            <a:ext cx="7924800" cy="4997450"/>
            <a:chOff x="1219200" y="1371600"/>
            <a:chExt cx="7924800" cy="4997450"/>
          </a:xfrm>
        </p:grpSpPr>
        <p:grpSp>
          <p:nvGrpSpPr>
            <p:cNvPr id="2" name="Group 21"/>
            <p:cNvGrpSpPr>
              <a:grpSpLocks/>
            </p:cNvGrpSpPr>
            <p:nvPr/>
          </p:nvGrpSpPr>
          <p:grpSpPr bwMode="auto">
            <a:xfrm>
              <a:off x="2057400" y="1504950"/>
              <a:ext cx="6578600" cy="1822450"/>
              <a:chOff x="1296" y="948"/>
              <a:chExt cx="4144" cy="1148"/>
            </a:xfrm>
          </p:grpSpPr>
          <p:grpSp>
            <p:nvGrpSpPr>
              <p:cNvPr id="15385" name="Group 22"/>
              <p:cNvGrpSpPr>
                <a:grpSpLocks/>
              </p:cNvGrpSpPr>
              <p:nvPr/>
            </p:nvGrpSpPr>
            <p:grpSpPr bwMode="auto">
              <a:xfrm>
                <a:off x="1296" y="1434"/>
                <a:ext cx="118" cy="150"/>
                <a:chOff x="1296" y="1434"/>
                <a:chExt cx="118" cy="150"/>
              </a:xfrm>
            </p:grpSpPr>
            <p:sp>
              <p:nvSpPr>
                <p:cNvPr id="15395" name="Line 23"/>
                <p:cNvSpPr>
                  <a:spLocks noChangeShapeType="1"/>
                </p:cNvSpPr>
                <p:nvPr/>
              </p:nvSpPr>
              <p:spPr bwMode="auto">
                <a:xfrm flipH="1">
                  <a:off x="1296" y="1434"/>
                  <a:ext cx="114" cy="54"/>
                </a:xfrm>
                <a:prstGeom prst="line">
                  <a:avLst/>
                </a:prstGeom>
                <a:noFill/>
                <a:ln w="381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96" name="Line 24"/>
                <p:cNvSpPr>
                  <a:spLocks noChangeShapeType="1"/>
                </p:cNvSpPr>
                <p:nvPr/>
              </p:nvSpPr>
              <p:spPr bwMode="auto">
                <a:xfrm flipH="1">
                  <a:off x="1392" y="1440"/>
                  <a:ext cx="22" cy="144"/>
                </a:xfrm>
                <a:prstGeom prst="line">
                  <a:avLst/>
                </a:prstGeom>
                <a:noFill/>
                <a:ln w="381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5386" name="Group 25"/>
              <p:cNvGrpSpPr>
                <a:grpSpLocks/>
              </p:cNvGrpSpPr>
              <p:nvPr/>
            </p:nvGrpSpPr>
            <p:grpSpPr bwMode="auto">
              <a:xfrm rot="-6873873">
                <a:off x="5306" y="1962"/>
                <a:ext cx="118" cy="150"/>
                <a:chOff x="4944" y="1674"/>
                <a:chExt cx="118" cy="150"/>
              </a:xfrm>
            </p:grpSpPr>
            <p:sp>
              <p:nvSpPr>
                <p:cNvPr id="15393" name="Line 26"/>
                <p:cNvSpPr>
                  <a:spLocks noChangeShapeType="1"/>
                </p:cNvSpPr>
                <p:nvPr/>
              </p:nvSpPr>
              <p:spPr bwMode="auto">
                <a:xfrm flipH="1">
                  <a:off x="4944" y="1674"/>
                  <a:ext cx="114" cy="54"/>
                </a:xfrm>
                <a:prstGeom prst="line">
                  <a:avLst/>
                </a:prstGeom>
                <a:noFill/>
                <a:ln w="381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94" name="Line 27"/>
                <p:cNvSpPr>
                  <a:spLocks noChangeShapeType="1"/>
                </p:cNvSpPr>
                <p:nvPr/>
              </p:nvSpPr>
              <p:spPr bwMode="auto">
                <a:xfrm flipH="1">
                  <a:off x="5040" y="1680"/>
                  <a:ext cx="22" cy="144"/>
                </a:xfrm>
                <a:prstGeom prst="line">
                  <a:avLst/>
                </a:prstGeom>
                <a:noFill/>
                <a:ln w="381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5387" name="Group 28"/>
              <p:cNvGrpSpPr>
                <a:grpSpLocks/>
              </p:cNvGrpSpPr>
              <p:nvPr/>
            </p:nvGrpSpPr>
            <p:grpSpPr bwMode="auto">
              <a:xfrm>
                <a:off x="1400" y="948"/>
                <a:ext cx="3886" cy="1071"/>
                <a:chOff x="1400" y="948"/>
                <a:chExt cx="3886" cy="1071"/>
              </a:xfrm>
            </p:grpSpPr>
            <p:sp>
              <p:nvSpPr>
                <p:cNvPr id="15388" name="Freeform 29"/>
                <p:cNvSpPr>
                  <a:spLocks/>
                </p:cNvSpPr>
                <p:nvPr/>
              </p:nvSpPr>
              <p:spPr bwMode="auto">
                <a:xfrm>
                  <a:off x="1400" y="1016"/>
                  <a:ext cx="3886" cy="1003"/>
                </a:xfrm>
                <a:custGeom>
                  <a:avLst/>
                  <a:gdLst>
                    <a:gd name="T0" fmla="*/ 0 w 3886"/>
                    <a:gd name="T1" fmla="*/ 432 h 1003"/>
                    <a:gd name="T2" fmla="*/ 545 w 3886"/>
                    <a:gd name="T3" fmla="*/ 34 h 1003"/>
                    <a:gd name="T4" fmla="*/ 2056 w 3886"/>
                    <a:gd name="T5" fmla="*/ 636 h 1003"/>
                    <a:gd name="T6" fmla="*/ 3886 w 3886"/>
                    <a:gd name="T7" fmla="*/ 1003 h 100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886"/>
                    <a:gd name="T13" fmla="*/ 0 h 1003"/>
                    <a:gd name="T14" fmla="*/ 3886 w 3886"/>
                    <a:gd name="T15" fmla="*/ 1003 h 100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886" h="1003">
                      <a:moveTo>
                        <a:pt x="0" y="432"/>
                      </a:moveTo>
                      <a:cubicBezTo>
                        <a:pt x="90" y="366"/>
                        <a:pt x="202" y="0"/>
                        <a:pt x="545" y="34"/>
                      </a:cubicBezTo>
                      <a:cubicBezTo>
                        <a:pt x="898" y="55"/>
                        <a:pt x="1499" y="474"/>
                        <a:pt x="2056" y="636"/>
                      </a:cubicBezTo>
                      <a:cubicBezTo>
                        <a:pt x="2613" y="798"/>
                        <a:pt x="3505" y="927"/>
                        <a:pt x="3886" y="1003"/>
                      </a:cubicBezTo>
                    </a:path>
                  </a:pathLst>
                </a:custGeom>
                <a:noFill/>
                <a:ln w="57150" cmpd="sng">
                  <a:solidFill>
                    <a:srgbClr val="0000FF"/>
                  </a:solidFill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5389" name="Group 30"/>
                <p:cNvGrpSpPr>
                  <a:grpSpLocks/>
                </p:cNvGrpSpPr>
                <p:nvPr/>
              </p:nvGrpSpPr>
              <p:grpSpPr bwMode="auto">
                <a:xfrm rot="10339419">
                  <a:off x="4380" y="948"/>
                  <a:ext cx="118" cy="150"/>
                  <a:chOff x="4944" y="1674"/>
                  <a:chExt cx="118" cy="150"/>
                </a:xfrm>
              </p:grpSpPr>
              <p:sp>
                <p:nvSpPr>
                  <p:cNvPr id="15391" name="Line 3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944" y="1674"/>
                    <a:ext cx="114" cy="54"/>
                  </a:xfrm>
                  <a:prstGeom prst="line">
                    <a:avLst/>
                  </a:pr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392" name="Line 3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040" y="1680"/>
                    <a:ext cx="22" cy="144"/>
                  </a:xfrm>
                  <a:prstGeom prst="line">
                    <a:avLst/>
                  </a:pr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5390" name="Freeform 33"/>
                <p:cNvSpPr>
                  <a:spLocks/>
                </p:cNvSpPr>
                <p:nvPr/>
              </p:nvSpPr>
              <p:spPr bwMode="auto">
                <a:xfrm>
                  <a:off x="3920" y="1084"/>
                  <a:ext cx="480" cy="672"/>
                </a:xfrm>
                <a:custGeom>
                  <a:avLst/>
                  <a:gdLst>
                    <a:gd name="T0" fmla="*/ 0 w 480"/>
                    <a:gd name="T1" fmla="*/ 672 h 672"/>
                    <a:gd name="T2" fmla="*/ 288 w 480"/>
                    <a:gd name="T3" fmla="*/ 304 h 672"/>
                    <a:gd name="T4" fmla="*/ 480 w 480"/>
                    <a:gd name="T5" fmla="*/ 0 h 672"/>
                    <a:gd name="T6" fmla="*/ 0 60000 65536"/>
                    <a:gd name="T7" fmla="*/ 0 60000 65536"/>
                    <a:gd name="T8" fmla="*/ 0 60000 65536"/>
                    <a:gd name="T9" fmla="*/ 0 w 480"/>
                    <a:gd name="T10" fmla="*/ 0 h 672"/>
                    <a:gd name="T11" fmla="*/ 480 w 480"/>
                    <a:gd name="T12" fmla="*/ 672 h 67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80" h="672">
                      <a:moveTo>
                        <a:pt x="0" y="672"/>
                      </a:moveTo>
                      <a:cubicBezTo>
                        <a:pt x="48" y="611"/>
                        <a:pt x="208" y="416"/>
                        <a:pt x="288" y="304"/>
                      </a:cubicBezTo>
                      <a:cubicBezTo>
                        <a:pt x="368" y="192"/>
                        <a:pt x="440" y="63"/>
                        <a:pt x="480" y="0"/>
                      </a:cubicBezTo>
                    </a:path>
                  </a:pathLst>
                </a:custGeom>
                <a:noFill/>
                <a:ln w="57150" cmpd="sng">
                  <a:solidFill>
                    <a:srgbClr val="0000FF"/>
                  </a:solidFill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7" name="Group 35"/>
            <p:cNvGrpSpPr>
              <a:grpSpLocks/>
            </p:cNvGrpSpPr>
            <p:nvPr/>
          </p:nvGrpSpPr>
          <p:grpSpPr bwMode="auto">
            <a:xfrm>
              <a:off x="1793875" y="2482850"/>
              <a:ext cx="282575" cy="1092200"/>
              <a:chOff x="1130" y="1564"/>
              <a:chExt cx="178" cy="688"/>
            </a:xfrm>
          </p:grpSpPr>
          <p:sp>
            <p:nvSpPr>
              <p:cNvPr id="52260" name="Freeform 36"/>
              <p:cNvSpPr>
                <a:spLocks/>
              </p:cNvSpPr>
              <p:nvPr/>
            </p:nvSpPr>
            <p:spPr bwMode="auto">
              <a:xfrm>
                <a:off x="1173" y="1564"/>
                <a:ext cx="135" cy="538"/>
              </a:xfrm>
              <a:custGeom>
                <a:avLst/>
                <a:gdLst/>
                <a:ahLst/>
                <a:cxnLst>
                  <a:cxn ang="0">
                    <a:pos x="135" y="0"/>
                  </a:cxn>
                  <a:cxn ang="0">
                    <a:pos x="19" y="264"/>
                  </a:cxn>
                  <a:cxn ang="0">
                    <a:pos x="19" y="538"/>
                  </a:cxn>
                </a:cxnLst>
                <a:rect l="0" t="0" r="r" b="b"/>
                <a:pathLst>
                  <a:path w="135" h="538">
                    <a:moveTo>
                      <a:pt x="135" y="0"/>
                    </a:moveTo>
                    <a:cubicBezTo>
                      <a:pt x="125" y="43"/>
                      <a:pt x="38" y="175"/>
                      <a:pt x="19" y="264"/>
                    </a:cubicBezTo>
                    <a:cubicBezTo>
                      <a:pt x="0" y="354"/>
                      <a:pt x="19" y="482"/>
                      <a:pt x="19" y="538"/>
                    </a:cubicBezTo>
                  </a:path>
                </a:pathLst>
              </a:custGeom>
              <a:noFill/>
              <a:ln w="57150" cmpd="sng">
                <a:solidFill>
                  <a:srgbClr val="00FF00"/>
                </a:solidFill>
                <a:round/>
                <a:headEnd type="oval" w="med" len="med"/>
                <a:tailEnd type="none" w="med" len="med"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15382" name="Group 37"/>
              <p:cNvGrpSpPr>
                <a:grpSpLocks/>
              </p:cNvGrpSpPr>
              <p:nvPr/>
            </p:nvGrpSpPr>
            <p:grpSpPr bwMode="auto">
              <a:xfrm rot="-2925465">
                <a:off x="1146" y="2118"/>
                <a:ext cx="118" cy="150"/>
                <a:chOff x="4944" y="1674"/>
                <a:chExt cx="118" cy="150"/>
              </a:xfrm>
            </p:grpSpPr>
            <p:sp>
              <p:nvSpPr>
                <p:cNvPr id="52262" name="Line 38"/>
                <p:cNvSpPr>
                  <a:spLocks noChangeShapeType="1"/>
                </p:cNvSpPr>
                <p:nvPr/>
              </p:nvSpPr>
              <p:spPr bwMode="auto">
                <a:xfrm flipH="1">
                  <a:off x="4944" y="1673"/>
                  <a:ext cx="114" cy="54"/>
                </a:xfrm>
                <a:prstGeom prst="line">
                  <a:avLst/>
                </a:prstGeom>
                <a:noFill/>
                <a:ln w="38100">
                  <a:solidFill>
                    <a:srgbClr val="00FF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chemeClr val="tx1"/>
                  </a:outerShdw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2263" name="Line 39"/>
                <p:cNvSpPr>
                  <a:spLocks noChangeShapeType="1"/>
                </p:cNvSpPr>
                <p:nvPr/>
              </p:nvSpPr>
              <p:spPr bwMode="auto">
                <a:xfrm flipH="1">
                  <a:off x="5040" y="1679"/>
                  <a:ext cx="22" cy="144"/>
                </a:xfrm>
                <a:prstGeom prst="line">
                  <a:avLst/>
                </a:prstGeom>
                <a:noFill/>
                <a:ln w="38100">
                  <a:solidFill>
                    <a:srgbClr val="00FF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chemeClr val="tx1"/>
                  </a:outerShdw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</p:grpSp>
        <p:grpSp>
          <p:nvGrpSpPr>
            <p:cNvPr id="9" name="Group 40"/>
            <p:cNvGrpSpPr>
              <a:grpSpLocks/>
            </p:cNvGrpSpPr>
            <p:nvPr/>
          </p:nvGrpSpPr>
          <p:grpSpPr bwMode="auto">
            <a:xfrm>
              <a:off x="1809750" y="1462088"/>
              <a:ext cx="7062788" cy="3386137"/>
              <a:chOff x="1140" y="921"/>
              <a:chExt cx="4449" cy="2133"/>
            </a:xfrm>
          </p:grpSpPr>
          <p:grpSp>
            <p:nvGrpSpPr>
              <p:cNvPr id="15372" name="Group 41"/>
              <p:cNvGrpSpPr>
                <a:grpSpLocks/>
              </p:cNvGrpSpPr>
              <p:nvPr/>
            </p:nvGrpSpPr>
            <p:grpSpPr bwMode="auto">
              <a:xfrm>
                <a:off x="1140" y="1752"/>
                <a:ext cx="4449" cy="1302"/>
                <a:chOff x="1140" y="1752"/>
                <a:chExt cx="4449" cy="1302"/>
              </a:xfrm>
            </p:grpSpPr>
            <p:sp>
              <p:nvSpPr>
                <p:cNvPr id="15377" name="Freeform 42"/>
                <p:cNvSpPr>
                  <a:spLocks/>
                </p:cNvSpPr>
                <p:nvPr/>
              </p:nvSpPr>
              <p:spPr bwMode="auto">
                <a:xfrm>
                  <a:off x="1140" y="1752"/>
                  <a:ext cx="4296" cy="1302"/>
                </a:xfrm>
                <a:custGeom>
                  <a:avLst/>
                  <a:gdLst>
                    <a:gd name="T0" fmla="*/ 84 w 4296"/>
                    <a:gd name="T1" fmla="*/ 516 h 1302"/>
                    <a:gd name="T2" fmla="*/ 744 w 4296"/>
                    <a:gd name="T3" fmla="*/ 1230 h 1302"/>
                    <a:gd name="T4" fmla="*/ 2280 w 4296"/>
                    <a:gd name="T5" fmla="*/ 6 h 1302"/>
                    <a:gd name="T6" fmla="*/ 4296 w 4296"/>
                    <a:gd name="T7" fmla="*/ 414 h 130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296"/>
                    <a:gd name="T13" fmla="*/ 0 h 1302"/>
                    <a:gd name="T14" fmla="*/ 4296 w 4296"/>
                    <a:gd name="T15" fmla="*/ 1302 h 130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296" h="1302">
                      <a:moveTo>
                        <a:pt x="84" y="516"/>
                      </a:moveTo>
                      <a:cubicBezTo>
                        <a:pt x="206" y="634"/>
                        <a:pt x="0" y="1158"/>
                        <a:pt x="744" y="1230"/>
                      </a:cubicBezTo>
                      <a:cubicBezTo>
                        <a:pt x="1488" y="1302"/>
                        <a:pt x="2004" y="0"/>
                        <a:pt x="2280" y="6"/>
                      </a:cubicBezTo>
                      <a:cubicBezTo>
                        <a:pt x="2556" y="12"/>
                        <a:pt x="3876" y="329"/>
                        <a:pt x="4296" y="414"/>
                      </a:cubicBezTo>
                    </a:path>
                  </a:pathLst>
                </a:custGeom>
                <a:noFill/>
                <a:ln w="57150" cmpd="sng">
                  <a:solidFill>
                    <a:srgbClr val="FF0000"/>
                  </a:solidFill>
                  <a:round/>
                  <a:headEnd type="oval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5378" name="Group 43"/>
                <p:cNvGrpSpPr>
                  <a:grpSpLocks/>
                </p:cNvGrpSpPr>
                <p:nvPr/>
              </p:nvGrpSpPr>
              <p:grpSpPr bwMode="auto">
                <a:xfrm rot="-6873873">
                  <a:off x="5455" y="2111"/>
                  <a:ext cx="118" cy="150"/>
                  <a:chOff x="4944" y="1674"/>
                  <a:chExt cx="118" cy="150"/>
                </a:xfrm>
              </p:grpSpPr>
              <p:sp>
                <p:nvSpPr>
                  <p:cNvPr id="15379" name="Line 4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944" y="1674"/>
                    <a:ext cx="114" cy="54"/>
                  </a:xfrm>
                  <a:prstGeom prst="line">
                    <a:avLst/>
                  </a:prstGeom>
                  <a:noFill/>
                  <a:ln w="381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380" name="Line 4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040" y="1680"/>
                    <a:ext cx="22" cy="144"/>
                  </a:xfrm>
                  <a:prstGeom prst="line">
                    <a:avLst/>
                  </a:prstGeom>
                  <a:noFill/>
                  <a:ln w="381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5373" name="Group 46"/>
              <p:cNvGrpSpPr>
                <a:grpSpLocks/>
              </p:cNvGrpSpPr>
              <p:nvPr/>
            </p:nvGrpSpPr>
            <p:grpSpPr bwMode="auto">
              <a:xfrm rot="10800000">
                <a:off x="4597" y="921"/>
                <a:ext cx="118" cy="150"/>
                <a:chOff x="4944" y="1674"/>
                <a:chExt cx="118" cy="150"/>
              </a:xfrm>
            </p:grpSpPr>
            <p:sp>
              <p:nvSpPr>
                <p:cNvPr id="15375" name="Line 47"/>
                <p:cNvSpPr>
                  <a:spLocks noChangeShapeType="1"/>
                </p:cNvSpPr>
                <p:nvPr/>
              </p:nvSpPr>
              <p:spPr bwMode="auto">
                <a:xfrm flipH="1">
                  <a:off x="4944" y="1674"/>
                  <a:ext cx="114" cy="54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76" name="Line 48"/>
                <p:cNvSpPr>
                  <a:spLocks noChangeShapeType="1"/>
                </p:cNvSpPr>
                <p:nvPr/>
              </p:nvSpPr>
              <p:spPr bwMode="auto">
                <a:xfrm flipH="1">
                  <a:off x="5040" y="1680"/>
                  <a:ext cx="22" cy="144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5374" name="Freeform 49"/>
              <p:cNvSpPr>
                <a:spLocks/>
              </p:cNvSpPr>
              <p:nvPr/>
            </p:nvSpPr>
            <p:spPr bwMode="auto">
              <a:xfrm>
                <a:off x="3948" y="1061"/>
                <a:ext cx="653" cy="784"/>
              </a:xfrm>
              <a:custGeom>
                <a:avLst/>
                <a:gdLst>
                  <a:gd name="T0" fmla="*/ 0 w 653"/>
                  <a:gd name="T1" fmla="*/ 784 h 784"/>
                  <a:gd name="T2" fmla="*/ 347 w 653"/>
                  <a:gd name="T3" fmla="*/ 300 h 784"/>
                  <a:gd name="T4" fmla="*/ 653 w 653"/>
                  <a:gd name="T5" fmla="*/ 0 h 784"/>
                  <a:gd name="T6" fmla="*/ 0 60000 65536"/>
                  <a:gd name="T7" fmla="*/ 0 60000 65536"/>
                  <a:gd name="T8" fmla="*/ 0 60000 65536"/>
                  <a:gd name="T9" fmla="*/ 0 w 653"/>
                  <a:gd name="T10" fmla="*/ 0 h 784"/>
                  <a:gd name="T11" fmla="*/ 653 w 653"/>
                  <a:gd name="T12" fmla="*/ 784 h 7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53" h="784">
                    <a:moveTo>
                      <a:pt x="0" y="784"/>
                    </a:moveTo>
                    <a:cubicBezTo>
                      <a:pt x="58" y="703"/>
                      <a:pt x="238" y="431"/>
                      <a:pt x="347" y="300"/>
                    </a:cubicBezTo>
                    <a:cubicBezTo>
                      <a:pt x="446" y="174"/>
                      <a:pt x="589" y="63"/>
                      <a:pt x="653" y="0"/>
                    </a:cubicBezTo>
                  </a:path>
                </a:pathLst>
              </a:custGeom>
              <a:noFill/>
              <a:ln w="57150" cmpd="sng">
                <a:solidFill>
                  <a:srgbClr val="FF0000"/>
                </a:solidFill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2274" name="Text Box 50"/>
            <p:cNvSpPr txBox="1">
              <a:spLocks noChangeArrowheads="1"/>
            </p:cNvSpPr>
            <p:nvPr/>
          </p:nvSpPr>
          <p:spPr bwMode="auto">
            <a:xfrm>
              <a:off x="1219200" y="5181600"/>
              <a:ext cx="3025775" cy="1187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b="1" i="1"/>
                <a:t>Disruption of motor</a:t>
              </a:r>
            </a:p>
            <a:p>
              <a:pPr algn="ctr" eaLnBrk="1" hangingPunct="1"/>
              <a:r>
                <a:rPr lang="en-US" b="1" i="1"/>
                <a:t>(efferent) neurons</a:t>
              </a:r>
            </a:p>
            <a:p>
              <a:pPr algn="ctr" eaLnBrk="1" hangingPunct="1"/>
              <a:r>
                <a:rPr lang="en-US" b="1" i="1">
                  <a:solidFill>
                    <a:srgbClr val="FF0000"/>
                  </a:solidFill>
                </a:rPr>
                <a:t>(paralysis)</a:t>
              </a:r>
            </a:p>
          </p:txBody>
        </p:sp>
        <p:sp>
          <p:nvSpPr>
            <p:cNvPr id="52275" name="Text Box 51"/>
            <p:cNvSpPr txBox="1">
              <a:spLocks noChangeArrowheads="1"/>
            </p:cNvSpPr>
            <p:nvPr/>
          </p:nvSpPr>
          <p:spPr bwMode="auto">
            <a:xfrm>
              <a:off x="7593013" y="1371600"/>
              <a:ext cx="1550987" cy="1573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lnSpc>
                  <a:spcPct val="90000"/>
                </a:lnSpc>
                <a:defRPr/>
              </a:pPr>
              <a:r>
                <a:rPr lang="en-US" sz="2800" b="1" i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somatic</a:t>
              </a:r>
            </a:p>
            <a:p>
              <a:pPr algn="ctr">
                <a:lnSpc>
                  <a:spcPct val="90000"/>
                </a:lnSpc>
                <a:defRPr/>
              </a:pPr>
              <a:r>
                <a:rPr lang="en-US" sz="2800" b="1" i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sensory</a:t>
              </a:r>
            </a:p>
            <a:p>
              <a:pPr algn="ctr">
                <a:lnSpc>
                  <a:spcPct val="90000"/>
                </a:lnSpc>
                <a:defRPr/>
              </a:pPr>
              <a:r>
                <a:rPr lang="en-US" sz="2800" b="1" i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nerve</a:t>
              </a:r>
            </a:p>
            <a:p>
              <a:pPr algn="ctr">
                <a:lnSpc>
                  <a:spcPct val="90000"/>
                </a:lnSpc>
                <a:defRPr/>
              </a:pPr>
              <a:r>
                <a:rPr lang="en-US" b="1" i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(GSA)</a:t>
              </a:r>
            </a:p>
          </p:txBody>
        </p:sp>
        <p:sp>
          <p:nvSpPr>
            <p:cNvPr id="52276" name="Text Box 52"/>
            <p:cNvSpPr txBox="1">
              <a:spLocks noChangeArrowheads="1"/>
            </p:cNvSpPr>
            <p:nvPr/>
          </p:nvSpPr>
          <p:spPr bwMode="auto">
            <a:xfrm>
              <a:off x="7613650" y="3657600"/>
              <a:ext cx="1530350" cy="1573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lnSpc>
                  <a:spcPct val="90000"/>
                </a:lnSpc>
                <a:defRPr/>
              </a:pPr>
              <a:r>
                <a:rPr lang="en-US" sz="2800" b="1" i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somatic</a:t>
              </a:r>
            </a:p>
            <a:p>
              <a:pPr algn="ctr">
                <a:lnSpc>
                  <a:spcPct val="90000"/>
                </a:lnSpc>
                <a:defRPr/>
              </a:pPr>
              <a:r>
                <a:rPr lang="en-US" sz="2800" b="1" i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motor</a:t>
              </a:r>
            </a:p>
            <a:p>
              <a:pPr algn="ctr">
                <a:lnSpc>
                  <a:spcPct val="90000"/>
                </a:lnSpc>
                <a:defRPr/>
              </a:pPr>
              <a:r>
                <a:rPr lang="en-US" sz="2800" b="1" i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nerve</a:t>
              </a:r>
            </a:p>
            <a:p>
              <a:pPr algn="ctr">
                <a:lnSpc>
                  <a:spcPct val="90000"/>
                </a:lnSpc>
                <a:defRPr/>
              </a:pPr>
              <a:r>
                <a:rPr lang="en-US" b="1" i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(GSE)</a:t>
              </a:r>
            </a:p>
          </p:txBody>
        </p:sp>
        <p:sp>
          <p:nvSpPr>
            <p:cNvPr id="52277" name="Line 53"/>
            <p:cNvSpPr>
              <a:spLocks noChangeShapeType="1"/>
            </p:cNvSpPr>
            <p:nvPr/>
          </p:nvSpPr>
          <p:spPr bwMode="auto">
            <a:xfrm flipV="1">
              <a:off x="3721100" y="1676400"/>
              <a:ext cx="88900" cy="190500"/>
            </a:xfrm>
            <a:prstGeom prst="line">
              <a:avLst/>
            </a:prstGeom>
            <a:noFill/>
            <a:ln w="63500">
              <a:solidFill>
                <a:srgbClr val="0000FF"/>
              </a:solidFill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5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Audrone's spinal nerv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47800"/>
            <a:ext cx="7315200" cy="499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2873375" y="0"/>
            <a:ext cx="33639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Impact of Lesions</a:t>
            </a:r>
          </a:p>
        </p:txBody>
      </p:sp>
      <p:sp>
        <p:nvSpPr>
          <p:cNvPr id="53283" name="AutoShape 35"/>
          <p:cNvSpPr>
            <a:spLocks noChangeArrowheads="1"/>
          </p:cNvSpPr>
          <p:nvPr/>
        </p:nvSpPr>
        <p:spPr bwMode="auto">
          <a:xfrm rot="-9591731">
            <a:off x="5486400" y="2209800"/>
            <a:ext cx="381000" cy="990600"/>
          </a:xfrm>
          <a:prstGeom prst="lightningBolt">
            <a:avLst/>
          </a:prstGeom>
          <a:solidFill>
            <a:srgbClr val="6666FF"/>
          </a:solidFill>
          <a:ln w="57150" cmpd="thickThin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9" name="Group 38"/>
          <p:cNvGrpSpPr/>
          <p:nvPr/>
        </p:nvGrpSpPr>
        <p:grpSpPr>
          <a:xfrm>
            <a:off x="533400" y="685800"/>
            <a:ext cx="8610600" cy="5683250"/>
            <a:chOff x="533400" y="685800"/>
            <a:chExt cx="8610600" cy="5683250"/>
          </a:xfrm>
        </p:grpSpPr>
        <p:sp>
          <p:nvSpPr>
            <p:cNvPr id="53284" name="Text Box 36"/>
            <p:cNvSpPr txBox="1">
              <a:spLocks noChangeArrowheads="1"/>
            </p:cNvSpPr>
            <p:nvPr/>
          </p:nvSpPr>
          <p:spPr bwMode="auto">
            <a:xfrm>
              <a:off x="7593013" y="1371600"/>
              <a:ext cx="1550987" cy="1573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lnSpc>
                  <a:spcPct val="90000"/>
                </a:lnSpc>
                <a:defRPr/>
              </a:pPr>
              <a:r>
                <a:rPr lang="en-US" sz="2800" b="1" i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somatic</a:t>
              </a:r>
            </a:p>
            <a:p>
              <a:pPr algn="ctr">
                <a:lnSpc>
                  <a:spcPct val="90000"/>
                </a:lnSpc>
                <a:defRPr/>
              </a:pPr>
              <a:r>
                <a:rPr lang="en-US" sz="2800" b="1" i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sensory</a:t>
              </a:r>
            </a:p>
            <a:p>
              <a:pPr algn="ctr">
                <a:lnSpc>
                  <a:spcPct val="90000"/>
                </a:lnSpc>
                <a:defRPr/>
              </a:pPr>
              <a:r>
                <a:rPr lang="en-US" sz="2800" b="1" i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nerve</a:t>
              </a:r>
            </a:p>
            <a:p>
              <a:pPr algn="ctr">
                <a:lnSpc>
                  <a:spcPct val="90000"/>
                </a:lnSpc>
                <a:defRPr/>
              </a:pPr>
              <a:r>
                <a:rPr lang="en-US" b="1" i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(GSA)</a:t>
              </a:r>
            </a:p>
          </p:txBody>
        </p:sp>
        <p:sp>
          <p:nvSpPr>
            <p:cNvPr id="53285" name="Text Box 37"/>
            <p:cNvSpPr txBox="1">
              <a:spLocks noChangeArrowheads="1"/>
            </p:cNvSpPr>
            <p:nvPr/>
          </p:nvSpPr>
          <p:spPr bwMode="auto">
            <a:xfrm>
              <a:off x="7613650" y="3657600"/>
              <a:ext cx="1530350" cy="1573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lnSpc>
                  <a:spcPct val="90000"/>
                </a:lnSpc>
                <a:defRPr/>
              </a:pPr>
              <a:r>
                <a:rPr lang="en-US" sz="2800" b="1" i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somatic</a:t>
              </a:r>
            </a:p>
            <a:p>
              <a:pPr algn="ctr">
                <a:lnSpc>
                  <a:spcPct val="90000"/>
                </a:lnSpc>
                <a:defRPr/>
              </a:pPr>
              <a:r>
                <a:rPr lang="en-US" sz="2800" b="1" i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motor</a:t>
              </a:r>
            </a:p>
            <a:p>
              <a:pPr algn="ctr">
                <a:lnSpc>
                  <a:spcPct val="90000"/>
                </a:lnSpc>
                <a:defRPr/>
              </a:pPr>
              <a:r>
                <a:rPr lang="en-US" sz="2800" b="1" i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nerve</a:t>
              </a:r>
            </a:p>
            <a:p>
              <a:pPr algn="ctr">
                <a:lnSpc>
                  <a:spcPct val="90000"/>
                </a:lnSpc>
                <a:defRPr/>
              </a:pPr>
              <a:r>
                <a:rPr lang="en-US" b="1" i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(GSE)</a:t>
              </a:r>
            </a:p>
          </p:txBody>
        </p:sp>
        <p:grpSp>
          <p:nvGrpSpPr>
            <p:cNvPr id="38" name="Group 37"/>
            <p:cNvGrpSpPr/>
            <p:nvPr/>
          </p:nvGrpSpPr>
          <p:grpSpPr>
            <a:xfrm>
              <a:off x="533400" y="685800"/>
              <a:ext cx="8339138" cy="5683250"/>
              <a:chOff x="533400" y="685800"/>
              <a:chExt cx="8339138" cy="5683250"/>
            </a:xfrm>
          </p:grpSpPr>
          <p:grpSp>
            <p:nvGrpSpPr>
              <p:cNvPr id="2" name="Group 6"/>
              <p:cNvGrpSpPr>
                <a:grpSpLocks/>
              </p:cNvGrpSpPr>
              <p:nvPr/>
            </p:nvGrpSpPr>
            <p:grpSpPr bwMode="auto">
              <a:xfrm>
                <a:off x="2057400" y="1504950"/>
                <a:ext cx="6578600" cy="1822450"/>
                <a:chOff x="1296" y="948"/>
                <a:chExt cx="4144" cy="1148"/>
              </a:xfrm>
            </p:grpSpPr>
            <p:grpSp>
              <p:nvGrpSpPr>
                <p:cNvPr id="16410" name="Group 7"/>
                <p:cNvGrpSpPr>
                  <a:grpSpLocks/>
                </p:cNvGrpSpPr>
                <p:nvPr/>
              </p:nvGrpSpPr>
              <p:grpSpPr bwMode="auto">
                <a:xfrm>
                  <a:off x="1296" y="1434"/>
                  <a:ext cx="118" cy="150"/>
                  <a:chOff x="1296" y="1434"/>
                  <a:chExt cx="118" cy="150"/>
                </a:xfrm>
              </p:grpSpPr>
              <p:sp>
                <p:nvSpPr>
                  <p:cNvPr id="16420" name="Line 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296" y="1434"/>
                    <a:ext cx="114" cy="54"/>
                  </a:xfrm>
                  <a:prstGeom prst="line">
                    <a:avLst/>
                  </a:pr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421" name="Line 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392" y="1440"/>
                    <a:ext cx="22" cy="144"/>
                  </a:xfrm>
                  <a:prstGeom prst="line">
                    <a:avLst/>
                  </a:pr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6411" name="Group 10"/>
                <p:cNvGrpSpPr>
                  <a:grpSpLocks/>
                </p:cNvGrpSpPr>
                <p:nvPr/>
              </p:nvGrpSpPr>
              <p:grpSpPr bwMode="auto">
                <a:xfrm rot="-6873873">
                  <a:off x="5306" y="1962"/>
                  <a:ext cx="118" cy="150"/>
                  <a:chOff x="4944" y="1674"/>
                  <a:chExt cx="118" cy="150"/>
                </a:xfrm>
              </p:grpSpPr>
              <p:sp>
                <p:nvSpPr>
                  <p:cNvPr id="16418" name="Line 1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944" y="1674"/>
                    <a:ext cx="114" cy="54"/>
                  </a:xfrm>
                  <a:prstGeom prst="line">
                    <a:avLst/>
                  </a:pr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419" name="Line 1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040" y="1680"/>
                    <a:ext cx="22" cy="144"/>
                  </a:xfrm>
                  <a:prstGeom prst="line">
                    <a:avLst/>
                  </a:pr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6412" name="Group 13"/>
                <p:cNvGrpSpPr>
                  <a:grpSpLocks/>
                </p:cNvGrpSpPr>
                <p:nvPr/>
              </p:nvGrpSpPr>
              <p:grpSpPr bwMode="auto">
                <a:xfrm>
                  <a:off x="1400" y="948"/>
                  <a:ext cx="3886" cy="1071"/>
                  <a:chOff x="1400" y="948"/>
                  <a:chExt cx="3886" cy="1071"/>
                </a:xfrm>
              </p:grpSpPr>
              <p:sp>
                <p:nvSpPr>
                  <p:cNvPr id="16413" name="Freeform 14"/>
                  <p:cNvSpPr>
                    <a:spLocks/>
                  </p:cNvSpPr>
                  <p:nvPr/>
                </p:nvSpPr>
                <p:spPr bwMode="auto">
                  <a:xfrm>
                    <a:off x="1400" y="1016"/>
                    <a:ext cx="3886" cy="1003"/>
                  </a:xfrm>
                  <a:custGeom>
                    <a:avLst/>
                    <a:gdLst>
                      <a:gd name="T0" fmla="*/ 0 w 3886"/>
                      <a:gd name="T1" fmla="*/ 432 h 1003"/>
                      <a:gd name="T2" fmla="*/ 545 w 3886"/>
                      <a:gd name="T3" fmla="*/ 34 h 1003"/>
                      <a:gd name="T4" fmla="*/ 2056 w 3886"/>
                      <a:gd name="T5" fmla="*/ 636 h 1003"/>
                      <a:gd name="T6" fmla="*/ 3886 w 3886"/>
                      <a:gd name="T7" fmla="*/ 1003 h 1003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886"/>
                      <a:gd name="T13" fmla="*/ 0 h 1003"/>
                      <a:gd name="T14" fmla="*/ 3886 w 3886"/>
                      <a:gd name="T15" fmla="*/ 1003 h 1003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886" h="1003">
                        <a:moveTo>
                          <a:pt x="0" y="432"/>
                        </a:moveTo>
                        <a:cubicBezTo>
                          <a:pt x="90" y="366"/>
                          <a:pt x="202" y="0"/>
                          <a:pt x="545" y="34"/>
                        </a:cubicBezTo>
                        <a:cubicBezTo>
                          <a:pt x="898" y="55"/>
                          <a:pt x="1499" y="474"/>
                          <a:pt x="2056" y="636"/>
                        </a:cubicBezTo>
                        <a:cubicBezTo>
                          <a:pt x="2613" y="798"/>
                          <a:pt x="3505" y="927"/>
                          <a:pt x="3886" y="1003"/>
                        </a:cubicBezTo>
                      </a:path>
                    </a:pathLst>
                  </a:custGeom>
                  <a:noFill/>
                  <a:ln w="57150" cmpd="sng">
                    <a:solidFill>
                      <a:srgbClr val="0000FF"/>
                    </a:solidFill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16414" name="Group 15"/>
                  <p:cNvGrpSpPr>
                    <a:grpSpLocks/>
                  </p:cNvGrpSpPr>
                  <p:nvPr/>
                </p:nvGrpSpPr>
                <p:grpSpPr bwMode="auto">
                  <a:xfrm rot="10339419">
                    <a:off x="4380" y="948"/>
                    <a:ext cx="118" cy="150"/>
                    <a:chOff x="4944" y="1674"/>
                    <a:chExt cx="118" cy="150"/>
                  </a:xfrm>
                </p:grpSpPr>
                <p:sp>
                  <p:nvSpPr>
                    <p:cNvPr id="16416" name="Line 16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944" y="1674"/>
                      <a:ext cx="114" cy="54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417" name="Line 17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5040" y="1680"/>
                      <a:ext cx="22" cy="144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6415" name="Freeform 18"/>
                  <p:cNvSpPr>
                    <a:spLocks/>
                  </p:cNvSpPr>
                  <p:nvPr/>
                </p:nvSpPr>
                <p:spPr bwMode="auto">
                  <a:xfrm>
                    <a:off x="3920" y="1084"/>
                    <a:ext cx="480" cy="672"/>
                  </a:xfrm>
                  <a:custGeom>
                    <a:avLst/>
                    <a:gdLst>
                      <a:gd name="T0" fmla="*/ 0 w 480"/>
                      <a:gd name="T1" fmla="*/ 672 h 672"/>
                      <a:gd name="T2" fmla="*/ 288 w 480"/>
                      <a:gd name="T3" fmla="*/ 304 h 672"/>
                      <a:gd name="T4" fmla="*/ 480 w 480"/>
                      <a:gd name="T5" fmla="*/ 0 h 672"/>
                      <a:gd name="T6" fmla="*/ 0 60000 65536"/>
                      <a:gd name="T7" fmla="*/ 0 60000 65536"/>
                      <a:gd name="T8" fmla="*/ 0 60000 65536"/>
                      <a:gd name="T9" fmla="*/ 0 w 480"/>
                      <a:gd name="T10" fmla="*/ 0 h 672"/>
                      <a:gd name="T11" fmla="*/ 480 w 480"/>
                      <a:gd name="T12" fmla="*/ 672 h 67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80" h="672">
                        <a:moveTo>
                          <a:pt x="0" y="672"/>
                        </a:moveTo>
                        <a:cubicBezTo>
                          <a:pt x="48" y="611"/>
                          <a:pt x="208" y="416"/>
                          <a:pt x="288" y="304"/>
                        </a:cubicBezTo>
                        <a:cubicBezTo>
                          <a:pt x="368" y="192"/>
                          <a:pt x="440" y="63"/>
                          <a:pt x="480" y="0"/>
                        </a:cubicBezTo>
                      </a:path>
                    </a:pathLst>
                  </a:custGeom>
                  <a:noFill/>
                  <a:ln w="57150" cmpd="sng">
                    <a:solidFill>
                      <a:srgbClr val="0000FF"/>
                    </a:solidFill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7" name="Group 19"/>
              <p:cNvGrpSpPr>
                <a:grpSpLocks/>
              </p:cNvGrpSpPr>
              <p:nvPr/>
            </p:nvGrpSpPr>
            <p:grpSpPr bwMode="auto">
              <a:xfrm>
                <a:off x="1793875" y="2482850"/>
                <a:ext cx="282575" cy="1092200"/>
                <a:chOff x="1130" y="1564"/>
                <a:chExt cx="178" cy="688"/>
              </a:xfrm>
            </p:grpSpPr>
            <p:sp>
              <p:nvSpPr>
                <p:cNvPr id="53268" name="Freeform 20"/>
                <p:cNvSpPr>
                  <a:spLocks/>
                </p:cNvSpPr>
                <p:nvPr/>
              </p:nvSpPr>
              <p:spPr bwMode="auto">
                <a:xfrm>
                  <a:off x="1173" y="1564"/>
                  <a:ext cx="135" cy="538"/>
                </a:xfrm>
                <a:custGeom>
                  <a:avLst/>
                  <a:gdLst/>
                  <a:ahLst/>
                  <a:cxnLst>
                    <a:cxn ang="0">
                      <a:pos x="135" y="0"/>
                    </a:cxn>
                    <a:cxn ang="0">
                      <a:pos x="19" y="264"/>
                    </a:cxn>
                    <a:cxn ang="0">
                      <a:pos x="19" y="538"/>
                    </a:cxn>
                  </a:cxnLst>
                  <a:rect l="0" t="0" r="r" b="b"/>
                  <a:pathLst>
                    <a:path w="135" h="538">
                      <a:moveTo>
                        <a:pt x="135" y="0"/>
                      </a:moveTo>
                      <a:cubicBezTo>
                        <a:pt x="125" y="43"/>
                        <a:pt x="38" y="175"/>
                        <a:pt x="19" y="264"/>
                      </a:cubicBezTo>
                      <a:cubicBezTo>
                        <a:pt x="0" y="354"/>
                        <a:pt x="19" y="482"/>
                        <a:pt x="19" y="538"/>
                      </a:cubicBezTo>
                    </a:path>
                  </a:pathLst>
                </a:custGeom>
                <a:noFill/>
                <a:ln w="57150" cmpd="sng">
                  <a:solidFill>
                    <a:srgbClr val="00FF00"/>
                  </a:solidFill>
                  <a:round/>
                  <a:headEnd type="oval" w="med" len="med"/>
                  <a:tailEnd type="none" w="med" len="med"/>
                </a:ln>
                <a:effectLst>
                  <a:outerShdw dist="35921" dir="2700000" algn="ctr" rotWithShape="0">
                    <a:schemeClr val="tx1"/>
                  </a:outerShdw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grpSp>
              <p:nvGrpSpPr>
                <p:cNvPr id="16407" name="Group 21"/>
                <p:cNvGrpSpPr>
                  <a:grpSpLocks/>
                </p:cNvGrpSpPr>
                <p:nvPr/>
              </p:nvGrpSpPr>
              <p:grpSpPr bwMode="auto">
                <a:xfrm rot="-2925465">
                  <a:off x="1146" y="2118"/>
                  <a:ext cx="118" cy="150"/>
                  <a:chOff x="4944" y="1674"/>
                  <a:chExt cx="118" cy="150"/>
                </a:xfrm>
              </p:grpSpPr>
              <p:sp>
                <p:nvSpPr>
                  <p:cNvPr id="53270" name="Line 2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944" y="1673"/>
                    <a:ext cx="114" cy="54"/>
                  </a:xfrm>
                  <a:prstGeom prst="line">
                    <a:avLst/>
                  </a:prstGeom>
                  <a:noFill/>
                  <a:ln w="38100">
                    <a:solidFill>
                      <a:srgbClr val="00FF00"/>
                    </a:solidFill>
                    <a:round/>
                    <a:headEnd/>
                    <a:tailEnd/>
                  </a:ln>
                  <a:effectLst>
                    <a:outerShdw dist="35921" dir="2700000" algn="ctr" rotWithShape="0">
                      <a:schemeClr val="tx1"/>
                    </a:outer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53271" name="Line 2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040" y="1679"/>
                    <a:ext cx="22" cy="144"/>
                  </a:xfrm>
                  <a:prstGeom prst="line">
                    <a:avLst/>
                  </a:prstGeom>
                  <a:noFill/>
                  <a:ln w="38100">
                    <a:solidFill>
                      <a:srgbClr val="00FF00"/>
                    </a:solidFill>
                    <a:round/>
                    <a:headEnd/>
                    <a:tailEnd/>
                  </a:ln>
                  <a:effectLst>
                    <a:outerShdw dist="35921" dir="2700000" algn="ctr" rotWithShape="0">
                      <a:schemeClr val="tx1"/>
                    </a:outer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</p:grpSp>
          <p:grpSp>
            <p:nvGrpSpPr>
              <p:cNvPr id="9" name="Group 24"/>
              <p:cNvGrpSpPr>
                <a:grpSpLocks/>
              </p:cNvGrpSpPr>
              <p:nvPr/>
            </p:nvGrpSpPr>
            <p:grpSpPr bwMode="auto">
              <a:xfrm>
                <a:off x="1809750" y="1462088"/>
                <a:ext cx="7062788" cy="3386137"/>
                <a:chOff x="1140" y="921"/>
                <a:chExt cx="4449" cy="2133"/>
              </a:xfrm>
            </p:grpSpPr>
            <p:grpSp>
              <p:nvGrpSpPr>
                <p:cNvPr id="16397" name="Group 25"/>
                <p:cNvGrpSpPr>
                  <a:grpSpLocks/>
                </p:cNvGrpSpPr>
                <p:nvPr/>
              </p:nvGrpSpPr>
              <p:grpSpPr bwMode="auto">
                <a:xfrm>
                  <a:off x="1140" y="1752"/>
                  <a:ext cx="4449" cy="1302"/>
                  <a:chOff x="1140" y="1752"/>
                  <a:chExt cx="4449" cy="1302"/>
                </a:xfrm>
              </p:grpSpPr>
              <p:sp>
                <p:nvSpPr>
                  <p:cNvPr id="16402" name="Freeform 26"/>
                  <p:cNvSpPr>
                    <a:spLocks/>
                  </p:cNvSpPr>
                  <p:nvPr/>
                </p:nvSpPr>
                <p:spPr bwMode="auto">
                  <a:xfrm>
                    <a:off x="1140" y="1752"/>
                    <a:ext cx="4296" cy="1302"/>
                  </a:xfrm>
                  <a:custGeom>
                    <a:avLst/>
                    <a:gdLst>
                      <a:gd name="T0" fmla="*/ 84 w 4296"/>
                      <a:gd name="T1" fmla="*/ 516 h 1302"/>
                      <a:gd name="T2" fmla="*/ 744 w 4296"/>
                      <a:gd name="T3" fmla="*/ 1230 h 1302"/>
                      <a:gd name="T4" fmla="*/ 2280 w 4296"/>
                      <a:gd name="T5" fmla="*/ 6 h 1302"/>
                      <a:gd name="T6" fmla="*/ 4296 w 4296"/>
                      <a:gd name="T7" fmla="*/ 414 h 130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4296"/>
                      <a:gd name="T13" fmla="*/ 0 h 1302"/>
                      <a:gd name="T14" fmla="*/ 4296 w 4296"/>
                      <a:gd name="T15" fmla="*/ 1302 h 1302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4296" h="1302">
                        <a:moveTo>
                          <a:pt x="84" y="516"/>
                        </a:moveTo>
                        <a:cubicBezTo>
                          <a:pt x="206" y="634"/>
                          <a:pt x="0" y="1158"/>
                          <a:pt x="744" y="1230"/>
                        </a:cubicBezTo>
                        <a:cubicBezTo>
                          <a:pt x="1488" y="1302"/>
                          <a:pt x="2004" y="0"/>
                          <a:pt x="2280" y="6"/>
                        </a:cubicBezTo>
                        <a:cubicBezTo>
                          <a:pt x="2556" y="12"/>
                          <a:pt x="3876" y="329"/>
                          <a:pt x="4296" y="414"/>
                        </a:cubicBezTo>
                      </a:path>
                    </a:pathLst>
                  </a:custGeom>
                  <a:noFill/>
                  <a:ln w="57150" cmpd="sng">
                    <a:solidFill>
                      <a:srgbClr val="FF0000"/>
                    </a:solidFill>
                    <a:round/>
                    <a:headEnd type="oval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16403" name="Group 27"/>
                  <p:cNvGrpSpPr>
                    <a:grpSpLocks/>
                  </p:cNvGrpSpPr>
                  <p:nvPr/>
                </p:nvGrpSpPr>
                <p:grpSpPr bwMode="auto">
                  <a:xfrm rot="-6873873">
                    <a:off x="5455" y="2111"/>
                    <a:ext cx="118" cy="150"/>
                    <a:chOff x="4944" y="1674"/>
                    <a:chExt cx="118" cy="150"/>
                  </a:xfrm>
                </p:grpSpPr>
                <p:sp>
                  <p:nvSpPr>
                    <p:cNvPr id="16404" name="Line 28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944" y="1674"/>
                      <a:ext cx="114" cy="54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405" name="Line 29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5040" y="1680"/>
                      <a:ext cx="22" cy="144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16398" name="Group 30"/>
                <p:cNvGrpSpPr>
                  <a:grpSpLocks/>
                </p:cNvGrpSpPr>
                <p:nvPr/>
              </p:nvGrpSpPr>
              <p:grpSpPr bwMode="auto">
                <a:xfrm rot="10800000">
                  <a:off x="4597" y="921"/>
                  <a:ext cx="118" cy="150"/>
                  <a:chOff x="4944" y="1674"/>
                  <a:chExt cx="118" cy="150"/>
                </a:xfrm>
              </p:grpSpPr>
              <p:sp>
                <p:nvSpPr>
                  <p:cNvPr id="16400" name="Line 3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944" y="1674"/>
                    <a:ext cx="114" cy="54"/>
                  </a:xfrm>
                  <a:prstGeom prst="line">
                    <a:avLst/>
                  </a:prstGeom>
                  <a:noFill/>
                  <a:ln w="381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401" name="Line 3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040" y="1680"/>
                    <a:ext cx="22" cy="144"/>
                  </a:xfrm>
                  <a:prstGeom prst="line">
                    <a:avLst/>
                  </a:prstGeom>
                  <a:noFill/>
                  <a:ln w="381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6399" name="Freeform 33"/>
                <p:cNvSpPr>
                  <a:spLocks/>
                </p:cNvSpPr>
                <p:nvPr/>
              </p:nvSpPr>
              <p:spPr bwMode="auto">
                <a:xfrm>
                  <a:off x="3948" y="1061"/>
                  <a:ext cx="653" cy="784"/>
                </a:xfrm>
                <a:custGeom>
                  <a:avLst/>
                  <a:gdLst>
                    <a:gd name="T0" fmla="*/ 0 w 653"/>
                    <a:gd name="T1" fmla="*/ 784 h 784"/>
                    <a:gd name="T2" fmla="*/ 347 w 653"/>
                    <a:gd name="T3" fmla="*/ 300 h 784"/>
                    <a:gd name="T4" fmla="*/ 653 w 653"/>
                    <a:gd name="T5" fmla="*/ 0 h 784"/>
                    <a:gd name="T6" fmla="*/ 0 60000 65536"/>
                    <a:gd name="T7" fmla="*/ 0 60000 65536"/>
                    <a:gd name="T8" fmla="*/ 0 60000 65536"/>
                    <a:gd name="T9" fmla="*/ 0 w 653"/>
                    <a:gd name="T10" fmla="*/ 0 h 784"/>
                    <a:gd name="T11" fmla="*/ 653 w 653"/>
                    <a:gd name="T12" fmla="*/ 784 h 7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53" h="784">
                      <a:moveTo>
                        <a:pt x="0" y="784"/>
                      </a:moveTo>
                      <a:cubicBezTo>
                        <a:pt x="58" y="703"/>
                        <a:pt x="238" y="431"/>
                        <a:pt x="347" y="300"/>
                      </a:cubicBezTo>
                      <a:cubicBezTo>
                        <a:pt x="446" y="174"/>
                        <a:pt x="589" y="63"/>
                        <a:pt x="653" y="0"/>
                      </a:cubicBezTo>
                    </a:path>
                  </a:pathLst>
                </a:custGeom>
                <a:noFill/>
                <a:ln w="57150" cmpd="sng">
                  <a:solidFill>
                    <a:srgbClr val="FF0000"/>
                  </a:solidFill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3290" name="Text Box 42"/>
              <p:cNvSpPr txBox="1">
                <a:spLocks noChangeArrowheads="1"/>
              </p:cNvSpPr>
              <p:nvPr/>
            </p:nvSpPr>
            <p:spPr bwMode="auto">
              <a:xfrm>
                <a:off x="1219200" y="5181600"/>
                <a:ext cx="3025775" cy="1187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en-US" b="1" i="1" dirty="0"/>
                  <a:t>Disruption of motor</a:t>
                </a:r>
              </a:p>
              <a:p>
                <a:pPr algn="ctr" eaLnBrk="1" hangingPunct="1"/>
                <a:r>
                  <a:rPr lang="en-US" b="1" i="1" dirty="0"/>
                  <a:t>(efferent) neurons</a:t>
                </a:r>
              </a:p>
              <a:p>
                <a:pPr algn="ctr" eaLnBrk="1" hangingPunct="1"/>
                <a:r>
                  <a:rPr lang="en-US" b="1" i="1" dirty="0">
                    <a:solidFill>
                      <a:srgbClr val="FF0000"/>
                    </a:solidFill>
                  </a:rPr>
                  <a:t>(paralysis)</a:t>
                </a:r>
              </a:p>
            </p:txBody>
          </p:sp>
          <p:sp>
            <p:nvSpPr>
              <p:cNvPr id="53291" name="Text Box 43"/>
              <p:cNvSpPr txBox="1">
                <a:spLocks noChangeArrowheads="1"/>
              </p:cNvSpPr>
              <p:nvPr/>
            </p:nvSpPr>
            <p:spPr bwMode="auto">
              <a:xfrm>
                <a:off x="533400" y="685800"/>
                <a:ext cx="8007350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b="1" i="1"/>
                  <a:t>Disruption of sensory (afferent) neurons </a:t>
                </a:r>
                <a:r>
                  <a:rPr lang="en-US" b="1" i="1">
                    <a:solidFill>
                      <a:srgbClr val="FF0000"/>
                    </a:solidFill>
                  </a:rPr>
                  <a:t>(paresthesia)</a:t>
                </a:r>
              </a:p>
            </p:txBody>
          </p:sp>
          <p:sp>
            <p:nvSpPr>
              <p:cNvPr id="53292" name="Line 44"/>
              <p:cNvSpPr>
                <a:spLocks noChangeShapeType="1"/>
              </p:cNvSpPr>
              <p:nvPr/>
            </p:nvSpPr>
            <p:spPr bwMode="auto">
              <a:xfrm flipV="1">
                <a:off x="3721100" y="1676400"/>
                <a:ext cx="88900" cy="190500"/>
              </a:xfrm>
              <a:prstGeom prst="line">
                <a:avLst/>
              </a:prstGeom>
              <a:noFill/>
              <a:ln w="63500">
                <a:solidFill>
                  <a:srgbClr val="0000FF"/>
                </a:solidFill>
                <a:round/>
                <a:headEnd/>
                <a:tailEnd type="oval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8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Audrone's spinal nerv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47800"/>
            <a:ext cx="7315200" cy="499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2873375" y="0"/>
            <a:ext cx="33639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Impact of Lesions</a:t>
            </a:r>
          </a:p>
        </p:txBody>
      </p:sp>
      <p:sp>
        <p:nvSpPr>
          <p:cNvPr id="54307" name="AutoShape 35"/>
          <p:cNvSpPr>
            <a:spLocks noChangeArrowheads="1"/>
          </p:cNvSpPr>
          <p:nvPr/>
        </p:nvSpPr>
        <p:spPr bwMode="auto">
          <a:xfrm rot="-3036924">
            <a:off x="6324600" y="2057400"/>
            <a:ext cx="381000" cy="990600"/>
          </a:xfrm>
          <a:prstGeom prst="lightningBolt">
            <a:avLst/>
          </a:prstGeom>
          <a:solidFill>
            <a:srgbClr val="6666FF"/>
          </a:solidFill>
          <a:ln w="57150" cmpd="thickThin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8" name="Group 37"/>
          <p:cNvGrpSpPr/>
          <p:nvPr/>
        </p:nvGrpSpPr>
        <p:grpSpPr>
          <a:xfrm>
            <a:off x="273050" y="685800"/>
            <a:ext cx="8870950" cy="6065460"/>
            <a:chOff x="273050" y="685800"/>
            <a:chExt cx="8870950" cy="6065460"/>
          </a:xfrm>
        </p:grpSpPr>
        <p:grpSp>
          <p:nvGrpSpPr>
            <p:cNvPr id="2" name="Group 6"/>
            <p:cNvGrpSpPr>
              <a:grpSpLocks/>
            </p:cNvGrpSpPr>
            <p:nvPr/>
          </p:nvGrpSpPr>
          <p:grpSpPr bwMode="auto">
            <a:xfrm>
              <a:off x="2057400" y="1504950"/>
              <a:ext cx="6578600" cy="1822450"/>
              <a:chOff x="1296" y="948"/>
              <a:chExt cx="4144" cy="1148"/>
            </a:xfrm>
          </p:grpSpPr>
          <p:grpSp>
            <p:nvGrpSpPr>
              <p:cNvPr id="17434" name="Group 7"/>
              <p:cNvGrpSpPr>
                <a:grpSpLocks/>
              </p:cNvGrpSpPr>
              <p:nvPr/>
            </p:nvGrpSpPr>
            <p:grpSpPr bwMode="auto">
              <a:xfrm>
                <a:off x="1296" y="1434"/>
                <a:ext cx="118" cy="150"/>
                <a:chOff x="1296" y="1434"/>
                <a:chExt cx="118" cy="150"/>
              </a:xfrm>
            </p:grpSpPr>
            <p:sp>
              <p:nvSpPr>
                <p:cNvPr id="17444" name="Line 8"/>
                <p:cNvSpPr>
                  <a:spLocks noChangeShapeType="1"/>
                </p:cNvSpPr>
                <p:nvPr/>
              </p:nvSpPr>
              <p:spPr bwMode="auto">
                <a:xfrm flipH="1">
                  <a:off x="1296" y="1434"/>
                  <a:ext cx="114" cy="54"/>
                </a:xfrm>
                <a:prstGeom prst="line">
                  <a:avLst/>
                </a:prstGeom>
                <a:noFill/>
                <a:ln w="381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45" name="Line 9"/>
                <p:cNvSpPr>
                  <a:spLocks noChangeShapeType="1"/>
                </p:cNvSpPr>
                <p:nvPr/>
              </p:nvSpPr>
              <p:spPr bwMode="auto">
                <a:xfrm flipH="1">
                  <a:off x="1392" y="1440"/>
                  <a:ext cx="22" cy="144"/>
                </a:xfrm>
                <a:prstGeom prst="line">
                  <a:avLst/>
                </a:prstGeom>
                <a:noFill/>
                <a:ln w="381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7435" name="Group 10"/>
              <p:cNvGrpSpPr>
                <a:grpSpLocks/>
              </p:cNvGrpSpPr>
              <p:nvPr/>
            </p:nvGrpSpPr>
            <p:grpSpPr bwMode="auto">
              <a:xfrm rot="-6873873">
                <a:off x="5306" y="1962"/>
                <a:ext cx="118" cy="150"/>
                <a:chOff x="4944" y="1674"/>
                <a:chExt cx="118" cy="150"/>
              </a:xfrm>
            </p:grpSpPr>
            <p:sp>
              <p:nvSpPr>
                <p:cNvPr id="17442" name="Line 11"/>
                <p:cNvSpPr>
                  <a:spLocks noChangeShapeType="1"/>
                </p:cNvSpPr>
                <p:nvPr/>
              </p:nvSpPr>
              <p:spPr bwMode="auto">
                <a:xfrm flipH="1">
                  <a:off x="4944" y="1674"/>
                  <a:ext cx="114" cy="54"/>
                </a:xfrm>
                <a:prstGeom prst="line">
                  <a:avLst/>
                </a:prstGeom>
                <a:noFill/>
                <a:ln w="381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43" name="Line 12"/>
                <p:cNvSpPr>
                  <a:spLocks noChangeShapeType="1"/>
                </p:cNvSpPr>
                <p:nvPr/>
              </p:nvSpPr>
              <p:spPr bwMode="auto">
                <a:xfrm flipH="1">
                  <a:off x="5040" y="1680"/>
                  <a:ext cx="22" cy="144"/>
                </a:xfrm>
                <a:prstGeom prst="line">
                  <a:avLst/>
                </a:prstGeom>
                <a:noFill/>
                <a:ln w="381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7436" name="Group 13"/>
              <p:cNvGrpSpPr>
                <a:grpSpLocks/>
              </p:cNvGrpSpPr>
              <p:nvPr/>
            </p:nvGrpSpPr>
            <p:grpSpPr bwMode="auto">
              <a:xfrm>
                <a:off x="1400" y="948"/>
                <a:ext cx="3886" cy="1071"/>
                <a:chOff x="1400" y="948"/>
                <a:chExt cx="3886" cy="1071"/>
              </a:xfrm>
            </p:grpSpPr>
            <p:sp>
              <p:nvSpPr>
                <p:cNvPr id="17437" name="Freeform 14"/>
                <p:cNvSpPr>
                  <a:spLocks/>
                </p:cNvSpPr>
                <p:nvPr/>
              </p:nvSpPr>
              <p:spPr bwMode="auto">
                <a:xfrm>
                  <a:off x="1400" y="1016"/>
                  <a:ext cx="3886" cy="1003"/>
                </a:xfrm>
                <a:custGeom>
                  <a:avLst/>
                  <a:gdLst>
                    <a:gd name="T0" fmla="*/ 0 w 3886"/>
                    <a:gd name="T1" fmla="*/ 432 h 1003"/>
                    <a:gd name="T2" fmla="*/ 545 w 3886"/>
                    <a:gd name="T3" fmla="*/ 34 h 1003"/>
                    <a:gd name="T4" fmla="*/ 2056 w 3886"/>
                    <a:gd name="T5" fmla="*/ 636 h 1003"/>
                    <a:gd name="T6" fmla="*/ 3886 w 3886"/>
                    <a:gd name="T7" fmla="*/ 1003 h 100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886"/>
                    <a:gd name="T13" fmla="*/ 0 h 1003"/>
                    <a:gd name="T14" fmla="*/ 3886 w 3886"/>
                    <a:gd name="T15" fmla="*/ 1003 h 100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886" h="1003">
                      <a:moveTo>
                        <a:pt x="0" y="432"/>
                      </a:moveTo>
                      <a:cubicBezTo>
                        <a:pt x="90" y="366"/>
                        <a:pt x="202" y="0"/>
                        <a:pt x="545" y="34"/>
                      </a:cubicBezTo>
                      <a:cubicBezTo>
                        <a:pt x="898" y="55"/>
                        <a:pt x="1499" y="474"/>
                        <a:pt x="2056" y="636"/>
                      </a:cubicBezTo>
                      <a:cubicBezTo>
                        <a:pt x="2613" y="798"/>
                        <a:pt x="3505" y="927"/>
                        <a:pt x="3886" y="1003"/>
                      </a:cubicBezTo>
                    </a:path>
                  </a:pathLst>
                </a:custGeom>
                <a:noFill/>
                <a:ln w="57150" cmpd="sng">
                  <a:solidFill>
                    <a:srgbClr val="0000FF"/>
                  </a:solidFill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7438" name="Group 15"/>
                <p:cNvGrpSpPr>
                  <a:grpSpLocks/>
                </p:cNvGrpSpPr>
                <p:nvPr/>
              </p:nvGrpSpPr>
              <p:grpSpPr bwMode="auto">
                <a:xfrm rot="10339419">
                  <a:off x="4380" y="948"/>
                  <a:ext cx="118" cy="150"/>
                  <a:chOff x="4944" y="1674"/>
                  <a:chExt cx="118" cy="150"/>
                </a:xfrm>
              </p:grpSpPr>
              <p:sp>
                <p:nvSpPr>
                  <p:cNvPr id="17440" name="Line 1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944" y="1674"/>
                    <a:ext cx="114" cy="54"/>
                  </a:xfrm>
                  <a:prstGeom prst="line">
                    <a:avLst/>
                  </a:pr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441" name="Line 1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040" y="1680"/>
                    <a:ext cx="22" cy="144"/>
                  </a:xfrm>
                  <a:prstGeom prst="line">
                    <a:avLst/>
                  </a:pr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7439" name="Freeform 18"/>
                <p:cNvSpPr>
                  <a:spLocks/>
                </p:cNvSpPr>
                <p:nvPr/>
              </p:nvSpPr>
              <p:spPr bwMode="auto">
                <a:xfrm>
                  <a:off x="3920" y="1084"/>
                  <a:ext cx="480" cy="672"/>
                </a:xfrm>
                <a:custGeom>
                  <a:avLst/>
                  <a:gdLst>
                    <a:gd name="T0" fmla="*/ 0 w 480"/>
                    <a:gd name="T1" fmla="*/ 672 h 672"/>
                    <a:gd name="T2" fmla="*/ 288 w 480"/>
                    <a:gd name="T3" fmla="*/ 304 h 672"/>
                    <a:gd name="T4" fmla="*/ 480 w 480"/>
                    <a:gd name="T5" fmla="*/ 0 h 672"/>
                    <a:gd name="T6" fmla="*/ 0 60000 65536"/>
                    <a:gd name="T7" fmla="*/ 0 60000 65536"/>
                    <a:gd name="T8" fmla="*/ 0 60000 65536"/>
                    <a:gd name="T9" fmla="*/ 0 w 480"/>
                    <a:gd name="T10" fmla="*/ 0 h 672"/>
                    <a:gd name="T11" fmla="*/ 480 w 480"/>
                    <a:gd name="T12" fmla="*/ 672 h 67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80" h="672">
                      <a:moveTo>
                        <a:pt x="0" y="672"/>
                      </a:moveTo>
                      <a:cubicBezTo>
                        <a:pt x="48" y="611"/>
                        <a:pt x="208" y="416"/>
                        <a:pt x="288" y="304"/>
                      </a:cubicBezTo>
                      <a:cubicBezTo>
                        <a:pt x="368" y="192"/>
                        <a:pt x="440" y="63"/>
                        <a:pt x="480" y="0"/>
                      </a:cubicBezTo>
                    </a:path>
                  </a:pathLst>
                </a:custGeom>
                <a:noFill/>
                <a:ln w="57150" cmpd="sng">
                  <a:solidFill>
                    <a:srgbClr val="0000FF"/>
                  </a:solidFill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7" name="Group 19"/>
            <p:cNvGrpSpPr>
              <a:grpSpLocks/>
            </p:cNvGrpSpPr>
            <p:nvPr/>
          </p:nvGrpSpPr>
          <p:grpSpPr bwMode="auto">
            <a:xfrm>
              <a:off x="1793875" y="2482850"/>
              <a:ext cx="282575" cy="1092200"/>
              <a:chOff x="1130" y="1564"/>
              <a:chExt cx="178" cy="688"/>
            </a:xfrm>
          </p:grpSpPr>
          <p:sp>
            <p:nvSpPr>
              <p:cNvPr id="54292" name="Freeform 20"/>
              <p:cNvSpPr>
                <a:spLocks/>
              </p:cNvSpPr>
              <p:nvPr/>
            </p:nvSpPr>
            <p:spPr bwMode="auto">
              <a:xfrm>
                <a:off x="1173" y="1564"/>
                <a:ext cx="135" cy="538"/>
              </a:xfrm>
              <a:custGeom>
                <a:avLst/>
                <a:gdLst/>
                <a:ahLst/>
                <a:cxnLst>
                  <a:cxn ang="0">
                    <a:pos x="135" y="0"/>
                  </a:cxn>
                  <a:cxn ang="0">
                    <a:pos x="19" y="264"/>
                  </a:cxn>
                  <a:cxn ang="0">
                    <a:pos x="19" y="538"/>
                  </a:cxn>
                </a:cxnLst>
                <a:rect l="0" t="0" r="r" b="b"/>
                <a:pathLst>
                  <a:path w="135" h="538">
                    <a:moveTo>
                      <a:pt x="135" y="0"/>
                    </a:moveTo>
                    <a:cubicBezTo>
                      <a:pt x="125" y="43"/>
                      <a:pt x="38" y="175"/>
                      <a:pt x="19" y="264"/>
                    </a:cubicBezTo>
                    <a:cubicBezTo>
                      <a:pt x="0" y="354"/>
                      <a:pt x="19" y="482"/>
                      <a:pt x="19" y="538"/>
                    </a:cubicBezTo>
                  </a:path>
                </a:pathLst>
              </a:custGeom>
              <a:noFill/>
              <a:ln w="57150" cmpd="sng">
                <a:solidFill>
                  <a:srgbClr val="00FF00"/>
                </a:solidFill>
                <a:round/>
                <a:headEnd type="oval" w="med" len="med"/>
                <a:tailEnd type="none" w="med" len="med"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17431" name="Group 21"/>
              <p:cNvGrpSpPr>
                <a:grpSpLocks/>
              </p:cNvGrpSpPr>
              <p:nvPr/>
            </p:nvGrpSpPr>
            <p:grpSpPr bwMode="auto">
              <a:xfrm rot="-2925465">
                <a:off x="1146" y="2118"/>
                <a:ext cx="118" cy="150"/>
                <a:chOff x="4944" y="1674"/>
                <a:chExt cx="118" cy="150"/>
              </a:xfrm>
            </p:grpSpPr>
            <p:sp>
              <p:nvSpPr>
                <p:cNvPr id="54294" name="Line 22"/>
                <p:cNvSpPr>
                  <a:spLocks noChangeShapeType="1"/>
                </p:cNvSpPr>
                <p:nvPr/>
              </p:nvSpPr>
              <p:spPr bwMode="auto">
                <a:xfrm flipH="1">
                  <a:off x="4944" y="1673"/>
                  <a:ext cx="114" cy="54"/>
                </a:xfrm>
                <a:prstGeom prst="line">
                  <a:avLst/>
                </a:prstGeom>
                <a:noFill/>
                <a:ln w="38100">
                  <a:solidFill>
                    <a:srgbClr val="00FF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chemeClr val="tx1"/>
                  </a:outerShdw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4295" name="Line 23"/>
                <p:cNvSpPr>
                  <a:spLocks noChangeShapeType="1"/>
                </p:cNvSpPr>
                <p:nvPr/>
              </p:nvSpPr>
              <p:spPr bwMode="auto">
                <a:xfrm flipH="1">
                  <a:off x="5040" y="1679"/>
                  <a:ext cx="22" cy="144"/>
                </a:xfrm>
                <a:prstGeom prst="line">
                  <a:avLst/>
                </a:prstGeom>
                <a:noFill/>
                <a:ln w="38100">
                  <a:solidFill>
                    <a:srgbClr val="00FF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chemeClr val="tx1"/>
                  </a:outerShdw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</p:grpSp>
        <p:grpSp>
          <p:nvGrpSpPr>
            <p:cNvPr id="9" name="Group 24"/>
            <p:cNvGrpSpPr>
              <a:grpSpLocks/>
            </p:cNvGrpSpPr>
            <p:nvPr/>
          </p:nvGrpSpPr>
          <p:grpSpPr bwMode="auto">
            <a:xfrm>
              <a:off x="1809750" y="1462088"/>
              <a:ext cx="7062788" cy="3386137"/>
              <a:chOff x="1140" y="921"/>
              <a:chExt cx="4449" cy="2133"/>
            </a:xfrm>
          </p:grpSpPr>
          <p:grpSp>
            <p:nvGrpSpPr>
              <p:cNvPr id="17421" name="Group 25"/>
              <p:cNvGrpSpPr>
                <a:grpSpLocks/>
              </p:cNvGrpSpPr>
              <p:nvPr/>
            </p:nvGrpSpPr>
            <p:grpSpPr bwMode="auto">
              <a:xfrm>
                <a:off x="1140" y="1752"/>
                <a:ext cx="4449" cy="1302"/>
                <a:chOff x="1140" y="1752"/>
                <a:chExt cx="4449" cy="1302"/>
              </a:xfrm>
            </p:grpSpPr>
            <p:sp>
              <p:nvSpPr>
                <p:cNvPr id="17426" name="Freeform 26"/>
                <p:cNvSpPr>
                  <a:spLocks/>
                </p:cNvSpPr>
                <p:nvPr/>
              </p:nvSpPr>
              <p:spPr bwMode="auto">
                <a:xfrm>
                  <a:off x="1140" y="1752"/>
                  <a:ext cx="4296" cy="1302"/>
                </a:xfrm>
                <a:custGeom>
                  <a:avLst/>
                  <a:gdLst>
                    <a:gd name="T0" fmla="*/ 84 w 4296"/>
                    <a:gd name="T1" fmla="*/ 516 h 1302"/>
                    <a:gd name="T2" fmla="*/ 744 w 4296"/>
                    <a:gd name="T3" fmla="*/ 1230 h 1302"/>
                    <a:gd name="T4" fmla="*/ 2280 w 4296"/>
                    <a:gd name="T5" fmla="*/ 6 h 1302"/>
                    <a:gd name="T6" fmla="*/ 4296 w 4296"/>
                    <a:gd name="T7" fmla="*/ 414 h 130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296"/>
                    <a:gd name="T13" fmla="*/ 0 h 1302"/>
                    <a:gd name="T14" fmla="*/ 4296 w 4296"/>
                    <a:gd name="T15" fmla="*/ 1302 h 130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296" h="1302">
                      <a:moveTo>
                        <a:pt x="84" y="516"/>
                      </a:moveTo>
                      <a:cubicBezTo>
                        <a:pt x="206" y="634"/>
                        <a:pt x="0" y="1158"/>
                        <a:pt x="744" y="1230"/>
                      </a:cubicBezTo>
                      <a:cubicBezTo>
                        <a:pt x="1488" y="1302"/>
                        <a:pt x="2004" y="0"/>
                        <a:pt x="2280" y="6"/>
                      </a:cubicBezTo>
                      <a:cubicBezTo>
                        <a:pt x="2556" y="12"/>
                        <a:pt x="3876" y="329"/>
                        <a:pt x="4296" y="414"/>
                      </a:cubicBezTo>
                    </a:path>
                  </a:pathLst>
                </a:custGeom>
                <a:noFill/>
                <a:ln w="57150" cmpd="sng">
                  <a:solidFill>
                    <a:srgbClr val="FF0000"/>
                  </a:solidFill>
                  <a:round/>
                  <a:headEnd type="oval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7427" name="Group 27"/>
                <p:cNvGrpSpPr>
                  <a:grpSpLocks/>
                </p:cNvGrpSpPr>
                <p:nvPr/>
              </p:nvGrpSpPr>
              <p:grpSpPr bwMode="auto">
                <a:xfrm rot="-6873873">
                  <a:off x="5455" y="2111"/>
                  <a:ext cx="118" cy="150"/>
                  <a:chOff x="4944" y="1674"/>
                  <a:chExt cx="118" cy="150"/>
                </a:xfrm>
              </p:grpSpPr>
              <p:sp>
                <p:nvSpPr>
                  <p:cNvPr id="17428" name="Line 2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944" y="1674"/>
                    <a:ext cx="114" cy="54"/>
                  </a:xfrm>
                  <a:prstGeom prst="line">
                    <a:avLst/>
                  </a:prstGeom>
                  <a:noFill/>
                  <a:ln w="381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429" name="Line 2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040" y="1680"/>
                    <a:ext cx="22" cy="144"/>
                  </a:xfrm>
                  <a:prstGeom prst="line">
                    <a:avLst/>
                  </a:prstGeom>
                  <a:noFill/>
                  <a:ln w="381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7422" name="Group 30"/>
              <p:cNvGrpSpPr>
                <a:grpSpLocks/>
              </p:cNvGrpSpPr>
              <p:nvPr/>
            </p:nvGrpSpPr>
            <p:grpSpPr bwMode="auto">
              <a:xfrm rot="10800000">
                <a:off x="4597" y="921"/>
                <a:ext cx="118" cy="150"/>
                <a:chOff x="4944" y="1674"/>
                <a:chExt cx="118" cy="150"/>
              </a:xfrm>
            </p:grpSpPr>
            <p:sp>
              <p:nvSpPr>
                <p:cNvPr id="17424" name="Line 31"/>
                <p:cNvSpPr>
                  <a:spLocks noChangeShapeType="1"/>
                </p:cNvSpPr>
                <p:nvPr/>
              </p:nvSpPr>
              <p:spPr bwMode="auto">
                <a:xfrm flipH="1">
                  <a:off x="4944" y="1674"/>
                  <a:ext cx="114" cy="54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25" name="Line 32"/>
                <p:cNvSpPr>
                  <a:spLocks noChangeShapeType="1"/>
                </p:cNvSpPr>
                <p:nvPr/>
              </p:nvSpPr>
              <p:spPr bwMode="auto">
                <a:xfrm flipH="1">
                  <a:off x="5040" y="1680"/>
                  <a:ext cx="22" cy="144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7423" name="Freeform 33"/>
              <p:cNvSpPr>
                <a:spLocks/>
              </p:cNvSpPr>
              <p:nvPr/>
            </p:nvSpPr>
            <p:spPr bwMode="auto">
              <a:xfrm>
                <a:off x="3948" y="1061"/>
                <a:ext cx="653" cy="784"/>
              </a:xfrm>
              <a:custGeom>
                <a:avLst/>
                <a:gdLst>
                  <a:gd name="T0" fmla="*/ 0 w 653"/>
                  <a:gd name="T1" fmla="*/ 784 h 784"/>
                  <a:gd name="T2" fmla="*/ 347 w 653"/>
                  <a:gd name="T3" fmla="*/ 300 h 784"/>
                  <a:gd name="T4" fmla="*/ 653 w 653"/>
                  <a:gd name="T5" fmla="*/ 0 h 784"/>
                  <a:gd name="T6" fmla="*/ 0 60000 65536"/>
                  <a:gd name="T7" fmla="*/ 0 60000 65536"/>
                  <a:gd name="T8" fmla="*/ 0 60000 65536"/>
                  <a:gd name="T9" fmla="*/ 0 w 653"/>
                  <a:gd name="T10" fmla="*/ 0 h 784"/>
                  <a:gd name="T11" fmla="*/ 653 w 653"/>
                  <a:gd name="T12" fmla="*/ 784 h 7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53" h="784">
                    <a:moveTo>
                      <a:pt x="0" y="784"/>
                    </a:moveTo>
                    <a:cubicBezTo>
                      <a:pt x="58" y="703"/>
                      <a:pt x="238" y="431"/>
                      <a:pt x="347" y="300"/>
                    </a:cubicBezTo>
                    <a:cubicBezTo>
                      <a:pt x="446" y="174"/>
                      <a:pt x="589" y="63"/>
                      <a:pt x="653" y="0"/>
                    </a:cubicBezTo>
                  </a:path>
                </a:pathLst>
              </a:custGeom>
              <a:noFill/>
              <a:ln w="57150" cmpd="sng">
                <a:solidFill>
                  <a:srgbClr val="FF0000"/>
                </a:solidFill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4308" name="Text Box 36"/>
            <p:cNvSpPr txBox="1">
              <a:spLocks noChangeArrowheads="1"/>
            </p:cNvSpPr>
            <p:nvPr/>
          </p:nvSpPr>
          <p:spPr bwMode="auto">
            <a:xfrm>
              <a:off x="7593013" y="1371600"/>
              <a:ext cx="1550987" cy="1573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lnSpc>
                  <a:spcPct val="90000"/>
                </a:lnSpc>
                <a:defRPr/>
              </a:pPr>
              <a:r>
                <a:rPr lang="en-US" sz="2800" b="1" i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somatic</a:t>
              </a:r>
            </a:p>
            <a:p>
              <a:pPr algn="ctr">
                <a:lnSpc>
                  <a:spcPct val="90000"/>
                </a:lnSpc>
                <a:defRPr/>
              </a:pPr>
              <a:r>
                <a:rPr lang="en-US" sz="2800" b="1" i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sensory</a:t>
              </a:r>
            </a:p>
            <a:p>
              <a:pPr algn="ctr">
                <a:lnSpc>
                  <a:spcPct val="90000"/>
                </a:lnSpc>
                <a:defRPr/>
              </a:pPr>
              <a:r>
                <a:rPr lang="en-US" sz="2800" b="1" i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nerve</a:t>
              </a:r>
            </a:p>
            <a:p>
              <a:pPr algn="ctr">
                <a:lnSpc>
                  <a:spcPct val="90000"/>
                </a:lnSpc>
                <a:defRPr/>
              </a:pPr>
              <a:r>
                <a:rPr lang="en-US" b="1" i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(GSA)</a:t>
              </a:r>
            </a:p>
          </p:txBody>
        </p:sp>
        <p:sp>
          <p:nvSpPr>
            <p:cNvPr id="54309" name="Text Box 37"/>
            <p:cNvSpPr txBox="1">
              <a:spLocks noChangeArrowheads="1"/>
            </p:cNvSpPr>
            <p:nvPr/>
          </p:nvSpPr>
          <p:spPr bwMode="auto">
            <a:xfrm>
              <a:off x="7613650" y="3657600"/>
              <a:ext cx="1530350" cy="1573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lnSpc>
                  <a:spcPct val="90000"/>
                </a:lnSpc>
                <a:defRPr/>
              </a:pPr>
              <a:r>
                <a:rPr lang="en-US" sz="2800" b="1" i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somatic</a:t>
              </a:r>
            </a:p>
            <a:p>
              <a:pPr algn="ctr">
                <a:lnSpc>
                  <a:spcPct val="90000"/>
                </a:lnSpc>
                <a:defRPr/>
              </a:pPr>
              <a:r>
                <a:rPr lang="en-US" sz="2800" b="1" i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motor</a:t>
              </a:r>
            </a:p>
            <a:p>
              <a:pPr algn="ctr">
                <a:lnSpc>
                  <a:spcPct val="90000"/>
                </a:lnSpc>
                <a:defRPr/>
              </a:pPr>
              <a:r>
                <a:rPr lang="en-US" sz="2800" b="1" i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nerve</a:t>
              </a:r>
            </a:p>
            <a:p>
              <a:pPr algn="ctr">
                <a:lnSpc>
                  <a:spcPct val="90000"/>
                </a:lnSpc>
                <a:defRPr/>
              </a:pPr>
              <a:r>
                <a:rPr lang="en-US" b="1" i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(GSE)</a:t>
              </a:r>
            </a:p>
          </p:txBody>
        </p:sp>
        <p:sp>
          <p:nvSpPr>
            <p:cNvPr id="54312" name="Text Box 40"/>
            <p:cNvSpPr txBox="1">
              <a:spLocks noChangeArrowheads="1"/>
            </p:cNvSpPr>
            <p:nvPr/>
          </p:nvSpPr>
          <p:spPr bwMode="auto">
            <a:xfrm>
              <a:off x="273050" y="685800"/>
              <a:ext cx="8786813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b="1" i="1"/>
                <a:t>Disruption of sensory (afferent) neurons </a:t>
              </a:r>
              <a:r>
                <a:rPr lang="en-US" b="1" i="1">
                  <a:solidFill>
                    <a:srgbClr val="FF0000"/>
                  </a:solidFill>
                </a:rPr>
                <a:t>(back paresthesia)</a:t>
              </a:r>
            </a:p>
          </p:txBody>
        </p:sp>
        <p:sp>
          <p:nvSpPr>
            <p:cNvPr id="54313" name="Text Box 41"/>
            <p:cNvSpPr txBox="1">
              <a:spLocks noChangeArrowheads="1"/>
            </p:cNvSpPr>
            <p:nvPr/>
          </p:nvSpPr>
          <p:spPr bwMode="auto">
            <a:xfrm>
              <a:off x="1185745" y="5181600"/>
              <a:ext cx="3110147" cy="15696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b="1" i="1" dirty="0"/>
                <a:t>Disruption of motor</a:t>
              </a:r>
            </a:p>
            <a:p>
              <a:pPr algn="ctr" eaLnBrk="1" hangingPunct="1"/>
              <a:r>
                <a:rPr lang="en-US" b="1" i="1" dirty="0"/>
                <a:t>(efferent) neurons</a:t>
              </a:r>
            </a:p>
            <a:p>
              <a:pPr algn="ctr" eaLnBrk="1" hangingPunct="1"/>
              <a:r>
                <a:rPr lang="en-US" b="1" i="1" dirty="0">
                  <a:solidFill>
                    <a:srgbClr val="FF0000"/>
                  </a:solidFill>
                </a:rPr>
                <a:t>(paralysis </a:t>
              </a:r>
              <a:r>
                <a:rPr lang="en-US" b="1" i="1" dirty="0" smtClean="0">
                  <a:solidFill>
                    <a:srgbClr val="FF0000"/>
                  </a:solidFill>
                </a:rPr>
                <a:t>of</a:t>
              </a:r>
            </a:p>
            <a:p>
              <a:pPr algn="ctr" eaLnBrk="1" hangingPunct="1"/>
              <a:r>
                <a:rPr lang="en-US" b="1" i="1" dirty="0" smtClean="0">
                  <a:solidFill>
                    <a:srgbClr val="FF0000"/>
                  </a:solidFill>
                </a:rPr>
                <a:t>deep </a:t>
              </a:r>
              <a:r>
                <a:rPr lang="en-US" b="1" i="1" dirty="0">
                  <a:solidFill>
                    <a:srgbClr val="FF0000"/>
                  </a:solidFill>
                </a:rPr>
                <a:t>back muscles)</a:t>
              </a:r>
            </a:p>
          </p:txBody>
        </p:sp>
        <p:sp>
          <p:nvSpPr>
            <p:cNvPr id="54314" name="Line 42"/>
            <p:cNvSpPr>
              <a:spLocks noChangeShapeType="1"/>
            </p:cNvSpPr>
            <p:nvPr/>
          </p:nvSpPr>
          <p:spPr bwMode="auto">
            <a:xfrm flipV="1">
              <a:off x="3721100" y="1676400"/>
              <a:ext cx="88900" cy="190500"/>
            </a:xfrm>
            <a:prstGeom prst="line">
              <a:avLst/>
            </a:prstGeom>
            <a:noFill/>
            <a:ln w="63500">
              <a:solidFill>
                <a:srgbClr val="0000FF"/>
              </a:solidFill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30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9" descr="Spinal nerv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762000"/>
            <a:ext cx="37338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-15875" y="0"/>
            <a:ext cx="91598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Segmental Innervation: Dermatomes &amp; Myotomes</a:t>
            </a:r>
          </a:p>
        </p:txBody>
      </p:sp>
      <p:pic>
        <p:nvPicPr>
          <p:cNvPr id="18436" name="Picture 6" descr="COA dermomyotom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066800"/>
            <a:ext cx="331152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Text Box 8"/>
          <p:cNvSpPr txBox="1">
            <a:spLocks noChangeArrowheads="1"/>
          </p:cNvSpPr>
          <p:nvPr/>
        </p:nvSpPr>
        <p:spPr bwMode="auto">
          <a:xfrm>
            <a:off x="0" y="6553200"/>
            <a:ext cx="17907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i="1" dirty="0"/>
              <a:t>Moore’s </a:t>
            </a:r>
            <a:r>
              <a:rPr lang="en-US" sz="1400" i="1" dirty="0" smtClean="0"/>
              <a:t>COA6 </a:t>
            </a:r>
            <a:r>
              <a:rPr lang="en-US" sz="1400" dirty="0" smtClean="0"/>
              <a:t>2010</a:t>
            </a:r>
            <a:endParaRPr lang="en-US" sz="1400" dirty="0"/>
          </a:p>
        </p:txBody>
      </p:sp>
      <p:sp>
        <p:nvSpPr>
          <p:cNvPr id="46090" name="Text Box 10"/>
          <p:cNvSpPr txBox="1">
            <a:spLocks noChangeArrowheads="1"/>
          </p:cNvSpPr>
          <p:nvPr/>
        </p:nvSpPr>
        <p:spPr bwMode="auto">
          <a:xfrm>
            <a:off x="8248650" y="838200"/>
            <a:ext cx="8953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1600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somatic</a:t>
            </a:r>
          </a:p>
          <a:p>
            <a:pPr algn="ctr">
              <a:lnSpc>
                <a:spcPct val="90000"/>
              </a:lnSpc>
              <a:defRPr/>
            </a:pPr>
            <a:r>
              <a:rPr lang="en-US" sz="1600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sensory</a:t>
            </a:r>
          </a:p>
          <a:p>
            <a:pPr algn="ctr">
              <a:lnSpc>
                <a:spcPct val="90000"/>
              </a:lnSpc>
              <a:defRPr/>
            </a:pPr>
            <a:r>
              <a:rPr lang="en-US" sz="1600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nerve</a:t>
            </a:r>
          </a:p>
          <a:p>
            <a:pPr algn="ctr">
              <a:lnSpc>
                <a:spcPct val="90000"/>
              </a:lnSpc>
              <a:defRPr/>
            </a:pPr>
            <a:r>
              <a:rPr lang="en-US" sz="1400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(GSA)</a:t>
            </a:r>
          </a:p>
        </p:txBody>
      </p:sp>
      <p:sp>
        <p:nvSpPr>
          <p:cNvPr id="46091" name="Text Box 11"/>
          <p:cNvSpPr txBox="1">
            <a:spLocks noChangeArrowheads="1"/>
          </p:cNvSpPr>
          <p:nvPr/>
        </p:nvSpPr>
        <p:spPr bwMode="auto">
          <a:xfrm>
            <a:off x="8259763" y="1981200"/>
            <a:ext cx="884237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1600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somatic</a:t>
            </a:r>
          </a:p>
          <a:p>
            <a:pPr algn="ctr">
              <a:lnSpc>
                <a:spcPct val="90000"/>
              </a:lnSpc>
              <a:defRPr/>
            </a:pPr>
            <a:r>
              <a:rPr lang="en-US" sz="1600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motor</a:t>
            </a:r>
          </a:p>
          <a:p>
            <a:pPr algn="ctr">
              <a:lnSpc>
                <a:spcPct val="90000"/>
              </a:lnSpc>
              <a:defRPr/>
            </a:pPr>
            <a:r>
              <a:rPr lang="en-US" sz="1600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nerve</a:t>
            </a:r>
          </a:p>
          <a:p>
            <a:pPr algn="ctr">
              <a:lnSpc>
                <a:spcPct val="90000"/>
              </a:lnSpc>
              <a:defRPr/>
            </a:pPr>
            <a:r>
              <a:rPr lang="en-US" sz="1400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(GSE)</a:t>
            </a:r>
          </a:p>
        </p:txBody>
      </p:sp>
      <p:sp>
        <p:nvSpPr>
          <p:cNvPr id="18440" name="Text Box 12"/>
          <p:cNvSpPr txBox="1">
            <a:spLocks noChangeArrowheads="1"/>
          </p:cNvSpPr>
          <p:nvPr/>
        </p:nvSpPr>
        <p:spPr bwMode="auto">
          <a:xfrm>
            <a:off x="4648200" y="3962400"/>
            <a:ext cx="4495800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2254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2254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2254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2254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2254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/>
              <a:t>Dermatome</a:t>
            </a:r>
            <a:r>
              <a:rPr lang="en-US"/>
              <a:t>: </a:t>
            </a:r>
            <a:r>
              <a:rPr lang="en-US" sz="2000"/>
              <a:t>cutaneous (skin) 	sensory territory of a single spinal 	nerve</a:t>
            </a:r>
          </a:p>
          <a:p>
            <a:pPr eaLnBrk="1" hangingPunct="1"/>
            <a:r>
              <a:rPr lang="en-US" b="1"/>
              <a:t>Myotome</a:t>
            </a:r>
            <a:r>
              <a:rPr lang="en-US"/>
              <a:t>: </a:t>
            </a:r>
            <a:r>
              <a:rPr lang="en-US" sz="2000"/>
              <a:t>mass of muscle 	innervated by a single spinal nerve</a:t>
            </a:r>
          </a:p>
        </p:txBody>
      </p:sp>
      <p:sp>
        <p:nvSpPr>
          <p:cNvPr id="18441" name="Text Box 14"/>
          <p:cNvSpPr txBox="1">
            <a:spLocks noChangeArrowheads="1"/>
          </p:cNvSpPr>
          <p:nvPr/>
        </p:nvSpPr>
        <p:spPr bwMode="auto">
          <a:xfrm>
            <a:off x="5105400" y="2743200"/>
            <a:ext cx="9175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000" b="1"/>
              <a:t>spinal</a:t>
            </a:r>
          </a:p>
          <a:p>
            <a:pPr algn="ctr" eaLnBrk="1" hangingPunct="1"/>
            <a:r>
              <a:rPr lang="en-US" sz="2000" b="1"/>
              <a:t>nerve</a:t>
            </a:r>
          </a:p>
        </p:txBody>
      </p:sp>
      <p:sp>
        <p:nvSpPr>
          <p:cNvPr id="18442" name="Text Box 15"/>
          <p:cNvSpPr txBox="1">
            <a:spLocks noChangeArrowheads="1"/>
          </p:cNvSpPr>
          <p:nvPr/>
        </p:nvSpPr>
        <p:spPr bwMode="auto">
          <a:xfrm>
            <a:off x="0" y="4038600"/>
            <a:ext cx="14160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600" b="1"/>
              <a:t>skin</a:t>
            </a:r>
          </a:p>
          <a:p>
            <a:pPr algn="ctr" eaLnBrk="1" hangingPunct="1"/>
            <a:r>
              <a:rPr lang="en-US" sz="1600" b="1"/>
              <a:t>(dermatome)</a:t>
            </a:r>
          </a:p>
        </p:txBody>
      </p:sp>
      <p:sp>
        <p:nvSpPr>
          <p:cNvPr id="18443" name="Text Box 16"/>
          <p:cNvSpPr txBox="1">
            <a:spLocks noChangeArrowheads="1"/>
          </p:cNvSpPr>
          <p:nvPr/>
        </p:nvSpPr>
        <p:spPr bwMode="auto">
          <a:xfrm>
            <a:off x="152400" y="4953000"/>
            <a:ext cx="122396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600" b="1"/>
              <a:t>muscle</a:t>
            </a:r>
          </a:p>
          <a:p>
            <a:pPr algn="ctr" eaLnBrk="1" hangingPunct="1"/>
            <a:r>
              <a:rPr lang="en-US" sz="1600" b="1"/>
              <a:t>(myotome)</a:t>
            </a:r>
          </a:p>
        </p:txBody>
      </p:sp>
      <p:sp>
        <p:nvSpPr>
          <p:cNvPr id="18444" name="Line 17"/>
          <p:cNvSpPr>
            <a:spLocks noChangeShapeType="1"/>
          </p:cNvSpPr>
          <p:nvPr/>
        </p:nvSpPr>
        <p:spPr bwMode="auto">
          <a:xfrm flipH="1" flipV="1">
            <a:off x="4206875" y="2979738"/>
            <a:ext cx="946150" cy="968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5" name="Line 18"/>
          <p:cNvSpPr>
            <a:spLocks noChangeShapeType="1"/>
          </p:cNvSpPr>
          <p:nvPr/>
        </p:nvSpPr>
        <p:spPr bwMode="auto">
          <a:xfrm flipV="1">
            <a:off x="6029325" y="1498600"/>
            <a:ext cx="835025" cy="15414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2" descr="COA dermatom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962400"/>
            <a:ext cx="3581400" cy="182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58" name="Text Box 54"/>
          <p:cNvSpPr txBox="1">
            <a:spLocks noChangeArrowheads="1"/>
          </p:cNvSpPr>
          <p:nvPr/>
        </p:nvSpPr>
        <p:spPr bwMode="auto">
          <a:xfrm>
            <a:off x="4787900" y="0"/>
            <a:ext cx="43561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32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Segmental Innervation:</a:t>
            </a:r>
          </a:p>
          <a:p>
            <a:pPr algn="r">
              <a:defRPr/>
            </a:pPr>
            <a:r>
              <a:rPr lang="en-US" sz="32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Dermatome Maps</a:t>
            </a:r>
          </a:p>
        </p:txBody>
      </p:sp>
      <p:pic>
        <p:nvPicPr>
          <p:cNvPr id="19460" name="Picture 55" descr="COA dermatom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34353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Text Box 57"/>
          <p:cNvSpPr txBox="1">
            <a:spLocks noChangeArrowheads="1"/>
          </p:cNvSpPr>
          <p:nvPr/>
        </p:nvSpPr>
        <p:spPr bwMode="auto">
          <a:xfrm>
            <a:off x="3810000" y="1371600"/>
            <a:ext cx="533400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2254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2254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2254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2254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2254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/>
              <a:t>• Based on clinical findings of deficits in 	cutaneous sensation</a:t>
            </a:r>
          </a:p>
          <a:p>
            <a:pPr eaLnBrk="1" hangingPunct="1"/>
            <a:r>
              <a:rPr lang="en-US" sz="2000"/>
              <a:t>• Diagnostic aids: localization of lesions to 	cord levels</a:t>
            </a:r>
          </a:p>
          <a:p>
            <a:pPr eaLnBrk="1" hangingPunct="1"/>
            <a:r>
              <a:rPr lang="en-US" sz="2000"/>
              <a:t>• Limits to specificity due to overlap of 	dermatomes</a:t>
            </a:r>
          </a:p>
        </p:txBody>
      </p:sp>
      <p:sp>
        <p:nvSpPr>
          <p:cNvPr id="19462" name="Text Box 58"/>
          <p:cNvSpPr txBox="1">
            <a:spLocks noChangeArrowheads="1"/>
          </p:cNvSpPr>
          <p:nvPr/>
        </p:nvSpPr>
        <p:spPr bwMode="auto">
          <a:xfrm>
            <a:off x="3810000" y="6553200"/>
            <a:ext cx="17907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i="1" dirty="0"/>
              <a:t>Moore’s </a:t>
            </a:r>
            <a:r>
              <a:rPr lang="en-US" sz="1400" i="1" dirty="0" smtClean="0"/>
              <a:t>COA6 </a:t>
            </a:r>
            <a:r>
              <a:rPr lang="en-US" sz="1400" dirty="0" smtClean="0"/>
              <a:t>2010</a:t>
            </a:r>
            <a:endParaRPr lang="en-US" sz="1400" dirty="0"/>
          </a:p>
        </p:txBody>
      </p:sp>
      <p:sp>
        <p:nvSpPr>
          <p:cNvPr id="19463" name="AutoShape 60"/>
          <p:cNvSpPr>
            <a:spLocks/>
          </p:cNvSpPr>
          <p:nvPr/>
        </p:nvSpPr>
        <p:spPr bwMode="auto">
          <a:xfrm>
            <a:off x="7620000" y="3962400"/>
            <a:ext cx="228600" cy="1752600"/>
          </a:xfrm>
          <a:prstGeom prst="rightBrace">
            <a:avLst>
              <a:gd name="adj1" fmla="val 63889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4" name="Text Box 61"/>
          <p:cNvSpPr txBox="1">
            <a:spLocks noChangeArrowheads="1"/>
          </p:cNvSpPr>
          <p:nvPr/>
        </p:nvSpPr>
        <p:spPr bwMode="auto">
          <a:xfrm>
            <a:off x="7804150" y="4495800"/>
            <a:ext cx="13398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800"/>
              <a:t>dermatome</a:t>
            </a:r>
          </a:p>
          <a:p>
            <a:pPr algn="ctr" eaLnBrk="1" hangingPunct="1"/>
            <a:r>
              <a:rPr lang="en-US" sz="1800"/>
              <a:t>overlap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Audrone's spinal nerv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47800"/>
            <a:ext cx="7315200" cy="499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 Box 5"/>
          <p:cNvSpPr txBox="1">
            <a:spLocks noChangeArrowheads="1"/>
          </p:cNvSpPr>
          <p:nvPr/>
        </p:nvSpPr>
        <p:spPr bwMode="auto">
          <a:xfrm>
            <a:off x="3213100" y="685800"/>
            <a:ext cx="1509713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sz="2000" b="1"/>
              <a:t>dorsal root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000" b="1"/>
              <a:t>ganglion</a:t>
            </a:r>
          </a:p>
        </p:txBody>
      </p:sp>
      <p:sp>
        <p:nvSpPr>
          <p:cNvPr id="51206" name="Line 6"/>
          <p:cNvSpPr>
            <a:spLocks noChangeShapeType="1"/>
          </p:cNvSpPr>
          <p:nvPr/>
        </p:nvSpPr>
        <p:spPr bwMode="auto">
          <a:xfrm flipH="1">
            <a:off x="3657600" y="1295400"/>
            <a:ext cx="76200" cy="3143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>
            <a:outerShdw dist="28398" dir="3806097" algn="ctr" rotWithShape="0">
              <a:schemeClr val="bg1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1216" name="Text Box 16"/>
          <p:cNvSpPr txBox="1">
            <a:spLocks noChangeArrowheads="1"/>
          </p:cNvSpPr>
          <p:nvPr/>
        </p:nvSpPr>
        <p:spPr bwMode="auto">
          <a:xfrm>
            <a:off x="681038" y="0"/>
            <a:ext cx="778351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Dermatomes &amp; Herpes Zoster (“Shingles)”</a:t>
            </a:r>
          </a:p>
        </p:txBody>
      </p:sp>
      <p:grpSp>
        <p:nvGrpSpPr>
          <p:cNvPr id="20486" name="Group 32"/>
          <p:cNvGrpSpPr>
            <a:grpSpLocks/>
          </p:cNvGrpSpPr>
          <p:nvPr/>
        </p:nvGrpSpPr>
        <p:grpSpPr bwMode="auto">
          <a:xfrm>
            <a:off x="2057400" y="1504950"/>
            <a:ext cx="6578600" cy="1822450"/>
            <a:chOff x="1296" y="948"/>
            <a:chExt cx="4144" cy="1148"/>
          </a:xfrm>
        </p:grpSpPr>
        <p:grpSp>
          <p:nvGrpSpPr>
            <p:cNvPr id="20491" name="Group 17"/>
            <p:cNvGrpSpPr>
              <a:grpSpLocks/>
            </p:cNvGrpSpPr>
            <p:nvPr/>
          </p:nvGrpSpPr>
          <p:grpSpPr bwMode="auto">
            <a:xfrm>
              <a:off x="1296" y="948"/>
              <a:ext cx="4144" cy="1148"/>
              <a:chOff x="1296" y="948"/>
              <a:chExt cx="4144" cy="1148"/>
            </a:xfrm>
          </p:grpSpPr>
          <p:grpSp>
            <p:nvGrpSpPr>
              <p:cNvPr id="20493" name="Group 18"/>
              <p:cNvGrpSpPr>
                <a:grpSpLocks/>
              </p:cNvGrpSpPr>
              <p:nvPr/>
            </p:nvGrpSpPr>
            <p:grpSpPr bwMode="auto">
              <a:xfrm>
                <a:off x="1296" y="1434"/>
                <a:ext cx="118" cy="150"/>
                <a:chOff x="1296" y="1434"/>
                <a:chExt cx="118" cy="150"/>
              </a:xfrm>
            </p:grpSpPr>
            <p:sp>
              <p:nvSpPr>
                <p:cNvPr id="20503" name="Line 19"/>
                <p:cNvSpPr>
                  <a:spLocks noChangeShapeType="1"/>
                </p:cNvSpPr>
                <p:nvPr/>
              </p:nvSpPr>
              <p:spPr bwMode="auto">
                <a:xfrm flipH="1">
                  <a:off x="1296" y="1434"/>
                  <a:ext cx="114" cy="54"/>
                </a:xfrm>
                <a:prstGeom prst="line">
                  <a:avLst/>
                </a:prstGeom>
                <a:noFill/>
                <a:ln w="381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04" name="Line 20"/>
                <p:cNvSpPr>
                  <a:spLocks noChangeShapeType="1"/>
                </p:cNvSpPr>
                <p:nvPr/>
              </p:nvSpPr>
              <p:spPr bwMode="auto">
                <a:xfrm flipH="1">
                  <a:off x="1392" y="1440"/>
                  <a:ext cx="22" cy="144"/>
                </a:xfrm>
                <a:prstGeom prst="line">
                  <a:avLst/>
                </a:prstGeom>
                <a:noFill/>
                <a:ln w="381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0494" name="Group 21"/>
              <p:cNvGrpSpPr>
                <a:grpSpLocks/>
              </p:cNvGrpSpPr>
              <p:nvPr/>
            </p:nvGrpSpPr>
            <p:grpSpPr bwMode="auto">
              <a:xfrm rot="-6873873">
                <a:off x="5306" y="1962"/>
                <a:ext cx="118" cy="150"/>
                <a:chOff x="4944" y="1674"/>
                <a:chExt cx="118" cy="150"/>
              </a:xfrm>
            </p:grpSpPr>
            <p:sp>
              <p:nvSpPr>
                <p:cNvPr id="20501" name="Line 22"/>
                <p:cNvSpPr>
                  <a:spLocks noChangeShapeType="1"/>
                </p:cNvSpPr>
                <p:nvPr/>
              </p:nvSpPr>
              <p:spPr bwMode="auto">
                <a:xfrm flipH="1">
                  <a:off x="4944" y="1674"/>
                  <a:ext cx="114" cy="54"/>
                </a:xfrm>
                <a:prstGeom prst="line">
                  <a:avLst/>
                </a:prstGeom>
                <a:noFill/>
                <a:ln w="381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02" name="Line 23"/>
                <p:cNvSpPr>
                  <a:spLocks noChangeShapeType="1"/>
                </p:cNvSpPr>
                <p:nvPr/>
              </p:nvSpPr>
              <p:spPr bwMode="auto">
                <a:xfrm flipH="1">
                  <a:off x="5040" y="1680"/>
                  <a:ext cx="22" cy="144"/>
                </a:xfrm>
                <a:prstGeom prst="line">
                  <a:avLst/>
                </a:prstGeom>
                <a:noFill/>
                <a:ln w="381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0495" name="Group 24"/>
              <p:cNvGrpSpPr>
                <a:grpSpLocks/>
              </p:cNvGrpSpPr>
              <p:nvPr/>
            </p:nvGrpSpPr>
            <p:grpSpPr bwMode="auto">
              <a:xfrm>
                <a:off x="1400" y="948"/>
                <a:ext cx="3886" cy="1071"/>
                <a:chOff x="1400" y="948"/>
                <a:chExt cx="3886" cy="1071"/>
              </a:xfrm>
            </p:grpSpPr>
            <p:sp>
              <p:nvSpPr>
                <p:cNvPr id="20496" name="Freeform 25"/>
                <p:cNvSpPr>
                  <a:spLocks/>
                </p:cNvSpPr>
                <p:nvPr/>
              </p:nvSpPr>
              <p:spPr bwMode="auto">
                <a:xfrm>
                  <a:off x="1400" y="1016"/>
                  <a:ext cx="3886" cy="1003"/>
                </a:xfrm>
                <a:custGeom>
                  <a:avLst/>
                  <a:gdLst>
                    <a:gd name="T0" fmla="*/ 0 w 3886"/>
                    <a:gd name="T1" fmla="*/ 432 h 1003"/>
                    <a:gd name="T2" fmla="*/ 545 w 3886"/>
                    <a:gd name="T3" fmla="*/ 34 h 1003"/>
                    <a:gd name="T4" fmla="*/ 2056 w 3886"/>
                    <a:gd name="T5" fmla="*/ 636 h 1003"/>
                    <a:gd name="T6" fmla="*/ 3886 w 3886"/>
                    <a:gd name="T7" fmla="*/ 1003 h 100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886"/>
                    <a:gd name="T13" fmla="*/ 0 h 1003"/>
                    <a:gd name="T14" fmla="*/ 3886 w 3886"/>
                    <a:gd name="T15" fmla="*/ 1003 h 100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886" h="1003">
                      <a:moveTo>
                        <a:pt x="0" y="432"/>
                      </a:moveTo>
                      <a:cubicBezTo>
                        <a:pt x="90" y="366"/>
                        <a:pt x="202" y="0"/>
                        <a:pt x="545" y="34"/>
                      </a:cubicBezTo>
                      <a:cubicBezTo>
                        <a:pt x="898" y="55"/>
                        <a:pt x="1499" y="474"/>
                        <a:pt x="2056" y="636"/>
                      </a:cubicBezTo>
                      <a:cubicBezTo>
                        <a:pt x="2613" y="798"/>
                        <a:pt x="3505" y="927"/>
                        <a:pt x="3886" y="1003"/>
                      </a:cubicBezTo>
                    </a:path>
                  </a:pathLst>
                </a:custGeom>
                <a:noFill/>
                <a:ln w="57150" cmpd="sng">
                  <a:solidFill>
                    <a:srgbClr val="0000FF"/>
                  </a:solidFill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0497" name="Group 26"/>
                <p:cNvGrpSpPr>
                  <a:grpSpLocks/>
                </p:cNvGrpSpPr>
                <p:nvPr/>
              </p:nvGrpSpPr>
              <p:grpSpPr bwMode="auto">
                <a:xfrm rot="10339419">
                  <a:off x="4380" y="948"/>
                  <a:ext cx="118" cy="150"/>
                  <a:chOff x="4944" y="1674"/>
                  <a:chExt cx="118" cy="150"/>
                </a:xfrm>
              </p:grpSpPr>
              <p:sp>
                <p:nvSpPr>
                  <p:cNvPr id="20499" name="Line 2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944" y="1674"/>
                    <a:ext cx="114" cy="54"/>
                  </a:xfrm>
                  <a:prstGeom prst="line">
                    <a:avLst/>
                  </a:pr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500" name="Line 2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040" y="1680"/>
                    <a:ext cx="22" cy="144"/>
                  </a:xfrm>
                  <a:prstGeom prst="line">
                    <a:avLst/>
                  </a:pr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0498" name="Freeform 29"/>
                <p:cNvSpPr>
                  <a:spLocks/>
                </p:cNvSpPr>
                <p:nvPr/>
              </p:nvSpPr>
              <p:spPr bwMode="auto">
                <a:xfrm>
                  <a:off x="3920" y="1084"/>
                  <a:ext cx="480" cy="672"/>
                </a:xfrm>
                <a:custGeom>
                  <a:avLst/>
                  <a:gdLst>
                    <a:gd name="T0" fmla="*/ 0 w 480"/>
                    <a:gd name="T1" fmla="*/ 672 h 672"/>
                    <a:gd name="T2" fmla="*/ 288 w 480"/>
                    <a:gd name="T3" fmla="*/ 304 h 672"/>
                    <a:gd name="T4" fmla="*/ 480 w 480"/>
                    <a:gd name="T5" fmla="*/ 0 h 672"/>
                    <a:gd name="T6" fmla="*/ 0 60000 65536"/>
                    <a:gd name="T7" fmla="*/ 0 60000 65536"/>
                    <a:gd name="T8" fmla="*/ 0 60000 65536"/>
                    <a:gd name="T9" fmla="*/ 0 w 480"/>
                    <a:gd name="T10" fmla="*/ 0 h 672"/>
                    <a:gd name="T11" fmla="*/ 480 w 480"/>
                    <a:gd name="T12" fmla="*/ 672 h 67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80" h="672">
                      <a:moveTo>
                        <a:pt x="0" y="672"/>
                      </a:moveTo>
                      <a:cubicBezTo>
                        <a:pt x="48" y="611"/>
                        <a:pt x="208" y="416"/>
                        <a:pt x="288" y="304"/>
                      </a:cubicBezTo>
                      <a:cubicBezTo>
                        <a:pt x="368" y="192"/>
                        <a:pt x="440" y="63"/>
                        <a:pt x="480" y="0"/>
                      </a:cubicBezTo>
                    </a:path>
                  </a:pathLst>
                </a:custGeom>
                <a:noFill/>
                <a:ln w="57150" cmpd="sng">
                  <a:solidFill>
                    <a:srgbClr val="0000FF"/>
                  </a:solidFill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20492" name="Line 31"/>
            <p:cNvSpPr>
              <a:spLocks noChangeShapeType="1"/>
            </p:cNvSpPr>
            <p:nvPr/>
          </p:nvSpPr>
          <p:spPr bwMode="auto">
            <a:xfrm flipV="1">
              <a:off x="2344" y="1058"/>
              <a:ext cx="56" cy="118"/>
            </a:xfrm>
            <a:prstGeom prst="line">
              <a:avLst/>
            </a:prstGeom>
            <a:noFill/>
            <a:ln w="63500">
              <a:solidFill>
                <a:srgbClr val="0000FF"/>
              </a:solidFill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487" name="Text Box 33"/>
          <p:cNvSpPr txBox="1">
            <a:spLocks noChangeArrowheads="1"/>
          </p:cNvSpPr>
          <p:nvPr/>
        </p:nvSpPr>
        <p:spPr bwMode="auto">
          <a:xfrm>
            <a:off x="4419600" y="3657600"/>
            <a:ext cx="4724400" cy="2540000"/>
          </a:xfrm>
          <a:prstGeom prst="rect">
            <a:avLst/>
          </a:prstGeom>
          <a:solidFill>
            <a:srgbClr val="FFFFFF">
              <a:alpha val="7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tabLst>
                <a:tab pos="2254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2254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2254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2254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2254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/>
              <a:t>• Chicken pox virus (</a:t>
            </a:r>
            <a:r>
              <a:rPr lang="en-US" sz="2000" dirty="0" err="1"/>
              <a:t>varicella</a:t>
            </a:r>
            <a:r>
              <a:rPr lang="en-US" sz="2000" dirty="0"/>
              <a:t>) infects 	dorsal root ganglia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 dirty="0"/>
              <a:t>• Once activated, travels along afferent 	axons to skin where it forms very 	painful rash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 dirty="0"/>
              <a:t>• Often has a typical </a:t>
            </a:r>
            <a:r>
              <a:rPr lang="en-US" sz="2000" dirty="0" err="1"/>
              <a:t>dermatomal</a:t>
            </a:r>
            <a:r>
              <a:rPr lang="en-US" sz="2000" dirty="0"/>
              <a:t> 	presentation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3962400" y="990600"/>
            <a:ext cx="1495425" cy="762000"/>
            <a:chOff x="3962400" y="990600"/>
            <a:chExt cx="1495425" cy="762000"/>
          </a:xfrm>
        </p:grpSpPr>
        <p:pic>
          <p:nvPicPr>
            <p:cNvPr id="51234" name="Picture 3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600" y="990600"/>
              <a:ext cx="657225" cy="657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35" name="Line 35"/>
            <p:cNvSpPr>
              <a:spLocks noChangeShapeType="1"/>
            </p:cNvSpPr>
            <p:nvPr/>
          </p:nvSpPr>
          <p:spPr bwMode="auto">
            <a:xfrm flipH="1">
              <a:off x="3962400" y="1371600"/>
              <a:ext cx="762000" cy="3810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51236" name="Picture 36"/>
          <p:cNvPicPr>
            <a:picLocks noChangeAspect="1" noChangeArrowheads="1"/>
          </p:cNvPicPr>
          <p:nvPr/>
        </p:nvPicPr>
        <p:blipFill>
          <a:blip r:embed="rId5" cstate="print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276600"/>
            <a:ext cx="4038600" cy="3114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5486400" y="457200"/>
            <a:ext cx="24177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Dichotomies</a:t>
            </a:r>
          </a:p>
        </p:txBody>
      </p:sp>
      <p:sp>
        <p:nvSpPr>
          <p:cNvPr id="3075" name="Text Box 13"/>
          <p:cNvSpPr txBox="1">
            <a:spLocks noChangeArrowheads="1"/>
          </p:cNvSpPr>
          <p:nvPr/>
        </p:nvSpPr>
        <p:spPr bwMode="auto">
          <a:xfrm>
            <a:off x="4386263" y="1066800"/>
            <a:ext cx="4757737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/>
              <a:t>1. Tissues: neurons vs. </a:t>
            </a:r>
            <a:r>
              <a:rPr lang="en-US" dirty="0" err="1"/>
              <a:t>glia</a:t>
            </a:r>
            <a:endParaRPr lang="en-US" dirty="0"/>
          </a:p>
          <a:p>
            <a:pPr eaLnBrk="1" hangingPunct="1"/>
            <a:r>
              <a:rPr lang="en-US" dirty="0"/>
              <a:t>2. Position: CNS vs. PNS</a:t>
            </a:r>
          </a:p>
          <a:p>
            <a:pPr eaLnBrk="1" hangingPunct="1"/>
            <a:r>
              <a:rPr lang="en-US" dirty="0"/>
              <a:t>3. Function 1: sensory vs. motor</a:t>
            </a:r>
          </a:p>
          <a:p>
            <a:pPr eaLnBrk="1" hangingPunct="1"/>
            <a:r>
              <a:rPr lang="en-US" dirty="0"/>
              <a:t>4. Function 2: somatic vs. visceral</a:t>
            </a:r>
          </a:p>
        </p:txBody>
      </p:sp>
      <p:sp>
        <p:nvSpPr>
          <p:cNvPr id="26651" name="Text Box 27"/>
          <p:cNvSpPr txBox="1">
            <a:spLocks noChangeArrowheads="1"/>
          </p:cNvSpPr>
          <p:nvPr/>
        </p:nvSpPr>
        <p:spPr bwMode="auto">
          <a:xfrm>
            <a:off x="3810000" y="6553200"/>
            <a:ext cx="21351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i="1"/>
              <a:t>Gray’s Anatomy 38</a:t>
            </a:r>
            <a:r>
              <a:rPr lang="en-US" sz="1400"/>
              <a:t> 1999</a:t>
            </a:r>
          </a:p>
        </p:txBody>
      </p:sp>
      <p:pic>
        <p:nvPicPr>
          <p:cNvPr id="26655" name="Picture 31" descr="Grays neuron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454025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7"/>
          <p:cNvGrpSpPr>
            <a:grpSpLocks/>
          </p:cNvGrpSpPr>
          <p:nvPr/>
        </p:nvGrpSpPr>
        <p:grpSpPr bwMode="auto">
          <a:xfrm>
            <a:off x="2667000" y="1066800"/>
            <a:ext cx="1749425" cy="1752600"/>
            <a:chOff x="1680" y="672"/>
            <a:chExt cx="1102" cy="1104"/>
          </a:xfrm>
        </p:grpSpPr>
        <p:sp>
          <p:nvSpPr>
            <p:cNvPr id="3082" name="Text Box 32"/>
            <p:cNvSpPr txBox="1">
              <a:spLocks noChangeArrowheads="1"/>
            </p:cNvSpPr>
            <p:nvPr/>
          </p:nvSpPr>
          <p:spPr bwMode="auto">
            <a:xfrm>
              <a:off x="2016" y="672"/>
              <a:ext cx="76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b="1">
                  <a:solidFill>
                    <a:srgbClr val="FF0000"/>
                  </a:solidFill>
                </a:rPr>
                <a:t>neuron</a:t>
              </a:r>
            </a:p>
          </p:txBody>
        </p:sp>
        <p:sp>
          <p:nvSpPr>
            <p:cNvPr id="26659" name="Line 35"/>
            <p:cNvSpPr>
              <a:spLocks noChangeShapeType="1"/>
            </p:cNvSpPr>
            <p:nvPr/>
          </p:nvSpPr>
          <p:spPr bwMode="auto">
            <a:xfrm flipH="1">
              <a:off x="1680" y="960"/>
              <a:ext cx="480" cy="81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>
              <a:outerShdw dist="40161" dir="4293903" algn="ctr" rotWithShape="0">
                <a:schemeClr val="bg1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3" name="Group 38"/>
          <p:cNvGrpSpPr>
            <a:grpSpLocks/>
          </p:cNvGrpSpPr>
          <p:nvPr/>
        </p:nvGrpSpPr>
        <p:grpSpPr bwMode="auto">
          <a:xfrm>
            <a:off x="4114800" y="2971800"/>
            <a:ext cx="2527300" cy="2438400"/>
            <a:chOff x="2592" y="1872"/>
            <a:chExt cx="1592" cy="1536"/>
          </a:xfrm>
        </p:grpSpPr>
        <p:sp>
          <p:nvSpPr>
            <p:cNvPr id="3080" name="Text Box 34"/>
            <p:cNvSpPr txBox="1">
              <a:spLocks noChangeArrowheads="1"/>
            </p:cNvSpPr>
            <p:nvPr/>
          </p:nvSpPr>
          <p:spPr bwMode="auto">
            <a:xfrm>
              <a:off x="3312" y="3120"/>
              <a:ext cx="87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b="1">
                  <a:solidFill>
                    <a:srgbClr val="FF0000"/>
                  </a:solidFill>
                </a:rPr>
                <a:t>glial cell</a:t>
              </a:r>
            </a:p>
          </p:txBody>
        </p:sp>
        <p:sp>
          <p:nvSpPr>
            <p:cNvPr id="26660" name="Line 36"/>
            <p:cNvSpPr>
              <a:spLocks noChangeShapeType="1"/>
            </p:cNvSpPr>
            <p:nvPr/>
          </p:nvSpPr>
          <p:spPr bwMode="auto">
            <a:xfrm>
              <a:off x="2592" y="1872"/>
              <a:ext cx="720" cy="129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>
              <a:outerShdw dist="25400" dir="10800000" algn="ctr" rotWithShape="0">
                <a:schemeClr val="bg1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4787900" y="0"/>
            <a:ext cx="43561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32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Segmental Innervation:</a:t>
            </a:r>
          </a:p>
          <a:p>
            <a:pPr algn="r">
              <a:defRPr/>
            </a:pPr>
            <a:r>
              <a:rPr lang="en-US" sz="32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Myotome Maps</a:t>
            </a:r>
          </a:p>
        </p:txBody>
      </p:sp>
      <p:pic>
        <p:nvPicPr>
          <p:cNvPr id="21507" name="Picture 5" descr="Myotom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25" y="404813"/>
            <a:ext cx="3706813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8" descr="Myotom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533400"/>
            <a:ext cx="268605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9" descr="Myotom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0"/>
            <a:ext cx="1725613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10" descr="Myotome 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114800"/>
            <a:ext cx="1687513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1" name="Text Box 11"/>
          <p:cNvSpPr txBox="1">
            <a:spLocks noChangeArrowheads="1"/>
          </p:cNvSpPr>
          <p:nvPr/>
        </p:nvSpPr>
        <p:spPr bwMode="auto">
          <a:xfrm>
            <a:off x="2819400" y="6553200"/>
            <a:ext cx="18891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i="1" dirty="0"/>
              <a:t>Grant’s Atlas </a:t>
            </a:r>
            <a:r>
              <a:rPr lang="en-US" sz="1400" i="1" dirty="0" smtClean="0"/>
              <a:t>12 </a:t>
            </a:r>
            <a:r>
              <a:rPr lang="en-US" sz="1400" dirty="0" smtClean="0"/>
              <a:t>2009</a:t>
            </a:r>
            <a:endParaRPr lang="en-US" sz="1400" dirty="0"/>
          </a:p>
        </p:txBody>
      </p:sp>
      <p:grpSp>
        <p:nvGrpSpPr>
          <p:cNvPr id="23" name="Group 22"/>
          <p:cNvGrpSpPr/>
          <p:nvPr/>
        </p:nvGrpSpPr>
        <p:grpSpPr>
          <a:xfrm>
            <a:off x="482600" y="396875"/>
            <a:ext cx="8661400" cy="4648200"/>
            <a:chOff x="482600" y="396875"/>
            <a:chExt cx="8661400" cy="4648200"/>
          </a:xfrm>
        </p:grpSpPr>
        <p:sp>
          <p:nvSpPr>
            <p:cNvPr id="21512" name="Text Box 12"/>
            <p:cNvSpPr txBox="1">
              <a:spLocks noChangeArrowheads="1"/>
            </p:cNvSpPr>
            <p:nvPr/>
          </p:nvSpPr>
          <p:spPr bwMode="auto">
            <a:xfrm>
              <a:off x="5943600" y="1371600"/>
              <a:ext cx="3200400" cy="1311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000"/>
                <a:t>• Particular functions are 	linked to muscles 	innervated by particular 	cord levels</a:t>
              </a:r>
            </a:p>
          </p:txBody>
        </p:sp>
        <p:sp>
          <p:nvSpPr>
            <p:cNvPr id="55309" name="Text Box 13"/>
            <p:cNvSpPr txBox="1">
              <a:spLocks noChangeArrowheads="1"/>
            </p:cNvSpPr>
            <p:nvPr/>
          </p:nvSpPr>
          <p:spPr bwMode="auto">
            <a:xfrm>
              <a:off x="5943600" y="3124200"/>
              <a:ext cx="3200400" cy="1920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tabLst>
                  <a:tab pos="225425" algn="l"/>
                  <a:tab pos="461963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tabLst>
                  <a:tab pos="225425" algn="l"/>
                  <a:tab pos="461963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225425" algn="l"/>
                  <a:tab pos="461963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225425" algn="l"/>
                  <a:tab pos="461963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225425" algn="l"/>
                  <a:tab pos="461963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25425" algn="l"/>
                  <a:tab pos="461963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25425" algn="l"/>
                  <a:tab pos="461963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25425" algn="l"/>
                  <a:tab pos="461963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25425" algn="l"/>
                  <a:tab pos="461963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000"/>
                <a:t>• Example: C5 lesion</a:t>
              </a:r>
            </a:p>
            <a:p>
              <a:pPr eaLnBrk="1" hangingPunct="1"/>
              <a:r>
                <a:rPr lang="en-US" sz="2000"/>
                <a:t>	• Weakness in flexion of 		elbow &amp; shoulder</a:t>
              </a:r>
            </a:p>
            <a:p>
              <a:pPr eaLnBrk="1" hangingPunct="1"/>
              <a:r>
                <a:rPr lang="en-US" sz="2000"/>
                <a:t>	• Weakness in abduction 		&amp; lateral rotation of 			shoulder</a:t>
              </a:r>
            </a:p>
          </p:txBody>
        </p:sp>
        <p:sp>
          <p:nvSpPr>
            <p:cNvPr id="55312" name="AutoShape 16"/>
            <p:cNvSpPr>
              <a:spLocks noChangeArrowheads="1"/>
            </p:cNvSpPr>
            <p:nvPr/>
          </p:nvSpPr>
          <p:spPr bwMode="auto">
            <a:xfrm rot="-2402596">
              <a:off x="990600" y="1219200"/>
              <a:ext cx="838200" cy="381000"/>
            </a:xfrm>
            <a:prstGeom prst="leftArrow">
              <a:avLst>
                <a:gd name="adj1" fmla="val 42083"/>
                <a:gd name="adj2" fmla="val 85444"/>
              </a:avLst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13" name="Oval 17"/>
            <p:cNvSpPr>
              <a:spLocks noChangeArrowheads="1"/>
            </p:cNvSpPr>
            <p:nvPr/>
          </p:nvSpPr>
          <p:spPr bwMode="auto">
            <a:xfrm>
              <a:off x="482600" y="2127250"/>
              <a:ext cx="457200" cy="304800"/>
            </a:xfrm>
            <a:prstGeom prst="ellipse">
              <a:avLst/>
            </a:prstGeom>
            <a:solidFill>
              <a:srgbClr val="00FF00">
                <a:alpha val="18039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14" name="Oval 18"/>
            <p:cNvSpPr>
              <a:spLocks noChangeArrowheads="1"/>
            </p:cNvSpPr>
            <p:nvPr/>
          </p:nvSpPr>
          <p:spPr bwMode="auto">
            <a:xfrm>
              <a:off x="3905250" y="1270000"/>
              <a:ext cx="457200" cy="304800"/>
            </a:xfrm>
            <a:prstGeom prst="ellipse">
              <a:avLst/>
            </a:prstGeom>
            <a:solidFill>
              <a:srgbClr val="00FF00">
                <a:alpha val="18039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15" name="Text Box 19"/>
            <p:cNvSpPr txBox="1">
              <a:spLocks noChangeArrowheads="1"/>
            </p:cNvSpPr>
            <p:nvPr/>
          </p:nvSpPr>
          <p:spPr bwMode="auto">
            <a:xfrm rot="-2512114">
              <a:off x="1031875" y="1247775"/>
              <a:ext cx="839788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000"/>
                <a:t>ROTATION</a:t>
              </a:r>
            </a:p>
          </p:txBody>
        </p:sp>
        <p:sp>
          <p:nvSpPr>
            <p:cNvPr id="55320" name="Oval 24"/>
            <p:cNvSpPr>
              <a:spLocks noChangeArrowheads="1"/>
            </p:cNvSpPr>
            <p:nvPr/>
          </p:nvSpPr>
          <p:spPr bwMode="auto">
            <a:xfrm>
              <a:off x="5334000" y="2998788"/>
              <a:ext cx="457200" cy="304800"/>
            </a:xfrm>
            <a:prstGeom prst="ellipse">
              <a:avLst/>
            </a:prstGeom>
            <a:solidFill>
              <a:srgbClr val="00FF00">
                <a:alpha val="18039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21" name="AutoShape 25"/>
            <p:cNvSpPr>
              <a:spLocks noChangeArrowheads="1"/>
            </p:cNvSpPr>
            <p:nvPr/>
          </p:nvSpPr>
          <p:spPr bwMode="auto">
            <a:xfrm rot="-2402596">
              <a:off x="2230438" y="1076325"/>
              <a:ext cx="955675" cy="381000"/>
            </a:xfrm>
            <a:prstGeom prst="leftArrow">
              <a:avLst>
                <a:gd name="adj1" fmla="val 42083"/>
                <a:gd name="adj2" fmla="val 97419"/>
              </a:avLst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22" name="Text Box 26"/>
            <p:cNvSpPr txBox="1">
              <a:spLocks noChangeArrowheads="1"/>
            </p:cNvSpPr>
            <p:nvPr/>
          </p:nvSpPr>
          <p:spPr bwMode="auto">
            <a:xfrm rot="-2512114">
              <a:off x="2273300" y="1111250"/>
              <a:ext cx="931863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000"/>
                <a:t>ABDUCTION</a:t>
              </a:r>
            </a:p>
          </p:txBody>
        </p:sp>
        <p:sp>
          <p:nvSpPr>
            <p:cNvPr id="55323" name="AutoShape 27"/>
            <p:cNvSpPr>
              <a:spLocks noChangeArrowheads="1"/>
            </p:cNvSpPr>
            <p:nvPr/>
          </p:nvSpPr>
          <p:spPr bwMode="auto">
            <a:xfrm rot="-2402596">
              <a:off x="3459163" y="396875"/>
              <a:ext cx="955675" cy="381000"/>
            </a:xfrm>
            <a:prstGeom prst="leftArrow">
              <a:avLst>
                <a:gd name="adj1" fmla="val 42083"/>
                <a:gd name="adj2" fmla="val 97419"/>
              </a:avLst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24" name="Text Box 28"/>
            <p:cNvSpPr txBox="1">
              <a:spLocks noChangeArrowheads="1"/>
            </p:cNvSpPr>
            <p:nvPr/>
          </p:nvSpPr>
          <p:spPr bwMode="auto">
            <a:xfrm rot="-2512114">
              <a:off x="3527425" y="500063"/>
              <a:ext cx="725488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000"/>
                <a:t>FLEXION</a:t>
              </a:r>
            </a:p>
          </p:txBody>
        </p:sp>
        <p:sp>
          <p:nvSpPr>
            <p:cNvPr id="55325" name="AutoShape 29"/>
            <p:cNvSpPr>
              <a:spLocks noChangeArrowheads="1"/>
            </p:cNvSpPr>
            <p:nvPr/>
          </p:nvSpPr>
          <p:spPr bwMode="auto">
            <a:xfrm rot="-2402596">
              <a:off x="5335588" y="1319213"/>
              <a:ext cx="955675" cy="381000"/>
            </a:xfrm>
            <a:prstGeom prst="leftArrow">
              <a:avLst>
                <a:gd name="adj1" fmla="val 42083"/>
                <a:gd name="adj2" fmla="val 97419"/>
              </a:avLst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26" name="Text Box 30"/>
            <p:cNvSpPr txBox="1">
              <a:spLocks noChangeArrowheads="1"/>
            </p:cNvSpPr>
            <p:nvPr/>
          </p:nvSpPr>
          <p:spPr bwMode="auto">
            <a:xfrm rot="-2512114">
              <a:off x="5403850" y="1422400"/>
              <a:ext cx="725488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000"/>
                <a:t>FLEXION</a:t>
              </a:r>
            </a:p>
          </p:txBody>
        </p:sp>
        <p:sp>
          <p:nvSpPr>
            <p:cNvPr id="55327" name="Oval 31"/>
            <p:cNvSpPr>
              <a:spLocks noChangeArrowheads="1"/>
            </p:cNvSpPr>
            <p:nvPr/>
          </p:nvSpPr>
          <p:spPr bwMode="auto">
            <a:xfrm>
              <a:off x="2679700" y="2774950"/>
              <a:ext cx="457200" cy="304800"/>
            </a:xfrm>
            <a:prstGeom prst="ellipse">
              <a:avLst/>
            </a:prstGeom>
            <a:solidFill>
              <a:srgbClr val="00FF00">
                <a:alpha val="18039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92" name="Text Box 64"/>
          <p:cNvSpPr txBox="1">
            <a:spLocks noChangeArrowheads="1"/>
          </p:cNvSpPr>
          <p:nvPr/>
        </p:nvSpPr>
        <p:spPr bwMode="auto">
          <a:xfrm>
            <a:off x="2590800" y="0"/>
            <a:ext cx="42910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32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PNS Plexus Formation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5867400" y="0"/>
            <a:ext cx="3276600" cy="6858000"/>
            <a:chOff x="5867400" y="0"/>
            <a:chExt cx="3276600" cy="6858000"/>
          </a:xfrm>
        </p:grpSpPr>
        <p:pic>
          <p:nvPicPr>
            <p:cNvPr id="48194" name="Picture 66" descr="COA plexus 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2950" y="0"/>
              <a:ext cx="205105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199" name="Text Box 71"/>
            <p:cNvSpPr txBox="1">
              <a:spLocks noChangeArrowheads="1"/>
            </p:cNvSpPr>
            <p:nvPr/>
          </p:nvSpPr>
          <p:spPr bwMode="auto">
            <a:xfrm>
              <a:off x="5867400" y="685800"/>
              <a:ext cx="1046163" cy="825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</a:pPr>
              <a:r>
                <a:rPr lang="en-US" sz="2000"/>
                <a:t>cervical</a:t>
              </a:r>
            </a:p>
            <a:p>
              <a:pPr algn="ctr" eaLnBrk="1" hangingPunct="1">
                <a:lnSpc>
                  <a:spcPct val="80000"/>
                </a:lnSpc>
              </a:pPr>
              <a:r>
                <a:rPr lang="en-US" sz="2000"/>
                <a:t>plexus</a:t>
              </a:r>
            </a:p>
            <a:p>
              <a:pPr algn="ctr" eaLnBrk="1" hangingPunct="1">
                <a:lnSpc>
                  <a:spcPct val="80000"/>
                </a:lnSpc>
              </a:pPr>
              <a:r>
                <a:rPr lang="en-US" sz="2000"/>
                <a:t>C1–C5</a:t>
              </a:r>
            </a:p>
          </p:txBody>
        </p:sp>
        <p:sp>
          <p:nvSpPr>
            <p:cNvPr id="48200" name="Text Box 72"/>
            <p:cNvSpPr txBox="1">
              <a:spLocks noChangeArrowheads="1"/>
            </p:cNvSpPr>
            <p:nvPr/>
          </p:nvSpPr>
          <p:spPr bwMode="auto">
            <a:xfrm>
              <a:off x="5867400" y="1905000"/>
              <a:ext cx="1074738" cy="825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</a:pPr>
              <a:r>
                <a:rPr lang="en-US" sz="2000"/>
                <a:t>brachial</a:t>
              </a:r>
            </a:p>
            <a:p>
              <a:pPr algn="ctr" eaLnBrk="1" hangingPunct="1">
                <a:lnSpc>
                  <a:spcPct val="80000"/>
                </a:lnSpc>
              </a:pPr>
              <a:r>
                <a:rPr lang="en-US" sz="2000"/>
                <a:t>plexus</a:t>
              </a:r>
            </a:p>
            <a:p>
              <a:pPr algn="ctr" eaLnBrk="1" hangingPunct="1">
                <a:lnSpc>
                  <a:spcPct val="80000"/>
                </a:lnSpc>
              </a:pPr>
              <a:r>
                <a:rPr lang="en-US" sz="2000"/>
                <a:t>C5–T1</a:t>
              </a:r>
            </a:p>
          </p:txBody>
        </p:sp>
        <p:sp>
          <p:nvSpPr>
            <p:cNvPr id="48201" name="Text Box 73"/>
            <p:cNvSpPr txBox="1">
              <a:spLocks noChangeArrowheads="1"/>
            </p:cNvSpPr>
            <p:nvPr/>
          </p:nvSpPr>
          <p:spPr bwMode="auto">
            <a:xfrm>
              <a:off x="5943600" y="4419600"/>
              <a:ext cx="960438" cy="825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</a:pPr>
              <a:r>
                <a:rPr lang="en-US" sz="2000"/>
                <a:t>lumbar</a:t>
              </a:r>
            </a:p>
            <a:p>
              <a:pPr algn="ctr" eaLnBrk="1" hangingPunct="1">
                <a:lnSpc>
                  <a:spcPct val="80000"/>
                </a:lnSpc>
              </a:pPr>
              <a:r>
                <a:rPr lang="en-US" sz="2000"/>
                <a:t>plexus</a:t>
              </a:r>
            </a:p>
            <a:p>
              <a:pPr algn="ctr" eaLnBrk="1" hangingPunct="1">
                <a:lnSpc>
                  <a:spcPct val="80000"/>
                </a:lnSpc>
              </a:pPr>
              <a:r>
                <a:rPr lang="en-US" sz="2000"/>
                <a:t>L1–L4</a:t>
              </a:r>
            </a:p>
          </p:txBody>
        </p:sp>
        <p:sp>
          <p:nvSpPr>
            <p:cNvPr id="48202" name="Text Box 74"/>
            <p:cNvSpPr txBox="1">
              <a:spLocks noChangeArrowheads="1"/>
            </p:cNvSpPr>
            <p:nvPr/>
          </p:nvSpPr>
          <p:spPr bwMode="auto">
            <a:xfrm>
              <a:off x="5943600" y="5638800"/>
              <a:ext cx="919163" cy="825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</a:pPr>
              <a:r>
                <a:rPr lang="en-US" sz="2000"/>
                <a:t>sacral</a:t>
              </a:r>
            </a:p>
            <a:p>
              <a:pPr algn="ctr" eaLnBrk="1" hangingPunct="1">
                <a:lnSpc>
                  <a:spcPct val="80000"/>
                </a:lnSpc>
              </a:pPr>
              <a:r>
                <a:rPr lang="en-US" sz="2000"/>
                <a:t>plexus</a:t>
              </a:r>
            </a:p>
            <a:p>
              <a:pPr algn="ctr" eaLnBrk="1" hangingPunct="1">
                <a:lnSpc>
                  <a:spcPct val="80000"/>
                </a:lnSpc>
              </a:pPr>
              <a:r>
                <a:rPr lang="en-US" sz="2000"/>
                <a:t>L4–S4</a:t>
              </a:r>
            </a:p>
          </p:txBody>
        </p:sp>
        <p:sp>
          <p:nvSpPr>
            <p:cNvPr id="48203" name="Line 75"/>
            <p:cNvSpPr>
              <a:spLocks noChangeShapeType="1"/>
            </p:cNvSpPr>
            <p:nvPr/>
          </p:nvSpPr>
          <p:spPr bwMode="auto">
            <a:xfrm flipV="1">
              <a:off x="6858000" y="914400"/>
              <a:ext cx="1143000" cy="1524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204" name="Line 76"/>
            <p:cNvSpPr>
              <a:spLocks noChangeShapeType="1"/>
            </p:cNvSpPr>
            <p:nvPr/>
          </p:nvSpPr>
          <p:spPr bwMode="auto">
            <a:xfrm flipV="1">
              <a:off x="6858000" y="2057400"/>
              <a:ext cx="304800" cy="3048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205" name="Line 77"/>
            <p:cNvSpPr>
              <a:spLocks noChangeShapeType="1"/>
            </p:cNvSpPr>
            <p:nvPr/>
          </p:nvSpPr>
          <p:spPr bwMode="auto">
            <a:xfrm>
              <a:off x="6934200" y="4876800"/>
              <a:ext cx="685800" cy="762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206" name="Line 78"/>
            <p:cNvSpPr>
              <a:spLocks noChangeShapeType="1"/>
            </p:cNvSpPr>
            <p:nvPr/>
          </p:nvSpPr>
          <p:spPr bwMode="auto">
            <a:xfrm>
              <a:off x="6858000" y="6019800"/>
              <a:ext cx="76200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2540" name="Picture 82" descr="COA plexus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724400"/>
            <a:ext cx="5257800" cy="137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1" name="Picture 83" descr="COA plexus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0"/>
            <a:ext cx="5257800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212" name="Text Box 84"/>
          <p:cNvSpPr txBox="1">
            <a:spLocks noChangeArrowheads="1"/>
          </p:cNvSpPr>
          <p:nvPr/>
        </p:nvSpPr>
        <p:spPr bwMode="auto">
          <a:xfrm>
            <a:off x="0" y="838200"/>
            <a:ext cx="57912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2254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2254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2254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2254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2254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/>
              <a:t>• Dermatomes: single spinal nerve</a:t>
            </a:r>
          </a:p>
          <a:p>
            <a:pPr eaLnBrk="1" hangingPunct="1"/>
            <a:r>
              <a:rPr lang="en-US" sz="2000"/>
              <a:t>• Peripheral nerves: multiple spinal nerves from 	different cord levels</a:t>
            </a:r>
          </a:p>
          <a:p>
            <a:pPr eaLnBrk="1" hangingPunct="1"/>
            <a:r>
              <a:rPr lang="en-US" sz="2000"/>
              <a:t>• Plexus formation: mixing of nerves from different 	cord levels by union and division of bundles</a:t>
            </a:r>
          </a:p>
        </p:txBody>
      </p:sp>
      <p:sp>
        <p:nvSpPr>
          <p:cNvPr id="22543" name="Text Box 85"/>
          <p:cNvSpPr txBox="1">
            <a:spLocks noChangeArrowheads="1"/>
          </p:cNvSpPr>
          <p:nvPr/>
        </p:nvSpPr>
        <p:spPr bwMode="auto">
          <a:xfrm>
            <a:off x="1828800" y="3048000"/>
            <a:ext cx="1847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800"/>
              <a:t>dermatome map</a:t>
            </a:r>
          </a:p>
        </p:txBody>
      </p:sp>
      <p:sp>
        <p:nvSpPr>
          <p:cNvPr id="22544" name="Text Box 86"/>
          <p:cNvSpPr txBox="1">
            <a:spLocks noChangeArrowheads="1"/>
          </p:cNvSpPr>
          <p:nvPr/>
        </p:nvSpPr>
        <p:spPr bwMode="auto">
          <a:xfrm>
            <a:off x="1219200" y="6096000"/>
            <a:ext cx="3473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800"/>
              <a:t>map of named peripheral nerves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1905000" y="4114800"/>
            <a:ext cx="1752600" cy="1143000"/>
            <a:chOff x="1905000" y="4114800"/>
            <a:chExt cx="1752600" cy="1143000"/>
          </a:xfrm>
        </p:grpSpPr>
        <p:sp>
          <p:nvSpPr>
            <p:cNvPr id="48216" name="AutoShape 88"/>
            <p:cNvSpPr>
              <a:spLocks noChangeArrowheads="1"/>
            </p:cNvSpPr>
            <p:nvPr/>
          </p:nvSpPr>
          <p:spPr bwMode="auto">
            <a:xfrm>
              <a:off x="3276600" y="4114800"/>
              <a:ext cx="381000" cy="1143000"/>
            </a:xfrm>
            <a:prstGeom prst="upDownArrow">
              <a:avLst>
                <a:gd name="adj1" fmla="val 50000"/>
                <a:gd name="adj2" fmla="val 60000"/>
              </a:avLst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215" name="Text Box 87"/>
            <p:cNvSpPr txBox="1">
              <a:spLocks noChangeArrowheads="1"/>
            </p:cNvSpPr>
            <p:nvPr/>
          </p:nvSpPr>
          <p:spPr bwMode="auto">
            <a:xfrm>
              <a:off x="1905000" y="4419600"/>
              <a:ext cx="14541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1"/>
              </a:outerShdw>
            </a:effec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b="1" dirty="0"/>
                <a:t>disparity</a:t>
              </a:r>
            </a:p>
          </p:txBody>
        </p:sp>
      </p:grpSp>
      <p:sp>
        <p:nvSpPr>
          <p:cNvPr id="22547" name="Text Box 89"/>
          <p:cNvSpPr txBox="1">
            <a:spLocks noChangeArrowheads="1"/>
          </p:cNvSpPr>
          <p:nvPr/>
        </p:nvSpPr>
        <p:spPr bwMode="auto">
          <a:xfrm>
            <a:off x="3810000" y="6553200"/>
            <a:ext cx="17907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i="1" dirty="0"/>
              <a:t>Moore’s </a:t>
            </a:r>
            <a:r>
              <a:rPr lang="en-US" sz="1400" i="1" dirty="0" smtClean="0"/>
              <a:t>COA6 </a:t>
            </a:r>
            <a:r>
              <a:rPr lang="en-US" sz="1400" dirty="0" smtClean="0"/>
              <a:t>2010</a:t>
            </a:r>
            <a:endParaRPr lang="en-US" sz="1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2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COA plexus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1"/>
          <a:stretch>
            <a:fillRect/>
          </a:stretch>
        </p:blipFill>
        <p:spPr bwMode="auto">
          <a:xfrm>
            <a:off x="838200" y="990600"/>
            <a:ext cx="8305800" cy="546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 Box 6"/>
          <p:cNvSpPr txBox="1">
            <a:spLocks noChangeArrowheads="1"/>
          </p:cNvSpPr>
          <p:nvPr/>
        </p:nvSpPr>
        <p:spPr bwMode="auto">
          <a:xfrm>
            <a:off x="152400" y="6553200"/>
            <a:ext cx="17907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i="1" dirty="0"/>
              <a:t>Moore’s </a:t>
            </a:r>
            <a:r>
              <a:rPr lang="en-US" sz="1400" i="1" dirty="0" smtClean="0"/>
              <a:t>COA6 </a:t>
            </a:r>
            <a:r>
              <a:rPr lang="en-US" sz="1400" dirty="0" smtClean="0"/>
              <a:t>2010</a:t>
            </a:r>
            <a:endParaRPr lang="en-US" sz="1400" dirty="0"/>
          </a:p>
        </p:txBody>
      </p:sp>
      <p:sp>
        <p:nvSpPr>
          <p:cNvPr id="56328" name="Text Box 8"/>
          <p:cNvSpPr txBox="1">
            <a:spLocks noChangeArrowheads="1"/>
          </p:cNvSpPr>
          <p:nvPr/>
        </p:nvSpPr>
        <p:spPr bwMode="auto">
          <a:xfrm>
            <a:off x="2590800" y="0"/>
            <a:ext cx="42910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32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PNS Plexus Formation</a:t>
            </a:r>
          </a:p>
        </p:txBody>
      </p:sp>
      <p:sp>
        <p:nvSpPr>
          <p:cNvPr id="23557" name="Text Box 9"/>
          <p:cNvSpPr txBox="1">
            <a:spLocks noChangeArrowheads="1"/>
          </p:cNvSpPr>
          <p:nvPr/>
        </p:nvSpPr>
        <p:spPr bwMode="auto">
          <a:xfrm>
            <a:off x="3429000" y="5334000"/>
            <a:ext cx="40449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/>
              <a:t>Brachial Plexus (C5–T1)</a:t>
            </a:r>
          </a:p>
        </p:txBody>
      </p:sp>
      <p:sp>
        <p:nvSpPr>
          <p:cNvPr id="23558" name="Text Box 10"/>
          <p:cNvSpPr txBox="1">
            <a:spLocks noChangeArrowheads="1"/>
          </p:cNvSpPr>
          <p:nvPr/>
        </p:nvSpPr>
        <p:spPr bwMode="auto">
          <a:xfrm>
            <a:off x="315913" y="3468688"/>
            <a:ext cx="2032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b="1" i="1">
                <a:solidFill>
                  <a:srgbClr val="FF0000"/>
                </a:solidFill>
              </a:rPr>
              <a:t>Radial Nerve</a:t>
            </a:r>
          </a:p>
          <a:p>
            <a:pPr algn="ctr" eaLnBrk="1" hangingPunct="1"/>
            <a:r>
              <a:rPr lang="en-US" b="1" i="1">
                <a:solidFill>
                  <a:srgbClr val="FF0000"/>
                </a:solidFill>
              </a:rPr>
              <a:t>C5–T1</a:t>
            </a:r>
          </a:p>
        </p:txBody>
      </p:sp>
      <p:sp>
        <p:nvSpPr>
          <p:cNvPr id="23559" name="Freeform 12"/>
          <p:cNvSpPr>
            <a:spLocks/>
          </p:cNvSpPr>
          <p:nvPr/>
        </p:nvSpPr>
        <p:spPr bwMode="auto">
          <a:xfrm>
            <a:off x="488950" y="4267200"/>
            <a:ext cx="806450" cy="1524000"/>
          </a:xfrm>
          <a:custGeom>
            <a:avLst/>
            <a:gdLst>
              <a:gd name="T0" fmla="*/ 460 w 508"/>
              <a:gd name="T1" fmla="*/ 0 h 960"/>
              <a:gd name="T2" fmla="*/ 8 w 508"/>
              <a:gd name="T3" fmla="*/ 660 h 960"/>
              <a:gd name="T4" fmla="*/ 508 w 508"/>
              <a:gd name="T5" fmla="*/ 960 h 960"/>
              <a:gd name="T6" fmla="*/ 0 60000 65536"/>
              <a:gd name="T7" fmla="*/ 0 60000 65536"/>
              <a:gd name="T8" fmla="*/ 0 60000 65536"/>
              <a:gd name="T9" fmla="*/ 0 w 508"/>
              <a:gd name="T10" fmla="*/ 0 h 960"/>
              <a:gd name="T11" fmla="*/ 508 w 508"/>
              <a:gd name="T12" fmla="*/ 960 h 9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08" h="960">
                <a:moveTo>
                  <a:pt x="460" y="0"/>
                </a:moveTo>
                <a:cubicBezTo>
                  <a:pt x="385" y="110"/>
                  <a:pt x="0" y="500"/>
                  <a:pt x="8" y="660"/>
                </a:cubicBezTo>
                <a:cubicBezTo>
                  <a:pt x="16" y="820"/>
                  <a:pt x="404" y="898"/>
                  <a:pt x="508" y="960"/>
                </a:cubicBezTo>
              </a:path>
            </a:pathLst>
          </a:custGeom>
          <a:noFill/>
          <a:ln w="57150" cmpd="sng">
            <a:solidFill>
              <a:srgbClr val="FF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0" name="Text Box 13"/>
          <p:cNvSpPr txBox="1">
            <a:spLocks noChangeArrowheads="1"/>
          </p:cNvSpPr>
          <p:nvPr/>
        </p:nvSpPr>
        <p:spPr bwMode="auto">
          <a:xfrm>
            <a:off x="228600" y="1066800"/>
            <a:ext cx="5018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u="sng"/>
              <a:t>Example of named peripheral nerve</a:t>
            </a:r>
          </a:p>
        </p:txBody>
      </p:sp>
      <p:sp>
        <p:nvSpPr>
          <p:cNvPr id="23561" name="Text Box 14"/>
          <p:cNvSpPr txBox="1">
            <a:spLocks noChangeArrowheads="1"/>
          </p:cNvSpPr>
          <p:nvPr/>
        </p:nvSpPr>
        <p:spPr bwMode="auto">
          <a:xfrm>
            <a:off x="152400" y="1524000"/>
            <a:ext cx="54102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2254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2254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2254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2254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2254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1"/>
              <a:t>Radial nerve</a:t>
            </a:r>
            <a:r>
              <a:rPr lang="en-US" sz="2000"/>
              <a:t> receives fibers from spinal nerves from </a:t>
            </a:r>
            <a:r>
              <a:rPr lang="en-US" sz="2000" b="1"/>
              <a:t>five</a:t>
            </a:r>
            <a:r>
              <a:rPr lang="en-US" sz="2000"/>
              <a:t> different cord levels</a:t>
            </a:r>
          </a:p>
          <a:p>
            <a:pPr eaLnBrk="1" hangingPunct="1"/>
            <a:r>
              <a:rPr lang="en-US" sz="2000"/>
              <a:t>— in fact, all cord levels of the brachial plexus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COA plexus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67"/>
          <a:stretch>
            <a:fillRect/>
          </a:stretch>
        </p:blipFill>
        <p:spPr bwMode="auto">
          <a:xfrm>
            <a:off x="0" y="1389063"/>
            <a:ext cx="9144000" cy="507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2590800" y="0"/>
            <a:ext cx="42910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32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PNS Plexus Formation</a:t>
            </a:r>
          </a:p>
        </p:txBody>
      </p:sp>
      <p:sp>
        <p:nvSpPr>
          <p:cNvPr id="57356" name="Oval 12"/>
          <p:cNvSpPr>
            <a:spLocks noChangeArrowheads="1"/>
          </p:cNvSpPr>
          <p:nvPr/>
        </p:nvSpPr>
        <p:spPr bwMode="auto">
          <a:xfrm>
            <a:off x="6629400" y="2044700"/>
            <a:ext cx="457200" cy="304800"/>
          </a:xfrm>
          <a:prstGeom prst="ellipse">
            <a:avLst/>
          </a:prstGeom>
          <a:solidFill>
            <a:srgbClr val="00FF00">
              <a:alpha val="18039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498475" y="762000"/>
            <a:ext cx="2065338" cy="4302125"/>
            <a:chOff x="498475" y="762000"/>
            <a:chExt cx="2065338" cy="4302125"/>
          </a:xfrm>
        </p:grpSpPr>
        <p:grpSp>
          <p:nvGrpSpPr>
            <p:cNvPr id="2" name="Group 44"/>
            <p:cNvGrpSpPr>
              <a:grpSpLocks/>
            </p:cNvGrpSpPr>
            <p:nvPr/>
          </p:nvGrpSpPr>
          <p:grpSpPr bwMode="auto">
            <a:xfrm>
              <a:off x="1981200" y="762000"/>
              <a:ext cx="582613" cy="2570163"/>
              <a:chOff x="823" y="183"/>
              <a:chExt cx="367" cy="1619"/>
            </a:xfrm>
          </p:grpSpPr>
          <p:sp>
            <p:nvSpPr>
              <p:cNvPr id="24591" name="AutoShape 22"/>
              <p:cNvSpPr>
                <a:spLocks noChangeArrowheads="1"/>
              </p:cNvSpPr>
              <p:nvPr/>
            </p:nvSpPr>
            <p:spPr bwMode="auto">
              <a:xfrm rot="-7824590">
                <a:off x="197" y="809"/>
                <a:ext cx="1619" cy="367"/>
              </a:xfrm>
              <a:prstGeom prst="leftArrow">
                <a:avLst>
                  <a:gd name="adj1" fmla="val 47722"/>
                  <a:gd name="adj2" fmla="val 115882"/>
                </a:avLst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2" name="Text Box 23"/>
              <p:cNvSpPr txBox="1">
                <a:spLocks noChangeArrowheads="1"/>
              </p:cNvSpPr>
              <p:nvPr/>
            </p:nvSpPr>
            <p:spPr bwMode="auto">
              <a:xfrm rot="2994624">
                <a:off x="224" y="832"/>
                <a:ext cx="1471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sz="1400" b="1" dirty="0"/>
                  <a:t>ABDUCT &amp; LAT. ROTATE</a:t>
                </a:r>
              </a:p>
            </p:txBody>
          </p:sp>
        </p:grpSp>
        <p:grpSp>
          <p:nvGrpSpPr>
            <p:cNvPr id="3" name="Group 45"/>
            <p:cNvGrpSpPr>
              <a:grpSpLocks/>
            </p:cNvGrpSpPr>
            <p:nvPr/>
          </p:nvGrpSpPr>
          <p:grpSpPr bwMode="auto">
            <a:xfrm>
              <a:off x="838200" y="2057400"/>
              <a:ext cx="582613" cy="2570163"/>
              <a:chOff x="823" y="183"/>
              <a:chExt cx="367" cy="1619"/>
            </a:xfrm>
          </p:grpSpPr>
          <p:sp>
            <p:nvSpPr>
              <p:cNvPr id="24589" name="AutoShape 46"/>
              <p:cNvSpPr>
                <a:spLocks noChangeArrowheads="1"/>
              </p:cNvSpPr>
              <p:nvPr/>
            </p:nvSpPr>
            <p:spPr bwMode="auto">
              <a:xfrm rot="-7824590">
                <a:off x="197" y="809"/>
                <a:ext cx="1619" cy="367"/>
              </a:xfrm>
              <a:prstGeom prst="leftArrow">
                <a:avLst>
                  <a:gd name="adj1" fmla="val 47722"/>
                  <a:gd name="adj2" fmla="val 115882"/>
                </a:avLst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0" name="Text Box 47"/>
              <p:cNvSpPr txBox="1">
                <a:spLocks noChangeArrowheads="1"/>
              </p:cNvSpPr>
              <p:nvPr/>
            </p:nvSpPr>
            <p:spPr bwMode="auto">
              <a:xfrm rot="2994624">
                <a:off x="224" y="832"/>
                <a:ext cx="1471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sz="1400" b="1" dirty="0"/>
                  <a:t>ABDUCT &amp; LAT. ROTATE</a:t>
                </a:r>
              </a:p>
            </p:txBody>
          </p:sp>
        </p:grpSp>
        <p:sp>
          <p:nvSpPr>
            <p:cNvPr id="57393" name="AutoShape 49"/>
            <p:cNvSpPr>
              <a:spLocks noChangeArrowheads="1"/>
            </p:cNvSpPr>
            <p:nvPr/>
          </p:nvSpPr>
          <p:spPr bwMode="auto">
            <a:xfrm rot="-7824590">
              <a:off x="266701" y="4249737"/>
              <a:ext cx="1046162" cy="582613"/>
            </a:xfrm>
            <a:prstGeom prst="leftArrow">
              <a:avLst>
                <a:gd name="adj1" fmla="val 38472"/>
                <a:gd name="adj2" fmla="val 63180"/>
              </a:avLst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63" name="Text Box 19"/>
            <p:cNvSpPr txBox="1">
              <a:spLocks noChangeArrowheads="1"/>
            </p:cNvSpPr>
            <p:nvPr/>
          </p:nvSpPr>
          <p:spPr bwMode="auto">
            <a:xfrm rot="2950582">
              <a:off x="442912" y="4357688"/>
              <a:ext cx="638175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400" b="1" dirty="0"/>
                <a:t>FLEX</a:t>
              </a:r>
            </a:p>
          </p:txBody>
        </p:sp>
      </p:grpSp>
      <p:sp>
        <p:nvSpPr>
          <p:cNvPr id="24585" name="Rectangle 59"/>
          <p:cNvSpPr>
            <a:spLocks noChangeArrowheads="1"/>
          </p:cNvSpPr>
          <p:nvPr/>
        </p:nvSpPr>
        <p:spPr bwMode="auto">
          <a:xfrm>
            <a:off x="8839200" y="3505200"/>
            <a:ext cx="304800" cy="381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6" name="Text Box 60"/>
          <p:cNvSpPr txBox="1">
            <a:spLocks noChangeArrowheads="1"/>
          </p:cNvSpPr>
          <p:nvPr/>
        </p:nvSpPr>
        <p:spPr bwMode="auto">
          <a:xfrm>
            <a:off x="2362200" y="609600"/>
            <a:ext cx="587533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/>
              <a:t>• Distribution of a single spinal throughout a plexus</a:t>
            </a:r>
          </a:p>
          <a:p>
            <a:pPr eaLnBrk="1" hangingPunct="1"/>
            <a:r>
              <a:rPr lang="en-US" sz="2000"/>
              <a:t>• Myotome — return to the C5 lesion example</a:t>
            </a:r>
          </a:p>
        </p:txBody>
      </p:sp>
      <p:sp>
        <p:nvSpPr>
          <p:cNvPr id="57405" name="Text Box 61"/>
          <p:cNvSpPr txBox="1">
            <a:spLocks noChangeArrowheads="1"/>
          </p:cNvSpPr>
          <p:nvPr/>
        </p:nvSpPr>
        <p:spPr bwMode="auto">
          <a:xfrm>
            <a:off x="5181600" y="5410200"/>
            <a:ext cx="3962400" cy="1290638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tabLst>
                <a:tab pos="2254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2254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2254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2254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2254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FF0000"/>
                </a:solidFill>
              </a:rPr>
              <a:t>Abduction:</a:t>
            </a:r>
            <a:r>
              <a:rPr lang="en-US" sz="2000"/>
              <a:t> </a:t>
            </a:r>
            <a:r>
              <a:rPr lang="en-US" sz="1800"/>
              <a:t>supraspinatus &amp; deltoid</a:t>
            </a:r>
          </a:p>
          <a:p>
            <a:pPr eaLnBrk="1" hangingPunct="1"/>
            <a:r>
              <a:rPr lang="en-US" sz="2000">
                <a:solidFill>
                  <a:srgbClr val="FF0000"/>
                </a:solidFill>
              </a:rPr>
              <a:t>Lateral Rotation:</a:t>
            </a:r>
            <a:r>
              <a:rPr lang="en-US" sz="2000"/>
              <a:t> </a:t>
            </a:r>
            <a:r>
              <a:rPr lang="en-US" sz="1800"/>
              <a:t>infraspinatus &amp; 	teres minor</a:t>
            </a:r>
          </a:p>
          <a:p>
            <a:pPr eaLnBrk="1" hangingPunct="1"/>
            <a:r>
              <a:rPr lang="en-US" sz="2000">
                <a:solidFill>
                  <a:srgbClr val="FF0000"/>
                </a:solidFill>
              </a:rPr>
              <a:t>Flexion: </a:t>
            </a:r>
            <a:r>
              <a:rPr lang="en-US" sz="1800"/>
              <a:t>Biceps brachii &amp; Brachialis</a:t>
            </a:r>
            <a:endParaRPr lang="en-US" sz="2000"/>
          </a:p>
        </p:txBody>
      </p:sp>
      <p:sp>
        <p:nvSpPr>
          <p:cNvPr id="24588" name="Text Box 62"/>
          <p:cNvSpPr txBox="1">
            <a:spLocks noChangeArrowheads="1"/>
          </p:cNvSpPr>
          <p:nvPr/>
        </p:nvSpPr>
        <p:spPr bwMode="auto">
          <a:xfrm>
            <a:off x="2057400" y="6400800"/>
            <a:ext cx="17907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i="1" dirty="0"/>
              <a:t>Moore’s </a:t>
            </a:r>
            <a:r>
              <a:rPr lang="en-US" sz="1400" i="1" dirty="0" smtClean="0"/>
              <a:t>COA6 </a:t>
            </a:r>
            <a:r>
              <a:rPr lang="en-US" sz="1400" dirty="0" smtClean="0"/>
              <a:t>2010</a:t>
            </a:r>
            <a:endParaRPr lang="en-US" sz="1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7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6" grpId="0" animBg="1"/>
      <p:bldP spid="5740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6" name="Text Box 8"/>
          <p:cNvSpPr txBox="1">
            <a:spLocks noChangeArrowheads="1"/>
          </p:cNvSpPr>
          <p:nvPr/>
        </p:nvSpPr>
        <p:spPr bwMode="auto">
          <a:xfrm>
            <a:off x="3429000" y="533400"/>
            <a:ext cx="22590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32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References</a:t>
            </a:r>
          </a:p>
        </p:txBody>
      </p:sp>
      <p:sp>
        <p:nvSpPr>
          <p:cNvPr id="25603" name="Text Box 9"/>
          <p:cNvSpPr txBox="1">
            <a:spLocks noChangeArrowheads="1"/>
          </p:cNvSpPr>
          <p:nvPr/>
        </p:nvSpPr>
        <p:spPr bwMode="auto">
          <a:xfrm>
            <a:off x="914400" y="1179513"/>
            <a:ext cx="731520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2254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2254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2254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2254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2254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800" dirty="0" err="1"/>
              <a:t>Agur</a:t>
            </a:r>
            <a:r>
              <a:rPr lang="en-US" sz="1800" dirty="0"/>
              <a:t>, A. M. R. and A. F. </a:t>
            </a:r>
            <a:r>
              <a:rPr lang="en-US" sz="1800" dirty="0" err="1"/>
              <a:t>Dalley</a:t>
            </a:r>
            <a:r>
              <a:rPr lang="en-US" sz="1800" dirty="0"/>
              <a:t>. </a:t>
            </a:r>
            <a:r>
              <a:rPr lang="en-US" sz="1800" dirty="0" smtClean="0"/>
              <a:t>2009. </a:t>
            </a:r>
            <a:r>
              <a:rPr lang="en-US" sz="1800" i="1" dirty="0"/>
              <a:t>Grant’s Atlas of Anatomy, </a:t>
            </a:r>
            <a:r>
              <a:rPr lang="en-US" sz="1800" i="1" dirty="0" smtClean="0"/>
              <a:t>121th </a:t>
            </a:r>
            <a:r>
              <a:rPr lang="en-US" sz="1800" i="1" dirty="0"/>
              <a:t>	Edition</a:t>
            </a:r>
            <a:r>
              <a:rPr lang="en-US" sz="1800" dirty="0"/>
              <a:t>. Lippincott, Williams &amp; Wilkins, New York.</a:t>
            </a:r>
          </a:p>
          <a:p>
            <a:pPr eaLnBrk="1" hangingPunct="1"/>
            <a:r>
              <a:rPr lang="en-US" sz="1800" dirty="0"/>
              <a:t>Bannister, L. H. et al. 1999. </a:t>
            </a:r>
            <a:r>
              <a:rPr lang="en-US" sz="1800" i="1" dirty="0"/>
              <a:t>Gray’s Anatomy, 38th Edition</a:t>
            </a:r>
            <a:r>
              <a:rPr lang="en-US" sz="1800" dirty="0"/>
              <a:t>. Churchill 	Livingstone, New York.</a:t>
            </a:r>
          </a:p>
          <a:p>
            <a:pPr eaLnBrk="1" hangingPunct="1"/>
            <a:r>
              <a:rPr lang="en-US" sz="1800" dirty="0"/>
              <a:t>Moore, K. L. </a:t>
            </a:r>
            <a:r>
              <a:rPr lang="en-US" sz="1800" dirty="0" smtClean="0"/>
              <a:t>, A</a:t>
            </a:r>
            <a:r>
              <a:rPr lang="en-US" sz="1800" dirty="0"/>
              <a:t>. F. </a:t>
            </a:r>
            <a:r>
              <a:rPr lang="en-US" sz="1800" dirty="0" err="1" smtClean="0"/>
              <a:t>Dalley</a:t>
            </a:r>
            <a:r>
              <a:rPr lang="en-US" sz="1800" dirty="0" smtClean="0"/>
              <a:t>, and A. M. R. </a:t>
            </a:r>
            <a:r>
              <a:rPr lang="en-US" sz="1800" dirty="0" err="1" smtClean="0"/>
              <a:t>Agur</a:t>
            </a:r>
            <a:r>
              <a:rPr lang="en-US" sz="1800" dirty="0" smtClean="0"/>
              <a:t>. 2010. </a:t>
            </a:r>
            <a:r>
              <a:rPr lang="en-US" sz="1800" i="1" dirty="0"/>
              <a:t>Clinically Oriented </a:t>
            </a:r>
            <a:r>
              <a:rPr lang="en-US" sz="1800" i="1" dirty="0" smtClean="0"/>
              <a:t>	Anatomy</a:t>
            </a:r>
            <a:r>
              <a:rPr lang="en-US" sz="1800" i="1" dirty="0"/>
              <a:t>, </a:t>
            </a:r>
            <a:r>
              <a:rPr lang="en-US" sz="1800" i="1" dirty="0" smtClean="0"/>
              <a:t>6th Edition</a:t>
            </a:r>
            <a:r>
              <a:rPr lang="en-US" sz="1800" dirty="0"/>
              <a:t>. Lippincott, Williams &amp; Wilkins, New York.</a:t>
            </a:r>
          </a:p>
          <a:p>
            <a:pPr eaLnBrk="1" hangingPunct="1"/>
            <a:r>
              <a:rPr lang="en-US" sz="1800" dirty="0"/>
              <a:t>Sadler, T. W. 2004. </a:t>
            </a:r>
            <a:r>
              <a:rPr lang="en-US" sz="1800" i="1" dirty="0" err="1"/>
              <a:t>Langman’s</a:t>
            </a:r>
            <a:r>
              <a:rPr lang="en-US" sz="1800" i="1" dirty="0"/>
              <a:t> Medical Embryology, 9th Edition</a:t>
            </a:r>
            <a:r>
              <a:rPr lang="en-US" sz="1800" dirty="0"/>
              <a:t>. 	Lippincott, Williams &amp; Wilkins, New York.</a:t>
            </a:r>
          </a:p>
          <a:p>
            <a:pPr eaLnBrk="1" hangingPunct="1"/>
            <a:r>
              <a:rPr lang="en-US" sz="1800" dirty="0"/>
              <a:t>Stern, J. T., Jr. 1988. </a:t>
            </a:r>
            <a:r>
              <a:rPr lang="en-US" sz="1800" i="1" dirty="0"/>
              <a:t>Essentials of Gross Anatomy</a:t>
            </a:r>
            <a:r>
              <a:rPr lang="en-US" sz="1800" dirty="0"/>
              <a:t>. Davis, 	Philadelphia.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COA neuron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3657600"/>
            <a:ext cx="8963025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3709988" y="11113"/>
            <a:ext cx="17176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Neurons</a:t>
            </a:r>
          </a:p>
        </p:txBody>
      </p:sp>
      <p:sp>
        <p:nvSpPr>
          <p:cNvPr id="4105" name="Text Box 11"/>
          <p:cNvSpPr txBox="1">
            <a:spLocks noChangeArrowheads="1"/>
          </p:cNvSpPr>
          <p:nvPr/>
        </p:nvSpPr>
        <p:spPr bwMode="auto">
          <a:xfrm>
            <a:off x="304800" y="6400800"/>
            <a:ext cx="180363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i="1" dirty="0"/>
              <a:t>Moore’s </a:t>
            </a:r>
            <a:r>
              <a:rPr lang="en-US" sz="1400" i="1" dirty="0" smtClean="0"/>
              <a:t>COA6 </a:t>
            </a:r>
            <a:r>
              <a:rPr lang="en-US" sz="1400" dirty="0" smtClean="0"/>
              <a:t>2010</a:t>
            </a:r>
            <a:endParaRPr lang="en-US" sz="1400" dirty="0"/>
          </a:p>
        </p:txBody>
      </p:sp>
      <p:grpSp>
        <p:nvGrpSpPr>
          <p:cNvPr id="20" name="Group 19"/>
          <p:cNvGrpSpPr/>
          <p:nvPr/>
        </p:nvGrpSpPr>
        <p:grpSpPr>
          <a:xfrm>
            <a:off x="6634163" y="3352800"/>
            <a:ext cx="1643115" cy="1414463"/>
            <a:chOff x="6634163" y="3352800"/>
            <a:chExt cx="1643115" cy="1414463"/>
          </a:xfrm>
        </p:grpSpPr>
        <p:sp>
          <p:nvSpPr>
            <p:cNvPr id="4100" name="Text Box 6"/>
            <p:cNvSpPr txBox="1">
              <a:spLocks noChangeArrowheads="1"/>
            </p:cNvSpPr>
            <p:nvPr/>
          </p:nvSpPr>
          <p:spPr bwMode="auto">
            <a:xfrm>
              <a:off x="7478661" y="3352800"/>
              <a:ext cx="798617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2000" b="1" dirty="0">
                  <a:solidFill>
                    <a:srgbClr val="FF0000"/>
                  </a:solidFill>
                </a:rPr>
                <a:t>cell</a:t>
              </a:r>
            </a:p>
            <a:p>
              <a:pPr algn="ctr" eaLnBrk="1" hangingPunct="1"/>
              <a:r>
                <a:rPr lang="en-US" sz="2000" b="1" dirty="0">
                  <a:solidFill>
                    <a:srgbClr val="FF0000"/>
                  </a:solidFill>
                </a:rPr>
                <a:t>body</a:t>
              </a:r>
            </a:p>
          </p:txBody>
        </p:sp>
        <p:sp>
          <p:nvSpPr>
            <p:cNvPr id="37900" name="Line 12"/>
            <p:cNvSpPr>
              <a:spLocks noChangeShapeType="1"/>
            </p:cNvSpPr>
            <p:nvPr/>
          </p:nvSpPr>
          <p:spPr bwMode="auto">
            <a:xfrm flipH="1">
              <a:off x="6634163" y="4038600"/>
              <a:ext cx="1028700" cy="728663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>
              <a:outerShdw dist="17961" dir="2700000" algn="ctr" rotWithShape="0">
                <a:schemeClr val="bg1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900363" y="3505200"/>
            <a:ext cx="1936540" cy="1428750"/>
            <a:chOff x="2900363" y="3505200"/>
            <a:chExt cx="1936540" cy="1428750"/>
          </a:xfrm>
        </p:grpSpPr>
        <p:sp>
          <p:nvSpPr>
            <p:cNvPr id="37896" name="Text Box 8"/>
            <p:cNvSpPr txBox="1">
              <a:spLocks noChangeArrowheads="1"/>
            </p:cNvSpPr>
            <p:nvPr/>
          </p:nvSpPr>
          <p:spPr bwMode="auto">
            <a:xfrm>
              <a:off x="2943435" y="3505200"/>
              <a:ext cx="1893468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2000" b="1" dirty="0">
                  <a:solidFill>
                    <a:srgbClr val="FF0000"/>
                  </a:solidFill>
                </a:rPr>
                <a:t>axon with</a:t>
              </a:r>
            </a:p>
            <a:p>
              <a:pPr algn="ctr" eaLnBrk="1" hangingPunct="1"/>
              <a:r>
                <a:rPr lang="en-US" sz="2000" b="1" dirty="0">
                  <a:solidFill>
                    <a:srgbClr val="FF0000"/>
                  </a:solidFill>
                </a:rPr>
                <a:t>myelin sheath</a:t>
              </a:r>
            </a:p>
          </p:txBody>
        </p:sp>
        <p:sp>
          <p:nvSpPr>
            <p:cNvPr id="37901" name="Line 13"/>
            <p:cNvSpPr>
              <a:spLocks noChangeShapeType="1"/>
            </p:cNvSpPr>
            <p:nvPr/>
          </p:nvSpPr>
          <p:spPr bwMode="auto">
            <a:xfrm flipH="1">
              <a:off x="2900363" y="4191000"/>
              <a:ext cx="571500" cy="74295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>
              <a:outerShdw dist="17961" dir="2700000" algn="ctr" rotWithShape="0">
                <a:schemeClr val="bg1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050230" y="4968875"/>
            <a:ext cx="1311578" cy="1225411"/>
            <a:chOff x="3050230" y="4968875"/>
            <a:chExt cx="1311578" cy="1225411"/>
          </a:xfrm>
        </p:grpSpPr>
        <p:sp>
          <p:nvSpPr>
            <p:cNvPr id="37898" name="Text Box 10"/>
            <p:cNvSpPr txBox="1">
              <a:spLocks noChangeArrowheads="1"/>
            </p:cNvSpPr>
            <p:nvPr/>
          </p:nvSpPr>
          <p:spPr bwMode="auto">
            <a:xfrm>
              <a:off x="3050230" y="5486400"/>
              <a:ext cx="1311578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2000" b="1" dirty="0">
                  <a:solidFill>
                    <a:srgbClr val="FF0000"/>
                  </a:solidFill>
                </a:rPr>
                <a:t>Schwann</a:t>
              </a:r>
            </a:p>
            <a:p>
              <a:pPr algn="ctr" eaLnBrk="1" hangingPunct="1"/>
              <a:r>
                <a:rPr lang="en-US" sz="2000" b="1" dirty="0" smtClean="0">
                  <a:solidFill>
                    <a:srgbClr val="FF0000"/>
                  </a:solidFill>
                </a:rPr>
                <a:t>cell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37902" name="Line 14"/>
            <p:cNvSpPr>
              <a:spLocks noChangeShapeType="1"/>
            </p:cNvSpPr>
            <p:nvPr/>
          </p:nvSpPr>
          <p:spPr bwMode="auto">
            <a:xfrm flipV="1">
              <a:off x="3929063" y="4968875"/>
              <a:ext cx="342900" cy="57150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>
              <a:outerShdw dist="28398" dir="3806097" algn="ctr" rotWithShape="0">
                <a:schemeClr val="bg1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97386" y="3095625"/>
            <a:ext cx="1338829" cy="1304925"/>
            <a:chOff x="397386" y="3095625"/>
            <a:chExt cx="1338829" cy="1304925"/>
          </a:xfrm>
        </p:grpSpPr>
        <p:sp>
          <p:nvSpPr>
            <p:cNvPr id="37895" name="Text Box 7"/>
            <p:cNvSpPr txBox="1">
              <a:spLocks noChangeArrowheads="1"/>
            </p:cNvSpPr>
            <p:nvPr/>
          </p:nvSpPr>
          <p:spPr bwMode="auto">
            <a:xfrm>
              <a:off x="397386" y="3095625"/>
              <a:ext cx="133882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2000" b="1" dirty="0">
                  <a:solidFill>
                    <a:srgbClr val="FF0000"/>
                  </a:solidFill>
                </a:rPr>
                <a:t>dendrites</a:t>
              </a:r>
            </a:p>
          </p:txBody>
        </p:sp>
        <p:sp>
          <p:nvSpPr>
            <p:cNvPr id="37903" name="Line 15"/>
            <p:cNvSpPr>
              <a:spLocks noChangeShapeType="1"/>
            </p:cNvSpPr>
            <p:nvPr/>
          </p:nvSpPr>
          <p:spPr bwMode="auto">
            <a:xfrm>
              <a:off x="957263" y="3457575"/>
              <a:ext cx="50800" cy="94297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>
              <a:outerShdw dist="35921" dir="2700000" algn="ctr" rotWithShape="0">
                <a:schemeClr val="bg1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7904" name="Line 16"/>
            <p:cNvSpPr>
              <a:spLocks noChangeShapeType="1"/>
            </p:cNvSpPr>
            <p:nvPr/>
          </p:nvSpPr>
          <p:spPr bwMode="auto">
            <a:xfrm>
              <a:off x="1069975" y="3465513"/>
              <a:ext cx="217488" cy="60325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>
              <a:outerShdw dist="28398" dir="1593903" algn="ctr" rotWithShape="0">
                <a:schemeClr val="bg1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340784" y="5611813"/>
            <a:ext cx="1354859" cy="960497"/>
            <a:chOff x="5340784" y="5611813"/>
            <a:chExt cx="1354859" cy="960497"/>
          </a:xfrm>
        </p:grpSpPr>
        <p:sp>
          <p:nvSpPr>
            <p:cNvPr id="37897" name="Text Box 9"/>
            <p:cNvSpPr txBox="1">
              <a:spLocks noChangeArrowheads="1"/>
            </p:cNvSpPr>
            <p:nvPr/>
          </p:nvSpPr>
          <p:spPr bwMode="auto">
            <a:xfrm>
              <a:off x="5340784" y="6172200"/>
              <a:ext cx="135485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2000" b="1" dirty="0">
                  <a:solidFill>
                    <a:srgbClr val="FF0000"/>
                  </a:solidFill>
                </a:rPr>
                <a:t>synapses</a:t>
              </a:r>
            </a:p>
          </p:txBody>
        </p:sp>
        <p:sp>
          <p:nvSpPr>
            <p:cNvPr id="37905" name="Line 17"/>
            <p:cNvSpPr>
              <a:spLocks noChangeShapeType="1"/>
            </p:cNvSpPr>
            <p:nvPr/>
          </p:nvSpPr>
          <p:spPr bwMode="auto">
            <a:xfrm flipH="1">
              <a:off x="6043613" y="5611813"/>
              <a:ext cx="6350" cy="636587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12" name="Text Box 18"/>
          <p:cNvSpPr txBox="1">
            <a:spLocks noChangeArrowheads="1"/>
          </p:cNvSpPr>
          <p:nvPr/>
        </p:nvSpPr>
        <p:spPr bwMode="auto">
          <a:xfrm>
            <a:off x="304800" y="609600"/>
            <a:ext cx="8686800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225425" algn="l"/>
                <a:tab pos="46196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225425" algn="l"/>
                <a:tab pos="46196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225425" algn="l"/>
                <a:tab pos="46196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225425" algn="l"/>
                <a:tab pos="46196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225425" algn="l"/>
                <a:tab pos="46196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  <a:tab pos="46196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  <a:tab pos="46196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  <a:tab pos="46196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  <a:tab pos="46196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dirty="0"/>
              <a:t>• Dendrites: carry nerve impulses toward cell body</a:t>
            </a:r>
          </a:p>
          <a:p>
            <a:pPr eaLnBrk="1" hangingPunct="1"/>
            <a:r>
              <a:rPr lang="en-US" sz="2000" dirty="0"/>
              <a:t>• Axon: carries impulses away from cell body</a:t>
            </a:r>
          </a:p>
          <a:p>
            <a:pPr eaLnBrk="1" hangingPunct="1"/>
            <a:r>
              <a:rPr lang="en-US" sz="2000" dirty="0"/>
              <a:t>• Synapses: site of communication between neurons using chemical 	neurotransmitters</a:t>
            </a:r>
          </a:p>
          <a:p>
            <a:pPr eaLnBrk="1" hangingPunct="1"/>
            <a:r>
              <a:rPr lang="en-US" sz="2000" dirty="0"/>
              <a:t>• Myelin &amp; myelin sheath: lipoprotein covering produced by </a:t>
            </a:r>
            <a:r>
              <a:rPr lang="en-US" sz="2000" dirty="0" err="1"/>
              <a:t>glial</a:t>
            </a:r>
            <a:r>
              <a:rPr lang="en-US" sz="2000" dirty="0"/>
              <a:t> cells 	(e.g., Schwann cells in PNS) that increases axonal conduction velocity</a:t>
            </a:r>
          </a:p>
          <a:p>
            <a:pPr eaLnBrk="1" hangingPunct="1"/>
            <a:r>
              <a:rPr lang="en-US" sz="2000" dirty="0"/>
              <a:t>• </a:t>
            </a:r>
            <a:r>
              <a:rPr lang="en-US" sz="2000" dirty="0" err="1"/>
              <a:t>Demyelinating</a:t>
            </a:r>
            <a:r>
              <a:rPr lang="en-US" sz="2000" dirty="0"/>
              <a:t> diseases: e.g., Multiple Sclerosis (MS) in CNS or </a:t>
            </a:r>
            <a:r>
              <a:rPr lang="en-US" sz="2000" dirty="0" err="1"/>
              <a:t>Guillain</a:t>
            </a:r>
            <a:r>
              <a:rPr lang="en-US" sz="2000" dirty="0"/>
              <a:t>-	</a:t>
            </a:r>
            <a:r>
              <a:rPr lang="en-US" sz="2000" dirty="0" err="1"/>
              <a:t>Barré</a:t>
            </a:r>
            <a:r>
              <a:rPr lang="en-US" sz="2000" dirty="0"/>
              <a:t> Syndrome in PNS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8" descr="COA CNS-PN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6960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6324600" y="0"/>
            <a:ext cx="26241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CNS vs. PNS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5029200" y="6553200"/>
            <a:ext cx="17907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i="1" dirty="0"/>
              <a:t>Moore’s </a:t>
            </a:r>
            <a:r>
              <a:rPr lang="en-US" sz="1400" i="1" dirty="0" smtClean="0"/>
              <a:t>COA6 </a:t>
            </a:r>
            <a:r>
              <a:rPr lang="en-US" sz="1400" dirty="0" smtClean="0"/>
              <a:t>2010</a:t>
            </a:r>
            <a:endParaRPr lang="en-US" sz="1400" dirty="0"/>
          </a:p>
        </p:txBody>
      </p:sp>
      <p:sp>
        <p:nvSpPr>
          <p:cNvPr id="36873" name="Text Box 9"/>
          <p:cNvSpPr txBox="1">
            <a:spLocks noChangeArrowheads="1"/>
          </p:cNvSpPr>
          <p:nvPr/>
        </p:nvSpPr>
        <p:spPr bwMode="auto">
          <a:xfrm>
            <a:off x="6096000" y="990600"/>
            <a:ext cx="30480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225425" algn="l"/>
                <a:tab pos="46196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225425" algn="l"/>
                <a:tab pos="46196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225425" algn="l"/>
                <a:tab pos="46196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225425" algn="l"/>
                <a:tab pos="46196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225425" algn="l"/>
                <a:tab pos="46196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  <a:tab pos="46196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  <a:tab pos="46196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  <a:tab pos="46196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  <a:tab pos="46196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dirty="0"/>
              <a:t>Central Nervous System</a:t>
            </a:r>
          </a:p>
          <a:p>
            <a:pPr eaLnBrk="1" hangingPunct="1"/>
            <a:r>
              <a:rPr lang="en-US" sz="2000" dirty="0"/>
              <a:t>• brain &amp; spinal cord</a:t>
            </a:r>
          </a:p>
          <a:p>
            <a:pPr eaLnBrk="1" hangingPunct="1"/>
            <a:r>
              <a:rPr lang="en-US" sz="2000" dirty="0"/>
              <a:t>• integration of info 	passing to &amp; from the 	periphery</a:t>
            </a:r>
          </a:p>
        </p:txBody>
      </p:sp>
      <p:sp>
        <p:nvSpPr>
          <p:cNvPr id="36876" name="Text Box 12"/>
          <p:cNvSpPr txBox="1">
            <a:spLocks noChangeArrowheads="1"/>
          </p:cNvSpPr>
          <p:nvPr/>
        </p:nvSpPr>
        <p:spPr bwMode="auto">
          <a:xfrm>
            <a:off x="5867400" y="2743200"/>
            <a:ext cx="32766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225425" algn="l"/>
                <a:tab pos="46196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225425" algn="l"/>
                <a:tab pos="46196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225425" algn="l"/>
                <a:tab pos="46196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225425" algn="l"/>
                <a:tab pos="46196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225425" algn="l"/>
                <a:tab pos="46196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  <a:tab pos="46196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  <a:tab pos="46196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  <a:tab pos="46196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  <a:tab pos="46196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/>
              <a:t>Peripheral Nervous System</a:t>
            </a:r>
          </a:p>
          <a:p>
            <a:pPr eaLnBrk="1" hangingPunct="1"/>
            <a:r>
              <a:rPr lang="en-US" sz="2000"/>
              <a:t>• 12 cranial nerves</a:t>
            </a:r>
          </a:p>
          <a:p>
            <a:pPr eaLnBrk="1" hangingPunct="1"/>
            <a:r>
              <a:rPr lang="en-US" sz="2000"/>
              <a:t>• 31 pairs of spinal nerves</a:t>
            </a:r>
          </a:p>
          <a:p>
            <a:pPr eaLnBrk="1" hangingPunct="1"/>
            <a:r>
              <a:rPr lang="en-US" sz="2000"/>
              <a:t>• Naming convention 	changes at C7/T1</a:t>
            </a:r>
          </a:p>
        </p:txBody>
      </p:sp>
      <p:sp>
        <p:nvSpPr>
          <p:cNvPr id="36877" name="Text Box 13"/>
          <p:cNvSpPr txBox="1">
            <a:spLocks noChangeArrowheads="1"/>
          </p:cNvSpPr>
          <p:nvPr/>
        </p:nvSpPr>
        <p:spPr bwMode="auto">
          <a:xfrm>
            <a:off x="6856413" y="4572000"/>
            <a:ext cx="2287587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/>
              <a:t>Collection of nerve</a:t>
            </a:r>
          </a:p>
          <a:p>
            <a:pPr eaLnBrk="1" hangingPunct="1"/>
            <a:r>
              <a:rPr lang="en-US" sz="2000"/>
              <a:t>cell bodies:</a:t>
            </a:r>
          </a:p>
          <a:p>
            <a:pPr eaLnBrk="1" hangingPunct="1"/>
            <a:r>
              <a:rPr lang="en-US" sz="2000"/>
              <a:t>• CNS: nucleus</a:t>
            </a:r>
          </a:p>
          <a:p>
            <a:pPr eaLnBrk="1" hangingPunct="1"/>
            <a:r>
              <a:rPr lang="en-US" sz="2000"/>
              <a:t>• PNS: ganglion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6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6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3" grpId="0"/>
      <p:bldP spid="36876" grpId="0"/>
      <p:bldP spid="3687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1066800" y="0"/>
            <a:ext cx="7061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Sensory (Afferent) vs. Motor (Efferent)</a:t>
            </a:r>
          </a:p>
        </p:txBody>
      </p:sp>
      <p:pic>
        <p:nvPicPr>
          <p:cNvPr id="6147" name="Picture 6" descr="Grays neuron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09600"/>
            <a:ext cx="6781800" cy="523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WordArt 8"/>
          <p:cNvSpPr>
            <a:spLocks noChangeArrowheads="1" noChangeShapeType="1" noTextEdit="1"/>
          </p:cNvSpPr>
          <p:nvPr/>
        </p:nvSpPr>
        <p:spPr bwMode="auto">
          <a:xfrm>
            <a:off x="228600" y="1676400"/>
            <a:ext cx="838200" cy="601663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CNS</a:t>
            </a:r>
          </a:p>
        </p:txBody>
      </p:sp>
      <p:sp>
        <p:nvSpPr>
          <p:cNvPr id="6149" name="WordArt 9"/>
          <p:cNvSpPr>
            <a:spLocks noChangeArrowheads="1" noChangeShapeType="1" noTextEdit="1"/>
          </p:cNvSpPr>
          <p:nvPr/>
        </p:nvSpPr>
        <p:spPr bwMode="auto">
          <a:xfrm>
            <a:off x="304800" y="4648200"/>
            <a:ext cx="838200" cy="601663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CNS</a:t>
            </a:r>
          </a:p>
        </p:txBody>
      </p:sp>
      <p:pic>
        <p:nvPicPr>
          <p:cNvPr id="6150" name="Picture 1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38" y="4495800"/>
            <a:ext cx="1643062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Rectangle 11"/>
          <p:cNvSpPr>
            <a:spLocks noChangeArrowheads="1"/>
          </p:cNvSpPr>
          <p:nvPr/>
        </p:nvSpPr>
        <p:spPr bwMode="auto">
          <a:xfrm>
            <a:off x="5715000" y="5029200"/>
            <a:ext cx="76200" cy="685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2" name="Rectangle 12"/>
          <p:cNvSpPr>
            <a:spLocks noChangeArrowheads="1"/>
          </p:cNvSpPr>
          <p:nvPr/>
        </p:nvSpPr>
        <p:spPr bwMode="auto">
          <a:xfrm>
            <a:off x="6019800" y="1676400"/>
            <a:ext cx="76200" cy="685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153" name="Picture 1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DFD3A7"/>
              </a:clrFrom>
              <a:clrTo>
                <a:srgbClr val="DFD3A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3" t="652" r="13428" b="2971"/>
          <a:stretch>
            <a:fillRect/>
          </a:stretch>
        </p:blipFill>
        <p:spPr bwMode="auto">
          <a:xfrm>
            <a:off x="7772400" y="1295400"/>
            <a:ext cx="1371600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4" name="Text Box 14"/>
          <p:cNvSpPr txBox="1">
            <a:spLocks noChangeArrowheads="1"/>
          </p:cNvSpPr>
          <p:nvPr/>
        </p:nvSpPr>
        <p:spPr bwMode="auto">
          <a:xfrm>
            <a:off x="7772400" y="2362200"/>
            <a:ext cx="1098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800"/>
              <a:t>e.g., skin</a:t>
            </a:r>
          </a:p>
        </p:txBody>
      </p:sp>
      <p:sp>
        <p:nvSpPr>
          <p:cNvPr id="6155" name="Text Box 15"/>
          <p:cNvSpPr txBox="1">
            <a:spLocks noChangeArrowheads="1"/>
          </p:cNvSpPr>
          <p:nvPr/>
        </p:nvSpPr>
        <p:spPr bwMode="auto">
          <a:xfrm>
            <a:off x="7443788" y="5749925"/>
            <a:ext cx="1416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800"/>
              <a:t>e.g., muscle</a:t>
            </a:r>
          </a:p>
        </p:txBody>
      </p:sp>
      <p:sp>
        <p:nvSpPr>
          <p:cNvPr id="6156" name="Text Box 16"/>
          <p:cNvSpPr txBox="1">
            <a:spLocks noChangeArrowheads="1"/>
          </p:cNvSpPr>
          <p:nvPr/>
        </p:nvSpPr>
        <p:spPr bwMode="auto">
          <a:xfrm>
            <a:off x="0" y="6553200"/>
            <a:ext cx="21351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i="1"/>
              <a:t>Gray’s Anatomy 38</a:t>
            </a:r>
            <a:r>
              <a:rPr lang="en-US" sz="1400"/>
              <a:t> 1999</a:t>
            </a:r>
          </a:p>
        </p:txBody>
      </p:sp>
      <p:sp>
        <p:nvSpPr>
          <p:cNvPr id="38929" name="Freeform 17"/>
          <p:cNvSpPr>
            <a:spLocks/>
          </p:cNvSpPr>
          <p:nvPr/>
        </p:nvSpPr>
        <p:spPr bwMode="auto">
          <a:xfrm>
            <a:off x="1236663" y="1762125"/>
            <a:ext cx="6530975" cy="282575"/>
          </a:xfrm>
          <a:custGeom>
            <a:avLst/>
            <a:gdLst/>
            <a:ahLst/>
            <a:cxnLst>
              <a:cxn ang="0">
                <a:pos x="4114" y="58"/>
              </a:cxn>
              <a:cxn ang="0">
                <a:pos x="3226" y="17"/>
              </a:cxn>
              <a:cxn ang="0">
                <a:pos x="969" y="159"/>
              </a:cxn>
              <a:cxn ang="0">
                <a:pos x="0" y="132"/>
              </a:cxn>
            </a:cxnLst>
            <a:rect l="0" t="0" r="r" b="b"/>
            <a:pathLst>
              <a:path w="4114" h="178">
                <a:moveTo>
                  <a:pt x="4114" y="58"/>
                </a:moveTo>
                <a:cubicBezTo>
                  <a:pt x="3966" y="51"/>
                  <a:pt x="3750" y="0"/>
                  <a:pt x="3226" y="17"/>
                </a:cubicBezTo>
                <a:cubicBezTo>
                  <a:pt x="2702" y="34"/>
                  <a:pt x="1507" y="140"/>
                  <a:pt x="969" y="159"/>
                </a:cubicBezTo>
                <a:cubicBezTo>
                  <a:pt x="431" y="178"/>
                  <a:pt x="202" y="138"/>
                  <a:pt x="0" y="132"/>
                </a:cubicBezTo>
              </a:path>
            </a:pathLst>
          </a:custGeom>
          <a:noFill/>
          <a:ln w="76200" cmpd="sng">
            <a:solidFill>
              <a:schemeClr val="accent2"/>
            </a:solidFill>
            <a:round/>
            <a:headEnd type="none" w="med" len="med"/>
            <a:tailEnd type="triangle" w="med" len="med"/>
          </a:ln>
          <a:effectLst>
            <a:outerShdw dist="56796" dir="3806097" algn="ctr" rotWithShape="0">
              <a:schemeClr val="bg1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8930" name="Freeform 18"/>
          <p:cNvSpPr>
            <a:spLocks/>
          </p:cNvSpPr>
          <p:nvPr/>
        </p:nvSpPr>
        <p:spPr bwMode="auto">
          <a:xfrm>
            <a:off x="1312863" y="4687888"/>
            <a:ext cx="6207125" cy="501650"/>
          </a:xfrm>
          <a:custGeom>
            <a:avLst/>
            <a:gdLst/>
            <a:ahLst/>
            <a:cxnLst>
              <a:cxn ang="0">
                <a:pos x="3910" y="316"/>
              </a:cxn>
              <a:cxn ang="0">
                <a:pos x="3185" y="234"/>
              </a:cxn>
              <a:cxn ang="0">
                <a:pos x="765" y="24"/>
              </a:cxn>
              <a:cxn ang="0">
                <a:pos x="0" y="92"/>
              </a:cxn>
            </a:cxnLst>
            <a:rect l="0" t="0" r="r" b="b"/>
            <a:pathLst>
              <a:path w="3910" h="316">
                <a:moveTo>
                  <a:pt x="3910" y="316"/>
                </a:moveTo>
                <a:cubicBezTo>
                  <a:pt x="3789" y="304"/>
                  <a:pt x="3709" y="283"/>
                  <a:pt x="3185" y="234"/>
                </a:cubicBezTo>
                <a:cubicBezTo>
                  <a:pt x="2661" y="185"/>
                  <a:pt x="1296" y="48"/>
                  <a:pt x="765" y="24"/>
                </a:cubicBezTo>
                <a:cubicBezTo>
                  <a:pt x="234" y="0"/>
                  <a:pt x="159" y="78"/>
                  <a:pt x="0" y="92"/>
                </a:cubicBezTo>
              </a:path>
            </a:pathLst>
          </a:custGeom>
          <a:noFill/>
          <a:ln w="76200" cmpd="sng">
            <a:solidFill>
              <a:schemeClr val="accent2"/>
            </a:solidFill>
            <a:round/>
            <a:headEnd type="triangle" w="med" len="med"/>
            <a:tailEnd type="none" w="med" len="med"/>
          </a:ln>
          <a:effectLst>
            <a:outerShdw dist="68392" dir="4091915" algn="ctr" rotWithShape="0">
              <a:schemeClr val="bg1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9" name="Text Box 19"/>
          <p:cNvSpPr txBox="1">
            <a:spLocks noChangeArrowheads="1"/>
          </p:cNvSpPr>
          <p:nvPr/>
        </p:nvSpPr>
        <p:spPr bwMode="auto">
          <a:xfrm>
            <a:off x="0" y="725488"/>
            <a:ext cx="3659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/>
              <a:t>sensory (afferent) nerve</a:t>
            </a:r>
          </a:p>
        </p:txBody>
      </p:sp>
      <p:sp>
        <p:nvSpPr>
          <p:cNvPr id="6160" name="Text Box 20"/>
          <p:cNvSpPr txBox="1">
            <a:spLocks noChangeArrowheads="1"/>
          </p:cNvSpPr>
          <p:nvPr/>
        </p:nvSpPr>
        <p:spPr bwMode="auto">
          <a:xfrm>
            <a:off x="0" y="3621088"/>
            <a:ext cx="33528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/>
              <a:t>motor (efferent) nerve</a:t>
            </a:r>
          </a:p>
        </p:txBody>
      </p:sp>
      <p:sp>
        <p:nvSpPr>
          <p:cNvPr id="6161" name="Text Box 22"/>
          <p:cNvSpPr txBox="1">
            <a:spLocks noChangeArrowheads="1"/>
          </p:cNvSpPr>
          <p:nvPr/>
        </p:nvSpPr>
        <p:spPr bwMode="auto">
          <a:xfrm>
            <a:off x="1828800" y="2438400"/>
            <a:ext cx="56038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000"/>
              <a:t>(pseudo-) unipolar neurons conducting impulses</a:t>
            </a:r>
          </a:p>
          <a:p>
            <a:pPr algn="ctr" eaLnBrk="1" hangingPunct="1"/>
            <a:r>
              <a:rPr lang="en-US" sz="2000"/>
              <a:t>from sensory organs to the CNS</a:t>
            </a:r>
          </a:p>
        </p:txBody>
      </p:sp>
      <p:sp>
        <p:nvSpPr>
          <p:cNvPr id="6162" name="Text Box 23"/>
          <p:cNvSpPr txBox="1">
            <a:spLocks noChangeArrowheads="1"/>
          </p:cNvSpPr>
          <p:nvPr/>
        </p:nvSpPr>
        <p:spPr bwMode="auto">
          <a:xfrm>
            <a:off x="1600200" y="5867400"/>
            <a:ext cx="59912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000"/>
              <a:t>multipolar neurons conducting impulses</a:t>
            </a:r>
          </a:p>
          <a:p>
            <a:pPr algn="ctr" eaLnBrk="1" hangingPunct="1"/>
            <a:r>
              <a:rPr lang="en-US" sz="2000"/>
              <a:t>from the CNS to effector organs (muscles &amp; glands)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8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2684463" y="0"/>
            <a:ext cx="384016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Somatic vs. Visceral</a:t>
            </a:r>
          </a:p>
        </p:txBody>
      </p:sp>
      <p:graphicFrame>
        <p:nvGraphicFramePr>
          <p:cNvPr id="39990" name="Group 54"/>
          <p:cNvGraphicFramePr>
            <a:graphicFrameLocks noGrp="1"/>
          </p:cNvGraphicFramePr>
          <p:nvPr/>
        </p:nvGraphicFramePr>
        <p:xfrm>
          <a:off x="85725" y="674688"/>
          <a:ext cx="8929688" cy="2759252"/>
        </p:xfrm>
        <a:graphic>
          <a:graphicData uri="http://schemas.openxmlformats.org/drawingml/2006/table">
            <a:tbl>
              <a:tblPr/>
              <a:tblGrid>
                <a:gridCol w="1971675"/>
                <a:gridCol w="3981450"/>
                <a:gridCol w="2976563"/>
              </a:tblGrid>
              <a:tr h="5333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attribute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Somatic System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Visceral System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57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embryological origin of tissue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“body wall:” somatic (parietal) mesoderm (dermatome, myotome)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“organs:” splanchnic (visceral) mesoderm, endoderm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09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examples of adult tissues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dermis of skin, skeletal muscles, connective tissues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glands, cardiac muscle, smooth muscle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90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perception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conscious, voluntary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unconscious, involuntary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7193" name="Picture 49" descr="figurelarge5-9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150" y="3479800"/>
            <a:ext cx="7391400" cy="334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94" name="Text Box 53"/>
          <p:cNvSpPr txBox="1">
            <a:spLocks noChangeArrowheads="1"/>
          </p:cNvSpPr>
          <p:nvPr/>
        </p:nvSpPr>
        <p:spPr bwMode="auto">
          <a:xfrm>
            <a:off x="3581400" y="6553200"/>
            <a:ext cx="23018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i="1"/>
              <a:t>Langman’s Embryo 9</a:t>
            </a:r>
            <a:r>
              <a:rPr lang="en-US" sz="1400"/>
              <a:t> 2004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1371600" y="0"/>
            <a:ext cx="63103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Sensory/Motor + Somatic/Visceral</a:t>
            </a:r>
          </a:p>
        </p:txBody>
      </p:sp>
      <p:graphicFrame>
        <p:nvGraphicFramePr>
          <p:cNvPr id="41001" name="Group 41"/>
          <p:cNvGraphicFramePr>
            <a:graphicFrameLocks noGrp="1"/>
          </p:cNvGraphicFramePr>
          <p:nvPr/>
        </p:nvGraphicFramePr>
        <p:xfrm>
          <a:off x="152400" y="914400"/>
          <a:ext cx="8820150" cy="3179763"/>
        </p:xfrm>
        <a:graphic>
          <a:graphicData uri="http://schemas.openxmlformats.org/drawingml/2006/table">
            <a:tbl>
              <a:tblPr/>
              <a:tblGrid>
                <a:gridCol w="1743075"/>
                <a:gridCol w="3505200"/>
                <a:gridCol w="3571875"/>
              </a:tblGrid>
              <a:tr h="5335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Somatic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Visceral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231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Sensory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(Afferent)</a:t>
                      </a: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somatic sensory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[General Somatic Afferent (GSA)]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visceral sensory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[General Visceral Afferent (GVA)]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231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Motor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(Efferent)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somatic motor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[General Somatic Efferent (GSE)]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visceral motor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[General Visceral Efferent (GVE)]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2819400" y="4267200"/>
            <a:ext cx="1609725" cy="2438400"/>
            <a:chOff x="2819400" y="4267200"/>
            <a:chExt cx="1609725" cy="2438400"/>
          </a:xfrm>
        </p:grpSpPr>
        <p:sp>
          <p:nvSpPr>
            <p:cNvPr id="41002" name="Text Box 42"/>
            <p:cNvSpPr txBox="1">
              <a:spLocks noChangeArrowheads="1"/>
            </p:cNvSpPr>
            <p:nvPr/>
          </p:nvSpPr>
          <p:spPr bwMode="auto">
            <a:xfrm>
              <a:off x="2819400" y="4876800"/>
              <a:ext cx="1609725" cy="1373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800" b="1" i="1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Somatic</a:t>
              </a:r>
            </a:p>
            <a:p>
              <a:pPr algn="ctr">
                <a:defRPr/>
              </a:pPr>
              <a:r>
                <a:rPr lang="en-US" sz="2800" b="1" i="1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Nervous</a:t>
              </a:r>
            </a:p>
            <a:p>
              <a:pPr algn="ctr">
                <a:defRPr/>
              </a:pPr>
              <a:r>
                <a:rPr lang="en-US" sz="2800" b="1" i="1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System</a:t>
              </a:r>
            </a:p>
          </p:txBody>
        </p:sp>
        <p:sp>
          <p:nvSpPr>
            <p:cNvPr id="41004" name="AutoShape 44"/>
            <p:cNvSpPr>
              <a:spLocks noChangeArrowheads="1"/>
            </p:cNvSpPr>
            <p:nvPr/>
          </p:nvSpPr>
          <p:spPr bwMode="auto">
            <a:xfrm>
              <a:off x="3505200" y="4267200"/>
              <a:ext cx="228600" cy="685800"/>
            </a:xfrm>
            <a:prstGeom prst="downArrow">
              <a:avLst>
                <a:gd name="adj1" fmla="val 50000"/>
                <a:gd name="adj2" fmla="val 75000"/>
              </a:avLst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06" name="Text Box 46"/>
            <p:cNvSpPr txBox="1">
              <a:spLocks noChangeArrowheads="1"/>
            </p:cNvSpPr>
            <p:nvPr/>
          </p:nvSpPr>
          <p:spPr bwMode="auto">
            <a:xfrm>
              <a:off x="3048000" y="6248400"/>
              <a:ext cx="113347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dirty="0"/>
                <a:t>(today)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324600" y="4267200"/>
            <a:ext cx="2043113" cy="2442865"/>
            <a:chOff x="6324600" y="4267200"/>
            <a:chExt cx="2043113" cy="2442865"/>
          </a:xfrm>
        </p:grpSpPr>
        <p:sp>
          <p:nvSpPr>
            <p:cNvPr id="41003" name="Text Box 43"/>
            <p:cNvSpPr txBox="1">
              <a:spLocks noChangeArrowheads="1"/>
            </p:cNvSpPr>
            <p:nvPr/>
          </p:nvSpPr>
          <p:spPr bwMode="auto">
            <a:xfrm>
              <a:off x="6324600" y="4876800"/>
              <a:ext cx="2043113" cy="1373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800" b="1" i="1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Autonomic</a:t>
              </a:r>
            </a:p>
            <a:p>
              <a:pPr algn="ctr">
                <a:defRPr/>
              </a:pPr>
              <a:r>
                <a:rPr lang="en-US" sz="2800" b="1" i="1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Nervous</a:t>
              </a:r>
            </a:p>
            <a:p>
              <a:pPr algn="ctr">
                <a:defRPr/>
              </a:pPr>
              <a:r>
                <a:rPr lang="en-US" sz="2800" b="1" i="1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System</a:t>
              </a:r>
            </a:p>
          </p:txBody>
        </p:sp>
        <p:sp>
          <p:nvSpPr>
            <p:cNvPr id="41005" name="AutoShape 45"/>
            <p:cNvSpPr>
              <a:spLocks noChangeArrowheads="1"/>
            </p:cNvSpPr>
            <p:nvPr/>
          </p:nvSpPr>
          <p:spPr bwMode="auto">
            <a:xfrm>
              <a:off x="7239000" y="4267200"/>
              <a:ext cx="228600" cy="685800"/>
            </a:xfrm>
            <a:prstGeom prst="downArrow">
              <a:avLst>
                <a:gd name="adj1" fmla="val 50000"/>
                <a:gd name="adj2" fmla="val 75000"/>
              </a:avLst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07" name="Text Box 47"/>
            <p:cNvSpPr txBox="1">
              <a:spLocks noChangeArrowheads="1"/>
            </p:cNvSpPr>
            <p:nvPr/>
          </p:nvSpPr>
          <p:spPr bwMode="auto">
            <a:xfrm>
              <a:off x="6457932" y="6248400"/>
              <a:ext cx="160492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dirty="0" smtClean="0"/>
                <a:t>(August </a:t>
              </a:r>
              <a:r>
                <a:rPr lang="en-US" dirty="0" smtClean="0"/>
                <a:t>7)</a:t>
              </a:r>
              <a:endParaRPr lang="en-US" dirty="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7" descr="COA spinal cord &amp; mening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41"/>
          <a:stretch>
            <a:fillRect/>
          </a:stretch>
        </p:blipFill>
        <p:spPr bwMode="auto">
          <a:xfrm>
            <a:off x="609600" y="1447800"/>
            <a:ext cx="3889375" cy="489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8" descr="COA spinal cord &amp; meninges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9"/>
          <a:stretch>
            <a:fillRect/>
          </a:stretch>
        </p:blipFill>
        <p:spPr bwMode="auto">
          <a:xfrm>
            <a:off x="5486400" y="1371600"/>
            <a:ext cx="3408363" cy="463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3" name="Text Box 9"/>
          <p:cNvSpPr txBox="1">
            <a:spLocks noChangeArrowheads="1"/>
          </p:cNvSpPr>
          <p:nvPr/>
        </p:nvSpPr>
        <p:spPr bwMode="auto">
          <a:xfrm>
            <a:off x="1943100" y="0"/>
            <a:ext cx="51911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Structure of the Spinal Cord</a:t>
            </a:r>
          </a:p>
        </p:txBody>
      </p:sp>
      <p:sp>
        <p:nvSpPr>
          <p:cNvPr id="9231" name="Text Box 21"/>
          <p:cNvSpPr txBox="1">
            <a:spLocks noChangeArrowheads="1"/>
          </p:cNvSpPr>
          <p:nvPr/>
        </p:nvSpPr>
        <p:spPr bwMode="auto">
          <a:xfrm>
            <a:off x="0" y="6553200"/>
            <a:ext cx="17907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i="1" dirty="0"/>
              <a:t>Moore’s </a:t>
            </a:r>
            <a:r>
              <a:rPr lang="en-US" sz="1400" i="1" dirty="0" smtClean="0"/>
              <a:t>COA6 </a:t>
            </a:r>
            <a:r>
              <a:rPr lang="en-US" sz="1400" dirty="0" smtClean="0"/>
              <a:t>2010</a:t>
            </a:r>
            <a:endParaRPr lang="en-US" sz="1400" dirty="0"/>
          </a:p>
        </p:txBody>
      </p:sp>
      <p:grpSp>
        <p:nvGrpSpPr>
          <p:cNvPr id="39" name="Group 38"/>
          <p:cNvGrpSpPr/>
          <p:nvPr/>
        </p:nvGrpSpPr>
        <p:grpSpPr>
          <a:xfrm>
            <a:off x="0" y="1600200"/>
            <a:ext cx="5334000" cy="5257800"/>
            <a:chOff x="0" y="1600200"/>
            <a:chExt cx="5334000" cy="5257800"/>
          </a:xfrm>
        </p:grpSpPr>
        <p:sp>
          <p:nvSpPr>
            <p:cNvPr id="41996" name="Text Box 12"/>
            <p:cNvSpPr txBox="1">
              <a:spLocks noChangeArrowheads="1"/>
            </p:cNvSpPr>
            <p:nvPr/>
          </p:nvSpPr>
          <p:spPr bwMode="auto">
            <a:xfrm>
              <a:off x="0" y="1600200"/>
              <a:ext cx="1350963" cy="1190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/>
              <a:r>
                <a:rPr lang="en-US" sz="1800" dirty="0" err="1"/>
                <a:t>meninges</a:t>
              </a:r>
              <a:endParaRPr lang="en-US" sz="1800" dirty="0"/>
            </a:p>
            <a:p>
              <a:pPr algn="r" eaLnBrk="1" hangingPunct="1"/>
              <a:r>
                <a:rPr lang="en-US" sz="1800" dirty="0" err="1"/>
                <a:t>pia</a:t>
              </a:r>
              <a:r>
                <a:rPr lang="en-US" sz="1800" dirty="0"/>
                <a:t> •</a:t>
              </a:r>
            </a:p>
            <a:p>
              <a:pPr algn="r" eaLnBrk="1" hangingPunct="1"/>
              <a:r>
                <a:rPr lang="en-US" sz="1800" dirty="0" err="1"/>
                <a:t>arachnoid</a:t>
              </a:r>
              <a:r>
                <a:rPr lang="en-US" sz="1800" dirty="0"/>
                <a:t> •</a:t>
              </a:r>
            </a:p>
            <a:p>
              <a:pPr algn="r" eaLnBrk="1" hangingPunct="1"/>
              <a:r>
                <a:rPr lang="en-US" sz="1800" dirty="0" err="1"/>
                <a:t>dura</a:t>
              </a:r>
              <a:r>
                <a:rPr lang="en-US" sz="1800" dirty="0"/>
                <a:t> •</a:t>
              </a:r>
            </a:p>
          </p:txBody>
        </p:sp>
        <p:sp>
          <p:nvSpPr>
            <p:cNvPr id="42001" name="Text Box 17"/>
            <p:cNvSpPr txBox="1">
              <a:spLocks noChangeArrowheads="1"/>
            </p:cNvSpPr>
            <p:nvPr/>
          </p:nvSpPr>
          <p:spPr bwMode="auto">
            <a:xfrm>
              <a:off x="3886200" y="5667375"/>
              <a:ext cx="1447800" cy="1190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800"/>
                <a:t>• dura</a:t>
              </a:r>
            </a:p>
            <a:p>
              <a:pPr eaLnBrk="1" hangingPunct="1"/>
              <a:r>
                <a:rPr lang="en-US" sz="1800"/>
                <a:t>• arachnoid</a:t>
              </a:r>
            </a:p>
            <a:p>
              <a:pPr eaLnBrk="1" hangingPunct="1"/>
              <a:r>
                <a:rPr lang="en-US" sz="1800"/>
                <a:t>• pia</a:t>
              </a:r>
            </a:p>
            <a:p>
              <a:pPr eaLnBrk="1" hangingPunct="1"/>
              <a:r>
                <a:rPr lang="en-US" sz="1800"/>
                <a:t>meninges</a:t>
              </a:r>
            </a:p>
          </p:txBody>
        </p:sp>
        <p:sp>
          <p:nvSpPr>
            <p:cNvPr id="42006" name="Line 22"/>
            <p:cNvSpPr>
              <a:spLocks noChangeShapeType="1"/>
            </p:cNvSpPr>
            <p:nvPr/>
          </p:nvSpPr>
          <p:spPr bwMode="auto">
            <a:xfrm>
              <a:off x="1295400" y="2057400"/>
              <a:ext cx="473075" cy="2222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chemeClr val="bg1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007" name="Line 23"/>
            <p:cNvSpPr>
              <a:spLocks noChangeShapeType="1"/>
            </p:cNvSpPr>
            <p:nvPr/>
          </p:nvSpPr>
          <p:spPr bwMode="auto">
            <a:xfrm>
              <a:off x="1295400" y="2332038"/>
              <a:ext cx="563563" cy="14446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dist="12700" dir="5400000" algn="ctr" rotWithShape="0">
                <a:schemeClr val="bg1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008" name="Line 24"/>
            <p:cNvSpPr>
              <a:spLocks noChangeShapeType="1"/>
            </p:cNvSpPr>
            <p:nvPr/>
          </p:nvSpPr>
          <p:spPr bwMode="auto">
            <a:xfrm>
              <a:off x="1295400" y="2590800"/>
              <a:ext cx="647700" cy="18256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dist="25400" dir="5400000" algn="ctr" rotWithShape="0">
                <a:schemeClr val="bg1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014" name="Line 30"/>
            <p:cNvSpPr>
              <a:spLocks noChangeShapeType="1"/>
            </p:cNvSpPr>
            <p:nvPr/>
          </p:nvSpPr>
          <p:spPr bwMode="auto">
            <a:xfrm flipH="1" flipV="1">
              <a:off x="3886200" y="5638800"/>
              <a:ext cx="52388" cy="1905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dist="17961" dir="8100000" algn="ctr" rotWithShape="0">
                <a:schemeClr val="bg1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015" name="Line 31"/>
            <p:cNvSpPr>
              <a:spLocks noChangeShapeType="1"/>
            </p:cNvSpPr>
            <p:nvPr/>
          </p:nvSpPr>
          <p:spPr bwMode="auto">
            <a:xfrm flipH="1" flipV="1">
              <a:off x="3562350" y="5429250"/>
              <a:ext cx="371475" cy="69056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dist="17961" dir="8100000" algn="ctr" rotWithShape="0">
                <a:schemeClr val="bg1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016" name="Line 32"/>
            <p:cNvSpPr>
              <a:spLocks noChangeShapeType="1"/>
            </p:cNvSpPr>
            <p:nvPr/>
          </p:nvSpPr>
          <p:spPr bwMode="auto">
            <a:xfrm flipH="1" flipV="1">
              <a:off x="3295650" y="5610225"/>
              <a:ext cx="614363" cy="80486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dist="17961" dir="8100000" algn="ctr" rotWithShape="0">
                <a:schemeClr val="bg1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1666875" y="5400675"/>
            <a:ext cx="1641475" cy="1457325"/>
            <a:chOff x="1666875" y="5400675"/>
            <a:chExt cx="1641475" cy="1457325"/>
          </a:xfrm>
        </p:grpSpPr>
        <p:sp>
          <p:nvSpPr>
            <p:cNvPr id="42004" name="Text Box 20"/>
            <p:cNvSpPr txBox="1">
              <a:spLocks noChangeArrowheads="1"/>
            </p:cNvSpPr>
            <p:nvPr/>
          </p:nvSpPr>
          <p:spPr bwMode="auto">
            <a:xfrm>
              <a:off x="1981200" y="6491288"/>
              <a:ext cx="13271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1800" dirty="0"/>
                <a:t>ventral root</a:t>
              </a:r>
            </a:p>
          </p:txBody>
        </p:sp>
        <p:sp>
          <p:nvSpPr>
            <p:cNvPr id="42017" name="Line 33"/>
            <p:cNvSpPr>
              <a:spLocks noChangeShapeType="1"/>
            </p:cNvSpPr>
            <p:nvPr/>
          </p:nvSpPr>
          <p:spPr bwMode="auto">
            <a:xfrm flipH="1" flipV="1">
              <a:off x="1666875" y="5400675"/>
              <a:ext cx="695325" cy="115252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dist="17961" dir="8100000" algn="ctr" rotWithShape="0">
                <a:schemeClr val="bg1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838200" y="609600"/>
            <a:ext cx="1428750" cy="1447800"/>
            <a:chOff x="838200" y="609600"/>
            <a:chExt cx="1428750" cy="1447800"/>
          </a:xfrm>
        </p:grpSpPr>
        <p:sp>
          <p:nvSpPr>
            <p:cNvPr id="41994" name="Text Box 10"/>
            <p:cNvSpPr txBox="1">
              <a:spLocks noChangeArrowheads="1"/>
            </p:cNvSpPr>
            <p:nvPr/>
          </p:nvSpPr>
          <p:spPr bwMode="auto">
            <a:xfrm>
              <a:off x="838200" y="609600"/>
              <a:ext cx="1428750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1800" dirty="0"/>
                <a:t>white matter</a:t>
              </a:r>
            </a:p>
            <a:p>
              <a:pPr algn="ctr" eaLnBrk="1" hangingPunct="1"/>
              <a:r>
                <a:rPr lang="en-US" sz="1800" dirty="0"/>
                <a:t>(axons)</a:t>
              </a:r>
            </a:p>
          </p:txBody>
        </p:sp>
        <p:sp>
          <p:nvSpPr>
            <p:cNvPr id="42018" name="Line 34"/>
            <p:cNvSpPr>
              <a:spLocks noChangeShapeType="1"/>
            </p:cNvSpPr>
            <p:nvPr/>
          </p:nvSpPr>
          <p:spPr bwMode="auto">
            <a:xfrm>
              <a:off x="1600200" y="1295400"/>
              <a:ext cx="457200" cy="762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dist="17961" dir="8100000" algn="ctr" rotWithShape="0">
                <a:schemeClr val="bg1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2805113" y="533400"/>
            <a:ext cx="3519487" cy="1657350"/>
            <a:chOff x="2805113" y="533400"/>
            <a:chExt cx="3519487" cy="1657350"/>
          </a:xfrm>
        </p:grpSpPr>
        <p:sp>
          <p:nvSpPr>
            <p:cNvPr id="41995" name="Text Box 11"/>
            <p:cNvSpPr txBox="1">
              <a:spLocks noChangeArrowheads="1"/>
            </p:cNvSpPr>
            <p:nvPr/>
          </p:nvSpPr>
          <p:spPr bwMode="auto">
            <a:xfrm>
              <a:off x="3352800" y="533400"/>
              <a:ext cx="2971800" cy="915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800" dirty="0"/>
                <a:t>gray matter (cell bodies)</a:t>
              </a:r>
            </a:p>
            <a:p>
              <a:pPr eaLnBrk="1" hangingPunct="1"/>
              <a:r>
                <a:rPr lang="en-US" sz="1800" dirty="0"/>
                <a:t>• dorsal  (posterior) horn</a:t>
              </a:r>
            </a:p>
            <a:p>
              <a:pPr eaLnBrk="1" hangingPunct="1"/>
              <a:r>
                <a:rPr lang="en-US" sz="1800" dirty="0"/>
                <a:t>• ventral (anterior) horn</a:t>
              </a:r>
            </a:p>
          </p:txBody>
        </p:sp>
        <p:sp>
          <p:nvSpPr>
            <p:cNvPr id="42019" name="Line 35"/>
            <p:cNvSpPr>
              <a:spLocks noChangeShapeType="1"/>
            </p:cNvSpPr>
            <p:nvPr/>
          </p:nvSpPr>
          <p:spPr bwMode="auto">
            <a:xfrm flipH="1">
              <a:off x="2995613" y="1295400"/>
              <a:ext cx="433387" cy="8953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chemeClr val="bg1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020" name="Line 36"/>
            <p:cNvSpPr>
              <a:spLocks noChangeShapeType="1"/>
            </p:cNvSpPr>
            <p:nvPr/>
          </p:nvSpPr>
          <p:spPr bwMode="auto">
            <a:xfrm flipH="1">
              <a:off x="2805113" y="990600"/>
              <a:ext cx="600075" cy="83343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chemeClr val="bg1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7600950" y="838200"/>
            <a:ext cx="1333500" cy="2309813"/>
            <a:chOff x="7600950" y="838200"/>
            <a:chExt cx="1333500" cy="2309813"/>
          </a:xfrm>
        </p:grpSpPr>
        <p:sp>
          <p:nvSpPr>
            <p:cNvPr id="42000" name="Text Box 16"/>
            <p:cNvSpPr txBox="1">
              <a:spLocks noChangeArrowheads="1"/>
            </p:cNvSpPr>
            <p:nvPr/>
          </p:nvSpPr>
          <p:spPr bwMode="auto">
            <a:xfrm>
              <a:off x="8001000" y="838200"/>
              <a:ext cx="933450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1800" dirty="0"/>
                <a:t>ventral</a:t>
              </a:r>
            </a:p>
            <a:p>
              <a:pPr algn="ctr" eaLnBrk="1" hangingPunct="1"/>
              <a:r>
                <a:rPr lang="en-US" sz="1800" dirty="0"/>
                <a:t>rootlets</a:t>
              </a:r>
            </a:p>
          </p:txBody>
        </p:sp>
        <p:sp>
          <p:nvSpPr>
            <p:cNvPr id="42021" name="Line 37"/>
            <p:cNvSpPr>
              <a:spLocks noChangeShapeType="1"/>
            </p:cNvSpPr>
            <p:nvPr/>
          </p:nvSpPr>
          <p:spPr bwMode="auto">
            <a:xfrm flipV="1">
              <a:off x="7600950" y="1438275"/>
              <a:ext cx="838200" cy="148113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chemeClr val="bg1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022" name="Line 38"/>
            <p:cNvSpPr>
              <a:spLocks noChangeShapeType="1"/>
            </p:cNvSpPr>
            <p:nvPr/>
          </p:nvSpPr>
          <p:spPr bwMode="auto">
            <a:xfrm flipV="1">
              <a:off x="7820025" y="1443038"/>
              <a:ext cx="671513" cy="170497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chemeClr val="bg1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6096000" y="1143000"/>
            <a:ext cx="933450" cy="1209675"/>
            <a:chOff x="6096000" y="1143000"/>
            <a:chExt cx="933450" cy="1209675"/>
          </a:xfrm>
        </p:grpSpPr>
        <p:sp>
          <p:nvSpPr>
            <p:cNvPr id="41999" name="Text Box 15"/>
            <p:cNvSpPr txBox="1">
              <a:spLocks noChangeArrowheads="1"/>
            </p:cNvSpPr>
            <p:nvPr/>
          </p:nvSpPr>
          <p:spPr bwMode="auto">
            <a:xfrm>
              <a:off x="6096000" y="1143000"/>
              <a:ext cx="933450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1800" dirty="0"/>
                <a:t>dorsal</a:t>
              </a:r>
            </a:p>
            <a:p>
              <a:pPr algn="ctr" eaLnBrk="1" hangingPunct="1"/>
              <a:r>
                <a:rPr lang="en-US" sz="1800" dirty="0"/>
                <a:t>rootlets</a:t>
              </a:r>
            </a:p>
          </p:txBody>
        </p:sp>
        <p:sp>
          <p:nvSpPr>
            <p:cNvPr id="42024" name="Line 40"/>
            <p:cNvSpPr>
              <a:spLocks noChangeShapeType="1"/>
            </p:cNvSpPr>
            <p:nvPr/>
          </p:nvSpPr>
          <p:spPr bwMode="auto">
            <a:xfrm>
              <a:off x="6491288" y="1747838"/>
              <a:ext cx="71437" cy="50006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dist="17961" dir="18900000" algn="ctr" rotWithShape="0">
                <a:schemeClr val="bg1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025" name="Line 41"/>
            <p:cNvSpPr>
              <a:spLocks noChangeShapeType="1"/>
            </p:cNvSpPr>
            <p:nvPr/>
          </p:nvSpPr>
          <p:spPr bwMode="auto">
            <a:xfrm>
              <a:off x="6548438" y="1738313"/>
              <a:ext cx="176212" cy="61436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dist="17961" dir="18900000" algn="ctr" rotWithShape="0">
                <a:schemeClr val="bg1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4495800" y="2438400"/>
            <a:ext cx="1860550" cy="1300163"/>
            <a:chOff x="4495800" y="2438400"/>
            <a:chExt cx="1860550" cy="1300163"/>
          </a:xfrm>
        </p:grpSpPr>
        <p:sp>
          <p:nvSpPr>
            <p:cNvPr id="42002" name="Text Box 18"/>
            <p:cNvSpPr txBox="1">
              <a:spLocks noChangeArrowheads="1"/>
            </p:cNvSpPr>
            <p:nvPr/>
          </p:nvSpPr>
          <p:spPr bwMode="auto">
            <a:xfrm>
              <a:off x="4495800" y="2438400"/>
              <a:ext cx="1860550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1800" dirty="0"/>
                <a:t>dorsal root</a:t>
              </a:r>
            </a:p>
            <a:p>
              <a:pPr algn="ctr" eaLnBrk="1" hangingPunct="1"/>
              <a:r>
                <a:rPr lang="en-US" sz="1800" dirty="0"/>
                <a:t>(spinal) ganglion</a:t>
              </a:r>
            </a:p>
          </p:txBody>
        </p:sp>
        <p:sp>
          <p:nvSpPr>
            <p:cNvPr id="42026" name="Line 42"/>
            <p:cNvSpPr>
              <a:spLocks noChangeShapeType="1"/>
            </p:cNvSpPr>
            <p:nvPr/>
          </p:nvSpPr>
          <p:spPr bwMode="auto">
            <a:xfrm>
              <a:off x="5867400" y="3124200"/>
              <a:ext cx="176213" cy="61436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dist="17961" dir="18900000" algn="ctr" rotWithShape="0">
                <a:schemeClr val="bg1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5610225" y="5314950"/>
            <a:ext cx="3533775" cy="1543050"/>
            <a:chOff x="5610225" y="5314950"/>
            <a:chExt cx="3533775" cy="1543050"/>
          </a:xfrm>
        </p:grpSpPr>
        <p:sp>
          <p:nvSpPr>
            <p:cNvPr id="42003" name="Text Box 19"/>
            <p:cNvSpPr txBox="1">
              <a:spLocks noChangeArrowheads="1"/>
            </p:cNvSpPr>
            <p:nvPr/>
          </p:nvSpPr>
          <p:spPr bwMode="auto">
            <a:xfrm>
              <a:off x="6324600" y="5942013"/>
              <a:ext cx="2819400" cy="915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800" dirty="0"/>
                <a:t>spinal nerve</a:t>
              </a:r>
            </a:p>
            <a:p>
              <a:pPr eaLnBrk="1" hangingPunct="1"/>
              <a:r>
                <a:rPr lang="en-US" sz="1800" dirty="0"/>
                <a:t>• dorsal primary </a:t>
              </a:r>
              <a:r>
                <a:rPr lang="en-US" sz="1800" dirty="0" err="1"/>
                <a:t>ramus</a:t>
              </a:r>
              <a:endParaRPr lang="en-US" sz="1800" dirty="0"/>
            </a:p>
            <a:p>
              <a:pPr eaLnBrk="1" hangingPunct="1"/>
              <a:r>
                <a:rPr lang="en-US" sz="1800" dirty="0"/>
                <a:t>• ventral primary </a:t>
              </a:r>
              <a:r>
                <a:rPr lang="en-US" sz="1800" dirty="0" err="1"/>
                <a:t>ramus</a:t>
              </a:r>
              <a:endParaRPr lang="en-US" sz="1800" dirty="0"/>
            </a:p>
          </p:txBody>
        </p:sp>
        <p:sp>
          <p:nvSpPr>
            <p:cNvPr id="42027" name="Line 43"/>
            <p:cNvSpPr>
              <a:spLocks noChangeShapeType="1"/>
            </p:cNvSpPr>
            <p:nvPr/>
          </p:nvSpPr>
          <p:spPr bwMode="auto">
            <a:xfrm flipH="1" flipV="1">
              <a:off x="5929313" y="5395913"/>
              <a:ext cx="442912" cy="74771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dist="17961" dir="8100000" algn="ctr" rotWithShape="0">
                <a:schemeClr val="bg1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028" name="Line 44"/>
            <p:cNvSpPr>
              <a:spLocks noChangeShapeType="1"/>
            </p:cNvSpPr>
            <p:nvPr/>
          </p:nvSpPr>
          <p:spPr bwMode="auto">
            <a:xfrm flipH="1" flipV="1">
              <a:off x="5672138" y="5314950"/>
              <a:ext cx="685800" cy="11049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dist="17961" dir="8100000" algn="ctr" rotWithShape="0">
                <a:schemeClr val="bg1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029" name="Line 45"/>
            <p:cNvSpPr>
              <a:spLocks noChangeShapeType="1"/>
            </p:cNvSpPr>
            <p:nvPr/>
          </p:nvSpPr>
          <p:spPr bwMode="auto">
            <a:xfrm flipH="1" flipV="1">
              <a:off x="5610225" y="5848350"/>
              <a:ext cx="757238" cy="83343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dist="17961" dir="8100000" algn="ctr" rotWithShape="0">
                <a:schemeClr val="bg1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3686175" y="4484688"/>
            <a:ext cx="2060575" cy="915987"/>
            <a:chOff x="3686175" y="4484688"/>
            <a:chExt cx="2060575" cy="915987"/>
          </a:xfrm>
        </p:grpSpPr>
        <p:sp>
          <p:nvSpPr>
            <p:cNvPr id="42030" name="Text Box 46"/>
            <p:cNvSpPr txBox="1">
              <a:spLocks noChangeArrowheads="1"/>
            </p:cNvSpPr>
            <p:nvPr/>
          </p:nvSpPr>
          <p:spPr bwMode="auto">
            <a:xfrm>
              <a:off x="4191000" y="4484688"/>
              <a:ext cx="1555750" cy="915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1800" dirty="0"/>
                <a:t>subarachnoid</a:t>
              </a:r>
            </a:p>
            <a:p>
              <a:pPr algn="ctr" eaLnBrk="1" hangingPunct="1"/>
              <a:r>
                <a:rPr lang="en-US" sz="1800" dirty="0"/>
                <a:t>space</a:t>
              </a:r>
            </a:p>
            <a:p>
              <a:pPr algn="ctr" eaLnBrk="1" hangingPunct="1"/>
              <a:r>
                <a:rPr lang="en-US" sz="1800" dirty="0"/>
                <a:t>(CSF)</a:t>
              </a:r>
            </a:p>
          </p:txBody>
        </p:sp>
        <p:sp>
          <p:nvSpPr>
            <p:cNvPr id="42031" name="Freeform 47"/>
            <p:cNvSpPr>
              <a:spLocks/>
            </p:cNvSpPr>
            <p:nvPr/>
          </p:nvSpPr>
          <p:spPr bwMode="auto">
            <a:xfrm>
              <a:off x="3686175" y="4870450"/>
              <a:ext cx="873125" cy="222250"/>
            </a:xfrm>
            <a:custGeom>
              <a:avLst/>
              <a:gdLst/>
              <a:ahLst/>
              <a:cxnLst>
                <a:cxn ang="0">
                  <a:pos x="550" y="0"/>
                </a:cxn>
                <a:cxn ang="0">
                  <a:pos x="180" y="122"/>
                </a:cxn>
                <a:cxn ang="0">
                  <a:pos x="10" y="2"/>
                </a:cxn>
              </a:cxnLst>
              <a:rect l="0" t="0" r="r" b="b"/>
              <a:pathLst>
                <a:path w="550" h="140">
                  <a:moveTo>
                    <a:pt x="550" y="0"/>
                  </a:moveTo>
                  <a:cubicBezTo>
                    <a:pt x="488" y="20"/>
                    <a:pt x="360" y="140"/>
                    <a:pt x="180" y="122"/>
                  </a:cubicBezTo>
                  <a:cubicBezTo>
                    <a:pt x="0" y="104"/>
                    <a:pt x="45" y="27"/>
                    <a:pt x="10" y="2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>
              <a:outerShdw dist="28398" dir="6993903" algn="ctr" rotWithShape="0">
                <a:schemeClr val="bg1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1630363" y="1600200"/>
            <a:ext cx="3392487" cy="3489325"/>
            <a:chOff x="1630363" y="1600200"/>
            <a:chExt cx="3392487" cy="3489325"/>
          </a:xfrm>
        </p:grpSpPr>
        <p:sp>
          <p:nvSpPr>
            <p:cNvPr id="41998" name="Text Box 14"/>
            <p:cNvSpPr txBox="1">
              <a:spLocks noChangeArrowheads="1"/>
            </p:cNvSpPr>
            <p:nvPr/>
          </p:nvSpPr>
          <p:spPr bwMode="auto">
            <a:xfrm>
              <a:off x="3733800" y="1600200"/>
              <a:ext cx="1289050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1800" dirty="0"/>
                <a:t>denticulate</a:t>
              </a:r>
            </a:p>
            <a:p>
              <a:pPr algn="ctr" eaLnBrk="1" hangingPunct="1"/>
              <a:r>
                <a:rPr lang="en-US" sz="1800" dirty="0"/>
                <a:t>ligament</a:t>
              </a:r>
            </a:p>
          </p:txBody>
        </p:sp>
        <p:sp>
          <p:nvSpPr>
            <p:cNvPr id="42009" name="Line 25"/>
            <p:cNvSpPr>
              <a:spLocks noChangeShapeType="1"/>
            </p:cNvSpPr>
            <p:nvPr/>
          </p:nvSpPr>
          <p:spPr bwMode="auto">
            <a:xfrm>
              <a:off x="3452813" y="2019300"/>
              <a:ext cx="450850" cy="1587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chemeClr val="bg1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010" name="Line 26"/>
            <p:cNvSpPr>
              <a:spLocks noChangeShapeType="1"/>
            </p:cNvSpPr>
            <p:nvPr/>
          </p:nvSpPr>
          <p:spPr bwMode="auto">
            <a:xfrm flipH="1">
              <a:off x="3562350" y="2133600"/>
              <a:ext cx="323850" cy="150971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dist="28398" dir="3806097" algn="ctr" rotWithShape="0">
                <a:schemeClr val="bg1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032" name="Line 48"/>
            <p:cNvSpPr>
              <a:spLocks noChangeShapeType="1"/>
            </p:cNvSpPr>
            <p:nvPr/>
          </p:nvSpPr>
          <p:spPr bwMode="auto">
            <a:xfrm flipH="1">
              <a:off x="1630363" y="2133600"/>
              <a:ext cx="2179637" cy="295592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chemeClr val="bg1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4"/>
          <p:cNvGrpSpPr>
            <a:grpSpLocks/>
          </p:cNvGrpSpPr>
          <p:nvPr/>
        </p:nvGrpSpPr>
        <p:grpSpPr bwMode="auto">
          <a:xfrm>
            <a:off x="4343400" y="0"/>
            <a:ext cx="4800600" cy="6857999"/>
            <a:chOff x="2999" y="267"/>
            <a:chExt cx="2761" cy="4053"/>
          </a:xfrm>
        </p:grpSpPr>
        <p:pic>
          <p:nvPicPr>
            <p:cNvPr id="10256" name="Picture 5" descr="lower brachial plexus injur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9" y="2097"/>
              <a:ext cx="2761" cy="2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7" name="Picture 6" descr="upper brachial plexus injury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0" y="267"/>
              <a:ext cx="2760" cy="1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43" name="Line 7"/>
          <p:cNvSpPr>
            <a:spLocks noChangeShapeType="1"/>
          </p:cNvSpPr>
          <p:nvPr/>
        </p:nvSpPr>
        <p:spPr bwMode="auto">
          <a:xfrm>
            <a:off x="4343400" y="3048000"/>
            <a:ext cx="48006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4" name="Text Box 8"/>
          <p:cNvSpPr txBox="1">
            <a:spLocks noChangeArrowheads="1"/>
          </p:cNvSpPr>
          <p:nvPr/>
        </p:nvSpPr>
        <p:spPr bwMode="auto">
          <a:xfrm>
            <a:off x="6705600" y="3200400"/>
            <a:ext cx="183673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000"/>
              <a:t>Lower brachial</a:t>
            </a:r>
          </a:p>
          <a:p>
            <a:pPr algn="ctr" eaLnBrk="1" hangingPunct="1"/>
            <a:r>
              <a:rPr lang="en-US" sz="2000"/>
              <a:t>plexus injuries</a:t>
            </a:r>
          </a:p>
        </p:txBody>
      </p:sp>
      <p:sp>
        <p:nvSpPr>
          <p:cNvPr id="10245" name="Text Box 9"/>
          <p:cNvSpPr txBox="1">
            <a:spLocks noChangeArrowheads="1"/>
          </p:cNvSpPr>
          <p:nvPr/>
        </p:nvSpPr>
        <p:spPr bwMode="auto">
          <a:xfrm>
            <a:off x="6629400" y="0"/>
            <a:ext cx="183673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000"/>
              <a:t>Upper brachial</a:t>
            </a:r>
          </a:p>
          <a:p>
            <a:pPr algn="ctr" eaLnBrk="1" hangingPunct="1"/>
            <a:r>
              <a:rPr lang="en-US" sz="2000"/>
              <a:t>plexus injuries</a:t>
            </a:r>
          </a:p>
        </p:txBody>
      </p:sp>
      <p:sp>
        <p:nvSpPr>
          <p:cNvPr id="44042" name="AutoShape 10"/>
          <p:cNvSpPr>
            <a:spLocks noChangeArrowheads="1"/>
          </p:cNvSpPr>
          <p:nvPr/>
        </p:nvSpPr>
        <p:spPr bwMode="auto">
          <a:xfrm>
            <a:off x="4473575" y="5118100"/>
            <a:ext cx="381000" cy="228600"/>
          </a:xfrm>
          <a:prstGeom prst="rightArrow">
            <a:avLst>
              <a:gd name="adj1" fmla="val 50000"/>
              <a:gd name="adj2" fmla="val 70139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4043" name="AutoShape 11"/>
          <p:cNvSpPr>
            <a:spLocks noChangeArrowheads="1"/>
          </p:cNvSpPr>
          <p:nvPr/>
        </p:nvSpPr>
        <p:spPr bwMode="auto">
          <a:xfrm rot="-3394933">
            <a:off x="7269163" y="5676900"/>
            <a:ext cx="381000" cy="228600"/>
          </a:xfrm>
          <a:prstGeom prst="rightArrow">
            <a:avLst>
              <a:gd name="adj1" fmla="val 50000"/>
              <a:gd name="adj2" fmla="val 70139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4044" name="AutoShape 12"/>
          <p:cNvSpPr>
            <a:spLocks noChangeArrowheads="1"/>
          </p:cNvSpPr>
          <p:nvPr/>
        </p:nvSpPr>
        <p:spPr bwMode="auto">
          <a:xfrm rot="-3394933">
            <a:off x="5119688" y="2849563"/>
            <a:ext cx="381000" cy="228600"/>
          </a:xfrm>
          <a:prstGeom prst="rightArrow">
            <a:avLst>
              <a:gd name="adj1" fmla="val 50000"/>
              <a:gd name="adj2" fmla="val 70139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4045" name="AutoShape 13"/>
          <p:cNvSpPr>
            <a:spLocks noChangeArrowheads="1"/>
          </p:cNvSpPr>
          <p:nvPr/>
        </p:nvSpPr>
        <p:spPr bwMode="auto">
          <a:xfrm rot="3394933" flipH="1">
            <a:off x="8545513" y="1644650"/>
            <a:ext cx="381000" cy="228600"/>
          </a:xfrm>
          <a:prstGeom prst="rightArrow">
            <a:avLst>
              <a:gd name="adj1" fmla="val 50000"/>
              <a:gd name="adj2" fmla="val 70139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28398" dir="3806097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250" name="Text Box 14"/>
          <p:cNvSpPr txBox="1">
            <a:spLocks noChangeArrowheads="1"/>
          </p:cNvSpPr>
          <p:nvPr/>
        </p:nvSpPr>
        <p:spPr bwMode="auto">
          <a:xfrm>
            <a:off x="0" y="533400"/>
            <a:ext cx="430847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2254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2254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2254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2254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2254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u="sng" dirty="0"/>
              <a:t>Upper Brachial Plexus Injuries</a:t>
            </a:r>
          </a:p>
          <a:p>
            <a:pPr eaLnBrk="1" hangingPunct="1"/>
            <a:r>
              <a:rPr lang="en-US" sz="2000" dirty="0"/>
              <a:t>• Increase in angle between neck &amp; 	shoulder</a:t>
            </a:r>
          </a:p>
          <a:p>
            <a:pPr eaLnBrk="1" hangingPunct="1"/>
            <a:r>
              <a:rPr lang="en-US" sz="2000" dirty="0"/>
              <a:t>• </a:t>
            </a:r>
            <a:r>
              <a:rPr lang="en-US" sz="2000" dirty="0">
                <a:solidFill>
                  <a:srgbClr val="0000FF"/>
                </a:solidFill>
              </a:rPr>
              <a:t>Traction (stretching or avulsion) of 	upper rootlets (e.g., C5,C6)</a:t>
            </a:r>
          </a:p>
          <a:p>
            <a:pPr eaLnBrk="1" hangingPunct="1"/>
            <a:r>
              <a:rPr lang="en-US" sz="2000" dirty="0"/>
              <a:t>• Produces </a:t>
            </a:r>
            <a:r>
              <a:rPr lang="en-US" sz="2000" dirty="0" err="1"/>
              <a:t>Erb’s</a:t>
            </a:r>
            <a:r>
              <a:rPr lang="en-US" sz="2000" dirty="0"/>
              <a:t> Palsy</a:t>
            </a:r>
          </a:p>
        </p:txBody>
      </p:sp>
      <p:sp>
        <p:nvSpPr>
          <p:cNvPr id="10251" name="Text Box 15"/>
          <p:cNvSpPr txBox="1">
            <a:spLocks noChangeArrowheads="1"/>
          </p:cNvSpPr>
          <p:nvPr/>
        </p:nvSpPr>
        <p:spPr bwMode="auto">
          <a:xfrm>
            <a:off x="0" y="2590800"/>
            <a:ext cx="430847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2254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2254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2254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2254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2254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u="sng" dirty="0"/>
              <a:t>Lower Brachial Plexus Injuries</a:t>
            </a:r>
          </a:p>
          <a:p>
            <a:pPr eaLnBrk="1" hangingPunct="1"/>
            <a:r>
              <a:rPr lang="en-US" sz="2000" dirty="0"/>
              <a:t>• Excessive upward pull of limb</a:t>
            </a:r>
          </a:p>
          <a:p>
            <a:pPr eaLnBrk="1" hangingPunct="1"/>
            <a:r>
              <a:rPr lang="en-US" sz="2000" dirty="0"/>
              <a:t>• </a:t>
            </a:r>
            <a:r>
              <a:rPr lang="en-US" sz="2000" dirty="0">
                <a:solidFill>
                  <a:srgbClr val="0000FF"/>
                </a:solidFill>
              </a:rPr>
              <a:t>Traction (stretching or avulsion) of 	lower rootlets (e.g., C8, T1)</a:t>
            </a:r>
          </a:p>
          <a:p>
            <a:pPr eaLnBrk="1" hangingPunct="1"/>
            <a:r>
              <a:rPr lang="en-US" sz="2000" dirty="0"/>
              <a:t>• Produces </a:t>
            </a:r>
            <a:r>
              <a:rPr lang="en-US" sz="2000" dirty="0" err="1"/>
              <a:t>Klumpke’s</a:t>
            </a:r>
            <a:r>
              <a:rPr lang="en-US" sz="2000" dirty="0"/>
              <a:t> Palsy</a:t>
            </a:r>
          </a:p>
        </p:txBody>
      </p:sp>
      <p:sp>
        <p:nvSpPr>
          <p:cNvPr id="10252" name="Text Box 16"/>
          <p:cNvSpPr txBox="1">
            <a:spLocks noChangeArrowheads="1"/>
          </p:cNvSpPr>
          <p:nvPr/>
        </p:nvSpPr>
        <p:spPr bwMode="auto">
          <a:xfrm>
            <a:off x="0" y="4419600"/>
            <a:ext cx="430847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u="sng"/>
              <a:t>“Obstetrical” or “Birth palsy”</a:t>
            </a:r>
          </a:p>
          <a:p>
            <a:pPr eaLnBrk="1" hangingPunct="1"/>
            <a:r>
              <a:rPr lang="en-US" sz="2000"/>
              <a:t>• Becoming increasingly rare</a:t>
            </a:r>
          </a:p>
          <a:p>
            <a:pPr eaLnBrk="1" hangingPunct="1"/>
            <a:r>
              <a:rPr lang="en-US" sz="2000"/>
              <a:t>• Categorized on basis of damage</a:t>
            </a:r>
          </a:p>
          <a:p>
            <a:pPr eaLnBrk="1" hangingPunct="1"/>
            <a:r>
              <a:rPr lang="en-US" sz="2000"/>
              <a:t>   • Type I: Upper (C5,6), Erb’s</a:t>
            </a:r>
          </a:p>
          <a:p>
            <a:pPr eaLnBrk="1" hangingPunct="1"/>
            <a:r>
              <a:rPr lang="en-US" sz="2000"/>
              <a:t>   • Type II: All (C5-T1), both palsies</a:t>
            </a:r>
          </a:p>
          <a:p>
            <a:pPr eaLnBrk="1" hangingPunct="1"/>
            <a:r>
              <a:rPr lang="en-US" sz="2000"/>
              <a:t>   • Type III: Lower (C8, T1),</a:t>
            </a:r>
          </a:p>
          <a:p>
            <a:pPr eaLnBrk="1" hangingPunct="1"/>
            <a:r>
              <a:rPr lang="en-US" sz="2000"/>
              <a:t>       Klumpke’s Palsy</a:t>
            </a:r>
          </a:p>
        </p:txBody>
      </p:sp>
      <p:sp>
        <p:nvSpPr>
          <p:cNvPr id="10253" name="Text Box 18"/>
          <p:cNvSpPr txBox="1">
            <a:spLocks noChangeArrowheads="1"/>
          </p:cNvSpPr>
          <p:nvPr/>
        </p:nvSpPr>
        <p:spPr bwMode="auto">
          <a:xfrm>
            <a:off x="6553200" y="6553200"/>
            <a:ext cx="180363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i="1" dirty="0"/>
              <a:t>Moore’s </a:t>
            </a:r>
            <a:r>
              <a:rPr lang="en-US" sz="1400" i="1" dirty="0" smtClean="0"/>
              <a:t>COA6 </a:t>
            </a:r>
            <a:r>
              <a:rPr lang="en-US" sz="1400" dirty="0" smtClean="0"/>
              <a:t>2010</a:t>
            </a:r>
            <a:endParaRPr lang="en-US" sz="1400" dirty="0"/>
          </a:p>
        </p:txBody>
      </p:sp>
      <p:sp>
        <p:nvSpPr>
          <p:cNvPr id="44051" name="Text Box 19"/>
          <p:cNvSpPr txBox="1">
            <a:spLocks noChangeArrowheads="1"/>
          </p:cNvSpPr>
          <p:nvPr/>
        </p:nvSpPr>
        <p:spPr bwMode="auto">
          <a:xfrm>
            <a:off x="609600" y="0"/>
            <a:ext cx="31162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Rootlet Damage</a:t>
            </a:r>
          </a:p>
        </p:txBody>
      </p:sp>
      <p:sp>
        <p:nvSpPr>
          <p:cNvPr id="10255" name="Text Box 20"/>
          <p:cNvSpPr txBox="1">
            <a:spLocks noChangeArrowheads="1"/>
          </p:cNvSpPr>
          <p:nvPr/>
        </p:nvSpPr>
        <p:spPr bwMode="auto">
          <a:xfrm>
            <a:off x="5410200" y="3962400"/>
            <a:ext cx="353377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400"/>
              <a:t>http://www.oucom.ohiou.edu/dbms-witmer/</a:t>
            </a:r>
          </a:p>
          <a:p>
            <a:pPr algn="ctr" eaLnBrk="1" hangingPunct="1"/>
            <a:r>
              <a:rPr lang="en-US" sz="1400"/>
              <a:t>Downloads/2003-09-17_Ortho_Anat.pdf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FFFF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FFFF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3823</TotalTime>
  <Words>1098</Words>
  <Application>Microsoft Office PowerPoint</Application>
  <PresentationFormat>On-screen Show (4:3)</PresentationFormat>
  <Paragraphs>403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Impact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Oucom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Larry Witmer</dc:creator>
  <cp:lastModifiedBy>Witmer, Lawrence</cp:lastModifiedBy>
  <cp:revision>218</cp:revision>
  <dcterms:created xsi:type="dcterms:W3CDTF">2000-11-03T15:53:30Z</dcterms:created>
  <dcterms:modified xsi:type="dcterms:W3CDTF">2017-07-10T16:01:18Z</dcterms:modified>
</cp:coreProperties>
</file>