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3"/>
  </p:notesMasterIdLst>
  <p:handoutMasterIdLst>
    <p:handoutMasterId r:id="rId184"/>
  </p:handoutMasterIdLst>
  <p:sldIdLst>
    <p:sldId id="256" r:id="rId2"/>
    <p:sldId id="306" r:id="rId3"/>
    <p:sldId id="315" r:id="rId4"/>
    <p:sldId id="307" r:id="rId5"/>
    <p:sldId id="285" r:id="rId6"/>
    <p:sldId id="286" r:id="rId7"/>
    <p:sldId id="287" r:id="rId8"/>
    <p:sldId id="288" r:id="rId9"/>
    <p:sldId id="291" r:id="rId10"/>
    <p:sldId id="296" r:id="rId11"/>
    <p:sldId id="297" r:id="rId12"/>
    <p:sldId id="299" r:id="rId13"/>
    <p:sldId id="300" r:id="rId14"/>
    <p:sldId id="337" r:id="rId15"/>
    <p:sldId id="338" r:id="rId16"/>
    <p:sldId id="346" r:id="rId17"/>
    <p:sldId id="339" r:id="rId18"/>
    <p:sldId id="343" r:id="rId19"/>
    <p:sldId id="344" r:id="rId20"/>
    <p:sldId id="340" r:id="rId21"/>
    <p:sldId id="345" r:id="rId22"/>
    <p:sldId id="341" r:id="rId23"/>
    <p:sldId id="342" r:id="rId24"/>
    <p:sldId id="301" r:id="rId25"/>
    <p:sldId id="257" r:id="rId26"/>
    <p:sldId id="258" r:id="rId27"/>
    <p:sldId id="259" r:id="rId28"/>
    <p:sldId id="261" r:id="rId29"/>
    <p:sldId id="263" r:id="rId30"/>
    <p:sldId id="264" r:id="rId31"/>
    <p:sldId id="274" r:id="rId32"/>
    <p:sldId id="265" r:id="rId33"/>
    <p:sldId id="266" r:id="rId34"/>
    <p:sldId id="275" r:id="rId35"/>
    <p:sldId id="267" r:id="rId36"/>
    <p:sldId id="269" r:id="rId37"/>
    <p:sldId id="268" r:id="rId38"/>
    <p:sldId id="273" r:id="rId39"/>
    <p:sldId id="272" r:id="rId40"/>
    <p:sldId id="271" r:id="rId41"/>
    <p:sldId id="284" r:id="rId42"/>
    <p:sldId id="426" r:id="rId43"/>
    <p:sldId id="427" r:id="rId44"/>
    <p:sldId id="452" r:id="rId45"/>
    <p:sldId id="453" r:id="rId46"/>
    <p:sldId id="454" r:id="rId47"/>
    <p:sldId id="455" r:id="rId48"/>
    <p:sldId id="428" r:id="rId49"/>
    <p:sldId id="429" r:id="rId50"/>
    <p:sldId id="430" r:id="rId51"/>
    <p:sldId id="431" r:id="rId52"/>
    <p:sldId id="432" r:id="rId53"/>
    <p:sldId id="433" r:id="rId54"/>
    <p:sldId id="434" r:id="rId55"/>
    <p:sldId id="435" r:id="rId56"/>
    <p:sldId id="436" r:id="rId57"/>
    <p:sldId id="262" r:id="rId58"/>
    <p:sldId id="260" r:id="rId59"/>
    <p:sldId id="270" r:id="rId60"/>
    <p:sldId id="277" r:id="rId61"/>
    <p:sldId id="278" r:id="rId62"/>
    <p:sldId id="283" r:id="rId63"/>
    <p:sldId id="313" r:id="rId64"/>
    <p:sldId id="314" r:id="rId65"/>
    <p:sldId id="280" r:id="rId66"/>
    <p:sldId id="281" r:id="rId67"/>
    <p:sldId id="282" r:id="rId68"/>
    <p:sldId id="347" r:id="rId69"/>
    <p:sldId id="348" r:id="rId70"/>
    <p:sldId id="437" r:id="rId71"/>
    <p:sldId id="438" r:id="rId72"/>
    <p:sldId id="449" r:id="rId73"/>
    <p:sldId id="439" r:id="rId74"/>
    <p:sldId id="440" r:id="rId75"/>
    <p:sldId id="441" r:id="rId76"/>
    <p:sldId id="442" r:id="rId77"/>
    <p:sldId id="443" r:id="rId78"/>
    <p:sldId id="444" r:id="rId79"/>
    <p:sldId id="445" r:id="rId80"/>
    <p:sldId id="446" r:id="rId81"/>
    <p:sldId id="450" r:id="rId82"/>
    <p:sldId id="447" r:id="rId83"/>
    <p:sldId id="451" r:id="rId84"/>
    <p:sldId id="448" r:id="rId85"/>
    <p:sldId id="303" r:id="rId86"/>
    <p:sldId id="308" r:id="rId87"/>
    <p:sldId id="349" r:id="rId88"/>
    <p:sldId id="304" r:id="rId89"/>
    <p:sldId id="309" r:id="rId90"/>
    <p:sldId id="310" r:id="rId91"/>
    <p:sldId id="311" r:id="rId92"/>
    <p:sldId id="305" r:id="rId93"/>
    <p:sldId id="312" r:id="rId94"/>
    <p:sldId id="350" r:id="rId95"/>
    <p:sldId id="351" r:id="rId96"/>
    <p:sldId id="352" r:id="rId97"/>
    <p:sldId id="316" r:id="rId98"/>
    <p:sldId id="317" r:id="rId99"/>
    <p:sldId id="318" r:id="rId100"/>
    <p:sldId id="319" r:id="rId101"/>
    <p:sldId id="321" r:id="rId102"/>
    <p:sldId id="320" r:id="rId103"/>
    <p:sldId id="331" r:id="rId104"/>
    <p:sldId id="332" r:id="rId105"/>
    <p:sldId id="333" r:id="rId106"/>
    <p:sldId id="322" r:id="rId107"/>
    <p:sldId id="353" r:id="rId108"/>
    <p:sldId id="425" r:id="rId109"/>
    <p:sldId id="354" r:id="rId110"/>
    <p:sldId id="356" r:id="rId111"/>
    <p:sldId id="357" r:id="rId112"/>
    <p:sldId id="358" r:id="rId113"/>
    <p:sldId id="359" r:id="rId114"/>
    <p:sldId id="360" r:id="rId115"/>
    <p:sldId id="362" r:id="rId116"/>
    <p:sldId id="363" r:id="rId117"/>
    <p:sldId id="364" r:id="rId118"/>
    <p:sldId id="365" r:id="rId119"/>
    <p:sldId id="366" r:id="rId120"/>
    <p:sldId id="367" r:id="rId121"/>
    <p:sldId id="368" r:id="rId122"/>
    <p:sldId id="370" r:id="rId123"/>
    <p:sldId id="371" r:id="rId124"/>
    <p:sldId id="372" r:id="rId125"/>
    <p:sldId id="373" r:id="rId126"/>
    <p:sldId id="374" r:id="rId127"/>
    <p:sldId id="375" r:id="rId128"/>
    <p:sldId id="376"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334" r:id="rId169"/>
    <p:sldId id="335" r:id="rId170"/>
    <p:sldId id="336" r:id="rId171"/>
    <p:sldId id="324" r:id="rId172"/>
    <p:sldId id="323" r:id="rId173"/>
    <p:sldId id="325" r:id="rId174"/>
    <p:sldId id="456" r:id="rId175"/>
    <p:sldId id="326" r:id="rId176"/>
    <p:sldId id="327" r:id="rId177"/>
    <p:sldId id="328" r:id="rId178"/>
    <p:sldId id="329" r:id="rId179"/>
    <p:sldId id="330" r:id="rId180"/>
    <p:sldId id="457" r:id="rId181"/>
    <p:sldId id="458" r:id="rId18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992E"/>
    <a:srgbClr val="5656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2" autoAdjust="0"/>
    <p:restoredTop sz="94600"/>
  </p:normalViewPr>
  <p:slideViewPr>
    <p:cSldViewPr>
      <p:cViewPr varScale="1">
        <p:scale>
          <a:sx n="107" d="100"/>
          <a:sy n="107" d="100"/>
        </p:scale>
        <p:origin x="-1384" y="-9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204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notesMaster" Target="notesMasters/notesMaster1.xml"/><Relationship Id="rId184" Type="http://schemas.openxmlformats.org/officeDocument/2006/relationships/handoutMaster" Target="handoutMasters/handoutMaster1.xml"/><Relationship Id="rId185" Type="http://schemas.openxmlformats.org/officeDocument/2006/relationships/printerSettings" Target="printerSettings/printerSettings1.bin"/><Relationship Id="rId186" Type="http://schemas.openxmlformats.org/officeDocument/2006/relationships/presProps" Target="presProps.xml"/><Relationship Id="rId187" Type="http://schemas.openxmlformats.org/officeDocument/2006/relationships/viewProps" Target="viewProps.xml"/><Relationship Id="rId188" Type="http://schemas.openxmlformats.org/officeDocument/2006/relationships/theme" Target="theme/theme1.xml"/><Relationship Id="rId189"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CEDE991-D9D6-4446-9801-C6CC1C0CF19A}" type="datetimeFigureOut">
              <a:rPr lang="en-US"/>
              <a:pPr>
                <a:defRPr/>
              </a:pPr>
              <a:t>12/4/15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8B76D81-FCB5-4819-A84B-84F89E7AE60E}" type="slidenum">
              <a:rPr lang="en-US"/>
              <a:pPr>
                <a:defRPr/>
              </a:pPr>
              <a:t>‹#›</a:t>
            </a:fld>
            <a:endParaRPr lang="en-US"/>
          </a:p>
        </p:txBody>
      </p:sp>
    </p:spTree>
    <p:extLst>
      <p:ext uri="{BB962C8B-B14F-4D97-AF65-F5344CB8AC3E}">
        <p14:creationId xmlns:p14="http://schemas.microsoft.com/office/powerpoint/2010/main" val="2147915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70959A-F084-0440-B509-BF082286386B}" type="datetimeFigureOut">
              <a:rPr lang="en-US" smtClean="0"/>
              <a:t>12/4/15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082FB8-12A0-614A-8034-AB488360F5A9}" type="slidenum">
              <a:rPr lang="en-US" smtClean="0"/>
              <a:t>‹#›</a:t>
            </a:fld>
            <a:endParaRPr lang="en-US"/>
          </a:p>
        </p:txBody>
      </p:sp>
    </p:spTree>
    <p:extLst>
      <p:ext uri="{BB962C8B-B14F-4D97-AF65-F5344CB8AC3E}">
        <p14:creationId xmlns:p14="http://schemas.microsoft.com/office/powerpoint/2010/main" val="13637408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3371587F-A57E-0647-82CD-FC18B1AA1012}" type="slidenum">
              <a:rPr lang="en-US"/>
              <a:pPr/>
              <a:t>108</a:t>
            </a:fld>
            <a:endParaRPr 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6513E724-DB5C-AC48-A61E-CDE614DBBBA2}" type="slidenum">
              <a:rPr lang="en-US"/>
              <a:pPr/>
              <a:t>118</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57C7894-A2A6-4942-AD37-4B5BB8671A80}" type="slidenum">
              <a:rPr lang="en-US"/>
              <a:pPr/>
              <a:t>119</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B8824D9-DAF7-8E47-8329-72A3FB3F1D53}" type="slidenum">
              <a:rPr lang="en-US"/>
              <a:pPr/>
              <a:t>120</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2A510D36-A144-0946-902E-AFCA92BE86EB}" type="slidenum">
              <a:rPr lang="en-US"/>
              <a:pPr/>
              <a:t>121</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CC444402-6419-2C4D-B17E-A7895F4D6206}" type="slidenum">
              <a:rPr lang="en-US"/>
              <a:pPr/>
              <a:t>122</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0CB1D76-2A46-D241-B275-B71E97C0A932}" type="slidenum">
              <a:rPr lang="en-US"/>
              <a:pPr/>
              <a:t>123</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C35E9D66-416F-A44F-8723-72D45422C0F8}" type="slidenum">
              <a:rPr lang="en-US"/>
              <a:pPr/>
              <a:t>124</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FCB7B67E-7775-044B-9260-1D42F7C5384F}" type="slidenum">
              <a:rPr lang="en-US"/>
              <a:pPr/>
              <a:t>125</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DBBC4C6F-AD92-9A43-A08C-00674F215A79}" type="slidenum">
              <a:rPr lang="en-US"/>
              <a:pPr/>
              <a:t>126</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35D1EB8E-7BA4-7049-A7FB-B3E48BF97A30}" type="slidenum">
              <a:rPr lang="en-US"/>
              <a:pPr/>
              <a:t>127</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7EFF693-EE42-6D43-B674-200167A47DF4}" type="slidenum">
              <a:rPr lang="en-US"/>
              <a:pPr/>
              <a:t>110</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26D317F2-D45B-8747-AFC1-0BB03A101ADF}" type="slidenum">
              <a:rPr lang="en-US"/>
              <a:pPr/>
              <a:t>128</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73ADCE4B-C4FC-934A-A843-08F7599C6915}" type="slidenum">
              <a:rPr lang="en-US"/>
              <a:pPr/>
              <a:t>129</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AC48F75-B0D4-C148-9FBA-B68EB76BA074}" type="slidenum">
              <a:rPr lang="en-US"/>
              <a:pPr/>
              <a:t>130</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0FC31A18-6DCC-1541-8A1E-7C2BE3EAFF02}" type="slidenum">
              <a:rPr lang="en-US"/>
              <a:pPr/>
              <a:t>131</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5F4E20F2-1DE1-5549-BB1C-3DE681FB7D36}" type="slidenum">
              <a:rPr lang="en-US"/>
              <a:pPr/>
              <a:t>132</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387689CA-43EB-6D4B-BD1A-545CA43F87C5}" type="slidenum">
              <a:rPr lang="en-US"/>
              <a:pPr/>
              <a:t>133</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9C65B68C-02CB-1B40-8F39-11DF262764FB}" type="slidenum">
              <a:rPr lang="en-US"/>
              <a:pPr/>
              <a:t>134</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3CAEDA3C-9448-5F47-8C0B-5872CD32FAAB}" type="slidenum">
              <a:rPr lang="en-US"/>
              <a:pPr/>
              <a:t>135</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64B527C5-31F4-B443-BD28-7690ACA92F65}" type="slidenum">
              <a:rPr lang="en-US"/>
              <a:pPr/>
              <a:t>136</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F2DF344-8DAF-8540-B71D-9915CFBFE6B7}" type="slidenum">
              <a:rPr lang="en-US"/>
              <a:pPr/>
              <a:t>137</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9CC0B623-1A3D-A342-A2DC-69D26ED2C765}" type="slidenum">
              <a:rPr lang="en-US"/>
              <a:pPr/>
              <a:t>111</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238CF11-680B-AA49-AEEB-A8411F4AA8B8}" type="slidenum">
              <a:rPr lang="en-US"/>
              <a:pPr/>
              <a:t>138</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3446CF39-1A18-2C49-AF68-AF2C5648A95E}" type="slidenum">
              <a:rPr lang="en-US"/>
              <a:pPr/>
              <a:t>139</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DD48DD77-12F6-9145-9A7E-374A341AC3AD}" type="slidenum">
              <a:rPr lang="en-US"/>
              <a:pPr/>
              <a:t>140</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9BD02C9C-A099-7D4B-A440-DBA80536C2F2}" type="slidenum">
              <a:rPr lang="en-US"/>
              <a:pPr/>
              <a:t>141</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D8BE73CD-74E8-624E-A8D1-6144BA2BE149}" type="slidenum">
              <a:rPr lang="en-US"/>
              <a:pPr/>
              <a:t>142</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7BBDED2B-2A69-2E4B-916D-7D26039F5180}" type="slidenum">
              <a:rPr lang="en-US"/>
              <a:pPr/>
              <a:t>143</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B8184EF9-4181-7248-B97A-0502C48E6007}" type="slidenum">
              <a:rPr lang="en-US"/>
              <a:pPr/>
              <a:t>144</a:t>
            </a:fld>
            <a:endParaRPr lang="en-US"/>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31EAFA6-469D-F54C-95CB-631ACEB9AF24}" type="slidenum">
              <a:rPr lang="en-US"/>
              <a:pPr/>
              <a:t>145</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EC7C22B8-A7BD-E540-ACD2-4E57590DF326}" type="slidenum">
              <a:rPr lang="en-US"/>
              <a:pPr/>
              <a:t>146</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AF539510-921A-A940-9C92-083057B7DD73}" type="slidenum">
              <a:rPr lang="en-US"/>
              <a:pPr/>
              <a:t>147</a:t>
            </a:fld>
            <a:endParaRPr 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6C6E0A50-ABAA-F447-964A-F36D0DE8F2A1}" type="slidenum">
              <a:rPr lang="en-US"/>
              <a:pPr/>
              <a:t>112</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E221AAE3-494E-E246-82D0-9D6597F355D8}" type="slidenum">
              <a:rPr lang="en-US"/>
              <a:pPr/>
              <a:t>148</a:t>
            </a:fld>
            <a:endParaRPr 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76FF2D29-DE2D-D74B-9560-C71A7BF3A394}" type="slidenum">
              <a:rPr lang="en-US"/>
              <a:pPr/>
              <a:t>149</a:t>
            </a:fld>
            <a:endParaRPr lang="en-US"/>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E6D5A3BE-3FAB-DE4B-BB74-A01FCABB8E6C}" type="slidenum">
              <a:rPr lang="en-US"/>
              <a:pPr/>
              <a:t>150</a:t>
            </a:fld>
            <a:endParaRPr 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D8B264F4-7D2B-2748-9205-4EE412D3ED80}" type="slidenum">
              <a:rPr lang="en-US"/>
              <a:pPr/>
              <a:t>151</a:t>
            </a:fld>
            <a:endParaRPr lang="en-US"/>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25D6C40-AA6A-B441-A673-B4FD00050DE9}" type="slidenum">
              <a:rPr lang="en-US"/>
              <a:pPr/>
              <a:t>113</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FBC415D-415A-9840-BC33-69B949295F63}" type="slidenum">
              <a:rPr lang="en-US"/>
              <a:pPr/>
              <a:t>114</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6767B29E-A52C-AB49-A9BC-828C1F6C3DF1}" type="slidenum">
              <a:rPr lang="en-US"/>
              <a:pPr/>
              <a:t>115</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B473FF1-C2DF-B048-8EA8-CA2F7FABCD93}" type="slidenum">
              <a:rPr lang="en-US"/>
              <a:pPr/>
              <a:t>116</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C51DE08D-6F0C-B74F-B0DD-4AECE84BC22E}" type="slidenum">
              <a:rPr lang="en-US"/>
              <a:pPr/>
              <a:t>117</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0A83C6-ECE6-4D33-AEC1-AAF7C4456CB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C2139A-3117-4E98-A141-2DB6F849747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686256-51B7-4C6B-8E7D-B2474469EDE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E608D3-429E-4072-B0D0-614F5D92BAF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71EFB8-C75B-44C5-8ED8-6DC2840D9F4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5F9537-AF3A-4E41-BB31-7D9A62B1936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120538-2210-44B0-95C3-03E7E728F59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F93C10-B143-4D91-B2C3-1FFDAA6E3CA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749E50-9FDA-48D7-A6E0-641D8DDD408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EDE477-BECC-4BAC-8CC0-EFBEF8D3E11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ACCF9-296C-41C4-BCAC-12645DFE7D8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spcAft>
                <a:spcPct val="0"/>
              </a:spcAft>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spcAft>
                <a:spcPct val="0"/>
              </a:spcAft>
              <a:defRPr sz="1400">
                <a:latin typeface="+mn-lt"/>
              </a:defRPr>
            </a:lvl1pPr>
          </a:lstStyle>
          <a:p>
            <a:pPr>
              <a:defRPr/>
            </a:pPr>
            <a:fld id="{F6C652F2-8638-49E9-8A96-A564FAAC600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28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jpeg"/><Relationship Id="rId3"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www.youtube.com/watch?v=cLEN9BY1lOE&amp;feature=relmfu" TargetMode="External"/><Relationship Id="rId4" Type="http://schemas.openxmlformats.org/officeDocument/2006/relationships/hyperlink" Target="http://www.youtube.com/watch?v=dw7623hu7wM&amp;feature=related" TargetMode="External"/><Relationship Id="rId1" Type="http://schemas.openxmlformats.org/officeDocument/2006/relationships/slideLayout" Target="../slideLayouts/slideLayout2.xml"/><Relationship Id="rId2" Type="http://schemas.openxmlformats.org/officeDocument/2006/relationships/hyperlink" Target="http://www.youtube.com/watch?v=bxW7pPKG0Mg&amp;feature=related"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5" Type="http://schemas.openxmlformats.org/officeDocument/2006/relationships/image" Target="../media/image11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ojV25g7Uia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16.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7.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18.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9.png"/></Relationships>
</file>

<file path=ppt/slides/_rels/slide116.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2.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3.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5.jpeg"/></Relationships>
</file>

<file path=ppt/slides/_rels/slide121.xml.rels><?xml version="1.0" encoding="UTF-8" standalone="yes"?>
<Relationships xmlns="http://schemas.openxmlformats.org/package/2006/relationships"><Relationship Id="rId3" Type="http://schemas.openxmlformats.org/officeDocument/2006/relationships/hyperlink" Target="http://www.youtube.com/watch?v=25aTEa0Of7Q" TargetMode="External"/><Relationship Id="rId4" Type="http://schemas.openxmlformats.org/officeDocument/2006/relationships/image" Target="../media/image126.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7.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28.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29.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30.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1.jpeg"/></Relationships>
</file>

<file path=ppt/slides/_rels/slide128.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129.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5" Type="http://schemas.openxmlformats.org/officeDocument/2006/relationships/image" Target="../media/image136.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30.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132.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42.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134.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135.xml.rels><?xml version="1.0" encoding="UTF-8" standalone="yes"?>
<Relationships xmlns="http://schemas.openxmlformats.org/package/2006/relationships"><Relationship Id="rId3" Type="http://schemas.openxmlformats.org/officeDocument/2006/relationships/image" Target="../media/image147.jpeg"/><Relationship Id="rId4" Type="http://schemas.openxmlformats.org/officeDocument/2006/relationships/image" Target="../media/image148.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1.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0.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142.xml.rels><?xml version="1.0" encoding="UTF-8" standalone="yes"?>
<Relationships xmlns="http://schemas.openxmlformats.org/package/2006/relationships"><Relationship Id="rId3" Type="http://schemas.openxmlformats.org/officeDocument/2006/relationships/image" Target="../media/image157.jpeg"/><Relationship Id="rId4" Type="http://schemas.openxmlformats.org/officeDocument/2006/relationships/image" Target="../media/image158.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59.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60.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61.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62.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63.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64.png"/></Relationships>
</file>

<file path=ppt/slides/_rels/slide149.xml.rels><?xml version="1.0" encoding="UTF-8" standalone="yes"?>
<Relationships xmlns="http://schemas.openxmlformats.org/package/2006/relationships"><Relationship Id="rId3" Type="http://schemas.openxmlformats.org/officeDocument/2006/relationships/image" Target="../media/image165.jpeg"/><Relationship Id="rId4" Type="http://schemas.openxmlformats.org/officeDocument/2006/relationships/image" Target="../media/image166.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67.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68.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jpeg"/><Relationship Id="rId3" Type="http://schemas.openxmlformats.org/officeDocument/2006/relationships/image" Target="../media/image173.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jpeg"/><Relationship Id="rId3" Type="http://schemas.openxmlformats.org/officeDocument/2006/relationships/image" Target="../media/image175.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 Id="rId3" Type="http://schemas.openxmlformats.org/officeDocument/2006/relationships/image" Target="../media/image181.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jpeg"/><Relationship Id="rId3" Type="http://schemas.openxmlformats.org/officeDocument/2006/relationships/image" Target="../media/image184.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uRAvtbcYx9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 Id="rId3"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 Id="rId3"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 Id="rId3"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 Id="rId3" Type="http://schemas.openxmlformats.org/officeDocument/2006/relationships/image" Target="../media/image3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ement.org/basics/howmade.asp" TargetMode="External"/><Relationship Id="rId3" Type="http://schemas.openxmlformats.org/officeDocument/2006/relationships/hyperlink" Target="http://www.youtube.com/watch?v=n-Pr1KTVSXo"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jpeg"/><Relationship Id="rId3" Type="http://schemas.openxmlformats.org/officeDocument/2006/relationships/image" Target="../media/image5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jpeg"/><Relationship Id="rId3" Type="http://schemas.openxmlformats.org/officeDocument/2006/relationships/image" Target="../media/image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jpeg"/><Relationship Id="rId3" Type="http://schemas.openxmlformats.org/officeDocument/2006/relationships/image" Target="../media/image6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eg"/><Relationship Id="rId3" Type="http://schemas.openxmlformats.org/officeDocument/2006/relationships/image" Target="../media/image6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 Id="rId3" Type="http://schemas.openxmlformats.org/officeDocument/2006/relationships/image" Target="../media/image6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9.jpeg"/><Relationship Id="rId3" Type="http://schemas.openxmlformats.org/officeDocument/2006/relationships/image" Target="../media/image9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dlS7eC3YiC0" TargetMode="External"/><Relationship Id="rId3" Type="http://schemas.openxmlformats.org/officeDocument/2006/relationships/hyperlink" Target="http://www.youtube.com/watch?v=fSwbk_HXu9Q"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image" Target="../media/image98.png"/></Relationships>
</file>

<file path=ppt/slides/_rels/slide93.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sz="2000" dirty="0" smtClean="0">
                <a:cs typeface="Arial"/>
              </a:rPr>
              <a:t/>
            </a:r>
            <a:br>
              <a:rPr lang="en-US" sz="2000" dirty="0" smtClean="0">
                <a:cs typeface="Arial"/>
              </a:rPr>
            </a:br>
            <a:r>
              <a:rPr lang="en-US" sz="2000" dirty="0">
                <a:cs typeface="Arial"/>
              </a:rPr>
              <a:t/>
            </a:r>
            <a:br>
              <a:rPr lang="en-US" sz="2000" dirty="0">
                <a:cs typeface="Arial"/>
              </a:rPr>
            </a:br>
            <a:r>
              <a:rPr lang="en-US" sz="2000" dirty="0" smtClean="0">
                <a:cs typeface="Arial"/>
              </a:rPr>
              <a:t>ART 1600, The </a:t>
            </a:r>
            <a:r>
              <a:rPr lang="en-US" sz="2000" dirty="0">
                <a:cs typeface="Arial"/>
              </a:rPr>
              <a:t>Aesthetics of </a:t>
            </a:r>
            <a:r>
              <a:rPr lang="en-US" sz="1800" dirty="0">
                <a:cs typeface="Arial"/>
              </a:rPr>
              <a:t>Architecture, Interiors, and </a:t>
            </a:r>
            <a:r>
              <a:rPr lang="en-US" sz="1800" dirty="0" smtClean="0">
                <a:cs typeface="Arial"/>
              </a:rPr>
              <a:t>Design</a:t>
            </a:r>
            <a:r>
              <a:rPr lang="en-US" sz="1800" dirty="0">
                <a:cs typeface="Arial"/>
              </a:rPr>
              <a:t/>
            </a:r>
            <a:br>
              <a:rPr lang="en-US" sz="1800" dirty="0">
                <a:cs typeface="Arial"/>
              </a:rPr>
            </a:br>
            <a:r>
              <a:rPr lang="en-US" sz="1200" dirty="0">
                <a:cs typeface="Arial"/>
              </a:rPr>
              <a:t>Matthew Ziff, Associate Professor, Interior Architecture Area Chair</a:t>
            </a:r>
            <a:br>
              <a:rPr lang="en-US" sz="1200" dirty="0">
                <a:cs typeface="Arial"/>
              </a:rPr>
            </a:br>
            <a:r>
              <a:rPr lang="en-US" sz="1400" dirty="0">
                <a:cs typeface="Arial"/>
              </a:rPr>
              <a:t>Fall </a:t>
            </a:r>
            <a:r>
              <a:rPr lang="en-US" sz="1400">
                <a:cs typeface="Arial"/>
              </a:rPr>
              <a:t>Semester </a:t>
            </a:r>
            <a:r>
              <a:rPr lang="en-US" sz="1400" smtClean="0">
                <a:cs typeface="Arial"/>
              </a:rPr>
              <a:t>2015</a:t>
            </a:r>
            <a:r>
              <a:rPr lang="en-US" sz="1400" dirty="0">
                <a:cs typeface="Arial"/>
              </a:rPr>
              <a:t/>
            </a:r>
            <a:br>
              <a:rPr lang="en-US" sz="1400" dirty="0">
                <a:cs typeface="Arial"/>
              </a:rPr>
            </a:br>
            <a:r>
              <a:rPr lang="en-US" sz="1400" dirty="0" smtClean="0"/>
              <a:t/>
            </a:r>
            <a:br>
              <a:rPr lang="en-US" sz="1400" dirty="0" smtClean="0"/>
            </a:br>
            <a:endParaRPr lang="en-US" sz="1400" dirty="0" smtClean="0"/>
          </a:p>
        </p:txBody>
      </p:sp>
      <p:sp>
        <p:nvSpPr>
          <p:cNvPr id="2" name="Content Placeholder 1"/>
          <p:cNvSpPr>
            <a:spLocks noGrp="1"/>
          </p:cNvSpPr>
          <p:nvPr>
            <p:ph idx="1"/>
          </p:nvPr>
        </p:nvSpPr>
        <p:spPr/>
        <p:txBody>
          <a:bodyPr/>
          <a:lstStyle/>
          <a:p>
            <a:pPr marL="0" indent="0" algn="ctr">
              <a:buNone/>
            </a:pPr>
            <a:r>
              <a:rPr lang="en-US" dirty="0" smtClean="0"/>
              <a:t>Composing </a:t>
            </a:r>
            <a:r>
              <a:rPr lang="en-US" dirty="0"/>
              <a:t>with </a:t>
            </a:r>
            <a:r>
              <a:rPr lang="en-US" dirty="0" smtClean="0"/>
              <a:t>Materials</a:t>
            </a:r>
          </a:p>
          <a:p>
            <a:pPr marL="0" indent="0" algn="ctr">
              <a:buNone/>
            </a:pPr>
            <a:endParaRPr lang="en-US" sz="2800" dirty="0"/>
          </a:p>
          <a:p>
            <a:pPr marL="0" indent="0" algn="ctr">
              <a:buNone/>
            </a:pPr>
            <a:r>
              <a:rPr lang="en-US" sz="2000" dirty="0" smtClean="0"/>
              <a:t>There are fundamentally three (3) tools, (along with light)  </a:t>
            </a:r>
          </a:p>
          <a:p>
            <a:pPr marL="0" indent="0" algn="ctr">
              <a:buNone/>
            </a:pPr>
            <a:r>
              <a:rPr lang="en-US" sz="2000" dirty="0" smtClean="0"/>
              <a:t>that designers have available to create physical  environments:</a:t>
            </a:r>
          </a:p>
          <a:p>
            <a:pPr marL="0" indent="0" algn="ctr">
              <a:buNone/>
            </a:pPr>
            <a:r>
              <a:rPr lang="en-US" sz="2400" dirty="0" smtClean="0"/>
              <a:t>Form</a:t>
            </a:r>
          </a:p>
          <a:p>
            <a:pPr marL="0" indent="0" algn="ctr">
              <a:buNone/>
            </a:pPr>
            <a:r>
              <a:rPr lang="en-US" sz="2400" dirty="0" smtClean="0"/>
              <a:t>Material</a:t>
            </a:r>
          </a:p>
          <a:p>
            <a:pPr marL="0" indent="0" algn="ctr">
              <a:buNone/>
            </a:pPr>
            <a:r>
              <a:rPr lang="en-US" sz="2400" dirty="0" smtClean="0"/>
              <a:t>Color</a:t>
            </a:r>
          </a:p>
          <a:p>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itle 4"/>
          <p:cNvSpPr>
            <a:spLocks noGrp="1"/>
          </p:cNvSpPr>
          <p:nvPr>
            <p:ph type="title" orient="vert"/>
          </p:nvPr>
        </p:nvSpPr>
        <p:spPr/>
        <p:txBody>
          <a:bodyPr/>
          <a:lstStyle/>
          <a:p>
            <a:endParaRPr lang="en-US"/>
          </a:p>
        </p:txBody>
      </p:sp>
      <p:sp>
        <p:nvSpPr>
          <p:cNvPr id="6" name="Vertical Text Placeholder 5"/>
          <p:cNvSpPr>
            <a:spLocks noGrp="1"/>
          </p:cNvSpPr>
          <p:nvPr>
            <p:ph type="body" orient="vert" idx="1"/>
          </p:nvPr>
        </p:nvSpPr>
        <p:spPr/>
        <p:txBody>
          <a:bodyPr/>
          <a:lstStyle/>
          <a:p>
            <a:endParaRPr lang="en-US"/>
          </a:p>
        </p:txBody>
      </p:sp>
      <p:pic>
        <p:nvPicPr>
          <p:cNvPr id="8196" name="Picture 5" descr="stone003"/>
          <p:cNvPicPr>
            <a:picLocks noGrp="1" noChangeAspect="1" noChangeArrowheads="1"/>
          </p:cNvPicPr>
          <p:nvPr>
            <p:ph idx="4294967295"/>
          </p:nvPr>
        </p:nvPicPr>
        <p:blipFill>
          <a:blip r:embed="rId2" cstate="print"/>
          <a:srcRect/>
          <a:stretch>
            <a:fillRect/>
          </a:stretch>
        </p:blipFill>
        <p:spPr>
          <a:xfrm>
            <a:off x="4478338" y="0"/>
            <a:ext cx="4665662" cy="6858000"/>
          </a:xfrm>
          <a:noFill/>
        </p:spPr>
      </p:pic>
      <p:pic>
        <p:nvPicPr>
          <p:cNvPr id="8195" name="Picture 11" descr="wood33"/>
          <p:cNvPicPr>
            <a:picLocks noChangeAspect="1" noChangeArrowheads="1"/>
          </p:cNvPicPr>
          <p:nvPr/>
        </p:nvPicPr>
        <p:blipFill>
          <a:blip r:embed="rId3" cstate="print"/>
          <a:srcRect/>
          <a:stretch>
            <a:fillRect/>
          </a:stretch>
        </p:blipFill>
        <p:spPr bwMode="auto">
          <a:xfrm>
            <a:off x="0" y="0"/>
            <a:ext cx="4652963" cy="6858000"/>
          </a:xfrm>
          <a:prstGeom prst="rect">
            <a:avLst/>
          </a:prstGeom>
          <a:noFill/>
          <a:ln w="9525">
            <a:noFill/>
            <a:miter lim="800000"/>
            <a:headEnd/>
            <a:tailEnd/>
          </a:ln>
        </p:spPr>
      </p:pic>
      <p:sp>
        <p:nvSpPr>
          <p:cNvPr id="7" name="TextBox 6"/>
          <p:cNvSpPr txBox="1"/>
          <p:nvPr/>
        </p:nvSpPr>
        <p:spPr>
          <a:xfrm>
            <a:off x="-1295399" y="762000"/>
            <a:ext cx="1142999" cy="3416320"/>
          </a:xfrm>
          <a:prstGeom prst="rect">
            <a:avLst/>
          </a:prstGeom>
          <a:noFill/>
        </p:spPr>
        <p:txBody>
          <a:bodyPr wrap="square" rtlCol="0">
            <a:spAutoFit/>
          </a:bodyPr>
          <a:lstStyle/>
          <a:p>
            <a:r>
              <a:rPr lang="en-US" dirty="0" smtClean="0"/>
              <a:t>A Wood wall</a:t>
            </a:r>
          </a:p>
          <a:p>
            <a:r>
              <a:rPr lang="en-US" dirty="0" smtClean="0"/>
              <a:t>or a </a:t>
            </a:r>
          </a:p>
          <a:p>
            <a:r>
              <a:rPr lang="en-US" dirty="0" smtClean="0"/>
              <a:t>Brick wall:</a:t>
            </a:r>
          </a:p>
          <a:p>
            <a:r>
              <a:rPr lang="en-US" dirty="0" smtClean="0"/>
              <a:t>does it </a:t>
            </a:r>
          </a:p>
          <a:p>
            <a:r>
              <a:rPr lang="en-US" dirty="0" smtClean="0"/>
              <a:t>change what the wall is like? </a:t>
            </a:r>
          </a:p>
          <a:p>
            <a:r>
              <a:rPr lang="en-US" dirty="0" smtClean="0"/>
              <a:t>Of course!</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61965" r="-61965"/>
          <a:stretch>
            <a:fillRect/>
          </a:stretch>
        </p:blipFill>
        <p:spPr/>
      </p:pic>
    </p:spTree>
    <p:extLst>
      <p:ext uri="{BB962C8B-B14F-4D97-AF65-F5344CB8AC3E}">
        <p14:creationId xmlns:p14="http://schemas.microsoft.com/office/powerpoint/2010/main" val="9638598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2400" dirty="0"/>
              <a:t>Inside, the major wall material is a refined type of dense and smooth </a:t>
            </a:r>
            <a:r>
              <a:rPr lang="en-US" sz="2400" dirty="0" smtClean="0"/>
              <a:t>pre-stained </a:t>
            </a:r>
            <a:r>
              <a:rPr lang="en-US" sz="2400" dirty="0"/>
              <a:t>plywood called Fin-Ply</a:t>
            </a:r>
            <a:r>
              <a:rPr lang="en-US" sz="2400" dirty="0" smtClean="0"/>
              <a:t>.</a:t>
            </a:r>
          </a:p>
          <a:p>
            <a:pPr marL="0" indent="0">
              <a:buNone/>
            </a:pPr>
            <a:endParaRPr lang="en-US" sz="2400" dirty="0" smtClean="0"/>
          </a:p>
          <a:p>
            <a:pPr marL="0" indent="0">
              <a:buNone/>
            </a:pPr>
            <a:r>
              <a:rPr lang="en-US" sz="2400" dirty="0" smtClean="0"/>
              <a:t>The </a:t>
            </a:r>
            <a:r>
              <a:rPr lang="en-US" sz="2400" dirty="0"/>
              <a:t>panels are screwed onto the walls with narrow open joints between panels and the ceiling. </a:t>
            </a:r>
            <a:endParaRPr lang="en-US" sz="2400" dirty="0" smtClean="0"/>
          </a:p>
          <a:p>
            <a:pPr marL="0" indent="0">
              <a:buNone/>
            </a:pPr>
            <a:endParaRPr lang="en-US" sz="2400" dirty="0"/>
          </a:p>
          <a:p>
            <a:pPr marL="0" indent="0">
              <a:buNone/>
            </a:pPr>
            <a:r>
              <a:rPr lang="en-US" sz="2400" dirty="0" smtClean="0"/>
              <a:t>This </a:t>
            </a:r>
            <a:r>
              <a:rPr lang="en-US" sz="2400" dirty="0"/>
              <a:t>plywood is so dense that, unlike conventional plywood, the cut edge retains its integrity and can be exposed, as in its use as window trim.</a:t>
            </a:r>
          </a:p>
        </p:txBody>
      </p:sp>
    </p:spTree>
    <p:extLst>
      <p:ext uri="{BB962C8B-B14F-4D97-AF65-F5344CB8AC3E}">
        <p14:creationId xmlns:p14="http://schemas.microsoft.com/office/powerpoint/2010/main" val="36684129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Hotel X, Copenhagen, Denmark</a:t>
            </a:r>
            <a:endParaRPr lang="en-US" dirty="0"/>
          </a:p>
        </p:txBody>
      </p:sp>
      <p:pic>
        <p:nvPicPr>
          <p:cNvPr id="4" name="Content Placeholder 3"/>
          <p:cNvPicPr>
            <a:picLocks noGrp="1" noChangeAspect="1"/>
          </p:cNvPicPr>
          <p:nvPr>
            <p:ph idx="1"/>
          </p:nvPr>
        </p:nvPicPr>
        <p:blipFill>
          <a:blip r:embed="rId2"/>
          <a:srcRect t="-6024" b="-6024"/>
          <a:stretch>
            <a:fillRect/>
          </a:stretch>
        </p:blipFill>
        <p:spPr/>
      </p:pic>
    </p:spTree>
    <p:extLst>
      <p:ext uri="{BB962C8B-B14F-4D97-AF65-F5344CB8AC3E}">
        <p14:creationId xmlns:p14="http://schemas.microsoft.com/office/powerpoint/2010/main" val="41140946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 Village’ Montreal</a:t>
            </a:r>
            <a:endParaRPr lang="en-US" dirty="0"/>
          </a:p>
        </p:txBody>
      </p:sp>
      <p:pic>
        <p:nvPicPr>
          <p:cNvPr id="4" name="Content Placeholder 3"/>
          <p:cNvPicPr>
            <a:picLocks noGrp="1" noChangeAspect="1"/>
          </p:cNvPicPr>
          <p:nvPr>
            <p:ph idx="1"/>
          </p:nvPr>
        </p:nvPicPr>
        <p:blipFill>
          <a:blip r:embed="rId2"/>
          <a:srcRect l="-10610" r="-10610"/>
          <a:stretch>
            <a:fillRect/>
          </a:stretch>
        </p:blipFill>
        <p:spPr/>
      </p:pic>
    </p:spTree>
    <p:extLst>
      <p:ext uri="{BB962C8B-B14F-4D97-AF65-F5344CB8AC3E}">
        <p14:creationId xmlns:p14="http://schemas.microsoft.com/office/powerpoint/2010/main" val="18204046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15278009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0368" r="-10368"/>
          <a:stretch>
            <a:fillRect/>
          </a:stretch>
        </p:blipFill>
        <p:spPr/>
      </p:pic>
    </p:spTree>
    <p:extLst>
      <p:ext uri="{BB962C8B-B14F-4D97-AF65-F5344CB8AC3E}">
        <p14:creationId xmlns:p14="http://schemas.microsoft.com/office/powerpoint/2010/main" val="15366357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smtClean="0"/>
              <a:t>Materials help express, or communicate, the essential character of a building. </a:t>
            </a:r>
          </a:p>
          <a:p>
            <a:endParaRPr lang="en-US" sz="2400" dirty="0" smtClean="0"/>
          </a:p>
          <a:p>
            <a:r>
              <a:rPr lang="en-US" sz="2400" dirty="0" smtClean="0"/>
              <a:t>Materials that can be used as both structural and finish surfaces help to clearly express the elegance of structural components, and their importance. </a:t>
            </a:r>
          </a:p>
          <a:p>
            <a:endParaRPr lang="en-US" sz="2400" dirty="0" smtClean="0"/>
          </a:p>
          <a:p>
            <a:r>
              <a:rPr lang="en-US" sz="2400" dirty="0" smtClean="0"/>
              <a:t>Many materials are manufactured using complex technologies and huge industrial facilities.  </a:t>
            </a:r>
          </a:p>
          <a:p>
            <a:endParaRPr lang="en-US" sz="2400" dirty="0"/>
          </a:p>
        </p:txBody>
      </p:sp>
    </p:spTree>
    <p:extLst>
      <p:ext uri="{BB962C8B-B14F-4D97-AF65-F5344CB8AC3E}">
        <p14:creationId xmlns:p14="http://schemas.microsoft.com/office/powerpoint/2010/main" val="29651439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Glass, as a material used for architectural functions is a material that is produced in this way. </a:t>
            </a:r>
            <a:endParaRPr lang="en-US" dirty="0"/>
          </a:p>
        </p:txBody>
      </p:sp>
      <p:sp>
        <p:nvSpPr>
          <p:cNvPr id="3" name="Content Placeholder 2"/>
          <p:cNvSpPr>
            <a:spLocks noGrp="1"/>
          </p:cNvSpPr>
          <p:nvPr>
            <p:ph idx="1"/>
          </p:nvPr>
        </p:nvSpPr>
        <p:spPr/>
        <p:txBody>
          <a:bodyPr/>
          <a:lstStyle/>
          <a:p>
            <a:pPr>
              <a:buNone/>
            </a:pPr>
            <a:endParaRPr lang="en-US" sz="1600" dirty="0" smtClean="0"/>
          </a:p>
          <a:p>
            <a:pPr>
              <a:buNone/>
            </a:pPr>
            <a:r>
              <a:rPr lang="en-US" sz="2400" dirty="0" smtClean="0">
                <a:hlinkClick r:id="rId2"/>
              </a:rPr>
              <a:t>PPG Glass Manufacturing Video</a:t>
            </a:r>
            <a:r>
              <a:rPr lang="en-US" sz="2400" dirty="0" smtClean="0"/>
              <a:t> </a:t>
            </a:r>
            <a:r>
              <a:rPr lang="en-US" sz="1600" dirty="0" smtClean="0"/>
              <a:t>(a 4 minute video)</a:t>
            </a:r>
          </a:p>
          <a:p>
            <a:pPr>
              <a:buNone/>
            </a:pPr>
            <a:endParaRPr lang="en-US" sz="1600" dirty="0" smtClean="0"/>
          </a:p>
          <a:p>
            <a:pPr>
              <a:buNone/>
            </a:pPr>
            <a:r>
              <a:rPr lang="en-US" sz="2400" dirty="0" smtClean="0">
                <a:hlinkClick r:id="rId3"/>
              </a:rPr>
              <a:t>PPG Glass Manufacturing Video Part 2</a:t>
            </a:r>
            <a:r>
              <a:rPr lang="en-US" sz="2400" dirty="0" smtClean="0"/>
              <a:t> </a:t>
            </a:r>
            <a:r>
              <a:rPr lang="en-US" sz="1600" dirty="0" smtClean="0"/>
              <a:t>(a 3 minute video)</a:t>
            </a:r>
          </a:p>
          <a:p>
            <a:pPr>
              <a:buNone/>
            </a:pPr>
            <a:endParaRPr lang="en-US" sz="1600" dirty="0" smtClean="0"/>
          </a:p>
          <a:p>
            <a:pPr>
              <a:buNone/>
            </a:pPr>
            <a:r>
              <a:rPr lang="en-US" sz="2400" dirty="0" smtClean="0">
                <a:hlinkClick r:id="rId4"/>
              </a:rPr>
              <a:t>Pilkington Glass Manufacturing Video</a:t>
            </a:r>
            <a:r>
              <a:rPr lang="en-US" sz="2400" dirty="0" smtClean="0"/>
              <a:t>  </a:t>
            </a:r>
            <a:r>
              <a:rPr lang="en-US" sz="1600" dirty="0" smtClean="0"/>
              <a:t>(a 9 minute video)</a:t>
            </a:r>
          </a:p>
          <a:p>
            <a:pPr>
              <a:buNone/>
            </a:pPr>
            <a:r>
              <a:rPr lang="en-US" sz="1600" dirty="0" smtClean="0"/>
              <a:t>John Pilkington invented the ‘float glass’ manufacturing process in 1959.</a:t>
            </a:r>
            <a:endParaRPr lang="en-US" sz="16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z="2800"/>
              <a:t>Dale Chihuly, Glass Artist</a:t>
            </a:r>
          </a:p>
        </p:txBody>
      </p:sp>
      <p:sp>
        <p:nvSpPr>
          <p:cNvPr id="131075" name="Rectangle 3"/>
          <p:cNvSpPr>
            <a:spLocks noGrp="1" noChangeArrowheads="1"/>
          </p:cNvSpPr>
          <p:nvPr>
            <p:ph type="body" idx="1"/>
          </p:nvPr>
        </p:nvSpPr>
        <p:spPr/>
        <p:txBody>
          <a:bodyPr/>
          <a:lstStyle/>
          <a:p>
            <a:pPr eaLnBrk="1" hangingPunct="1"/>
            <a:endParaRPr lang="en-US"/>
          </a:p>
        </p:txBody>
      </p:sp>
      <p:pic>
        <p:nvPicPr>
          <p:cNvPr id="131076" name="Picture 4" descr="2am172"/>
          <p:cNvPicPr>
            <a:picLocks noChangeAspect="1" noChangeArrowheads="1"/>
          </p:cNvPicPr>
          <p:nvPr/>
        </p:nvPicPr>
        <p:blipFill>
          <a:blip r:embed="rId3"/>
          <a:srcRect/>
          <a:stretch>
            <a:fillRect/>
          </a:stretch>
        </p:blipFill>
        <p:spPr bwMode="auto">
          <a:xfrm>
            <a:off x="609600" y="1752600"/>
            <a:ext cx="1773238" cy="2514600"/>
          </a:xfrm>
          <a:prstGeom prst="rect">
            <a:avLst/>
          </a:prstGeom>
          <a:noFill/>
          <a:ln w="9525">
            <a:noFill/>
            <a:miter lim="800000"/>
            <a:headEnd/>
            <a:tailEnd/>
          </a:ln>
        </p:spPr>
      </p:pic>
      <p:pic>
        <p:nvPicPr>
          <p:cNvPr id="131077" name="Picture 5" descr="gophila-imgA029"/>
          <p:cNvPicPr>
            <a:picLocks noChangeAspect="1" noChangeArrowheads="1"/>
          </p:cNvPicPr>
          <p:nvPr/>
        </p:nvPicPr>
        <p:blipFill>
          <a:blip r:embed="rId4"/>
          <a:srcRect/>
          <a:stretch>
            <a:fillRect/>
          </a:stretch>
        </p:blipFill>
        <p:spPr bwMode="auto">
          <a:xfrm>
            <a:off x="2590800" y="1752600"/>
            <a:ext cx="2540000" cy="3810000"/>
          </a:xfrm>
          <a:prstGeom prst="rect">
            <a:avLst/>
          </a:prstGeom>
          <a:noFill/>
          <a:ln w="9525">
            <a:noFill/>
            <a:miter lim="800000"/>
            <a:headEnd/>
            <a:tailEnd/>
          </a:ln>
        </p:spPr>
      </p:pic>
      <p:pic>
        <p:nvPicPr>
          <p:cNvPr id="131078" name="Picture 6" descr="event_443317"/>
          <p:cNvPicPr>
            <a:picLocks noChangeAspect="1" noChangeArrowheads="1"/>
          </p:cNvPicPr>
          <p:nvPr/>
        </p:nvPicPr>
        <p:blipFill>
          <a:blip r:embed="rId5"/>
          <a:srcRect/>
          <a:stretch>
            <a:fillRect/>
          </a:stretch>
        </p:blipFill>
        <p:spPr bwMode="auto">
          <a:xfrm>
            <a:off x="5257800" y="3162300"/>
            <a:ext cx="3200400" cy="24003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Dale </a:t>
            </a:r>
            <a:r>
              <a:rPr lang="en-US" dirty="0" err="1" smtClean="0"/>
              <a:t>Chihuly</a:t>
            </a:r>
            <a:r>
              <a:rPr lang="en-US" dirty="0" smtClean="0"/>
              <a:t> is an internationally known artist who works with glass</a:t>
            </a:r>
            <a:endParaRPr lang="en-US" dirty="0"/>
          </a:p>
        </p:txBody>
      </p:sp>
      <p:sp>
        <p:nvSpPr>
          <p:cNvPr id="3" name="Content Placeholder 2"/>
          <p:cNvSpPr>
            <a:spLocks noGrp="1"/>
          </p:cNvSpPr>
          <p:nvPr>
            <p:ph idx="1"/>
          </p:nvPr>
        </p:nvSpPr>
        <p:spPr/>
        <p:txBody>
          <a:bodyPr/>
          <a:lstStyle/>
          <a:p>
            <a:pPr>
              <a:buNone/>
            </a:pPr>
            <a:r>
              <a:rPr lang="en-US" sz="2400" dirty="0" smtClean="0">
                <a:hlinkClick r:id="rId2"/>
              </a:rPr>
              <a:t>Dale Chihuly Glass Artist Video</a:t>
            </a:r>
            <a:r>
              <a:rPr lang="en-US" sz="2400" dirty="0" smtClean="0"/>
              <a:t>  </a:t>
            </a:r>
            <a:r>
              <a:rPr lang="en-US" sz="1600" dirty="0" smtClean="0"/>
              <a:t>(a 5 minute video)</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en-US" smtClean="0"/>
          </a:p>
        </p:txBody>
      </p:sp>
      <p:sp>
        <p:nvSpPr>
          <p:cNvPr id="9219" name="Rectangle 3"/>
          <p:cNvSpPr>
            <a:spLocks noGrp="1" noChangeArrowheads="1"/>
          </p:cNvSpPr>
          <p:nvPr>
            <p:ph idx="1"/>
          </p:nvPr>
        </p:nvSpPr>
        <p:spPr/>
        <p:txBody>
          <a:bodyPr/>
          <a:lstStyle/>
          <a:p>
            <a:pPr eaLnBrk="1" hangingPunct="1"/>
            <a:endParaRPr lang="en-US" smtClean="0"/>
          </a:p>
        </p:txBody>
      </p:sp>
      <p:pic>
        <p:nvPicPr>
          <p:cNvPr id="9220" name="Picture 5" descr="wood99"/>
          <p:cNvPicPr>
            <a:picLocks noChangeAspect="1" noChangeArrowheads="1"/>
          </p:cNvPicPr>
          <p:nvPr/>
        </p:nvPicPr>
        <p:blipFill>
          <a:blip r:embed="rId2" cstate="print"/>
          <a:srcRect/>
          <a:stretch>
            <a:fillRect/>
          </a:stretch>
        </p:blipFill>
        <p:spPr bwMode="auto">
          <a:xfrm>
            <a:off x="0" y="0"/>
            <a:ext cx="9144000" cy="6319838"/>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2800" dirty="0"/>
              <a:t>Types of Glass</a:t>
            </a:r>
            <a:endParaRPr lang="en-US" dirty="0"/>
          </a:p>
        </p:txBody>
      </p:sp>
      <p:sp>
        <p:nvSpPr>
          <p:cNvPr id="30723" name="Rectangle 3"/>
          <p:cNvSpPr>
            <a:spLocks noChangeArrowheads="1"/>
          </p:cNvSpPr>
          <p:nvPr/>
        </p:nvSpPr>
        <p:spPr bwMode="auto">
          <a:xfrm>
            <a:off x="990600" y="1676400"/>
            <a:ext cx="7010400" cy="2308324"/>
          </a:xfrm>
          <a:prstGeom prst="rect">
            <a:avLst/>
          </a:prstGeom>
          <a:noFill/>
          <a:ln w="9525">
            <a:noFill/>
            <a:miter lim="800000"/>
            <a:headEnd/>
            <a:tailEnd/>
          </a:ln>
        </p:spPr>
        <p:txBody>
          <a:bodyPr>
            <a:prstTxWarp prst="textNoShape">
              <a:avLst/>
            </a:prstTxWarp>
            <a:spAutoFit/>
          </a:bodyPr>
          <a:lstStyle/>
          <a:p>
            <a:r>
              <a:rPr lang="en-US" sz="2400" dirty="0"/>
              <a:t>Tempered Glass</a:t>
            </a:r>
          </a:p>
          <a:p>
            <a:r>
              <a:rPr lang="en-US" sz="2400" dirty="0"/>
              <a:t>Laminated Glass</a:t>
            </a:r>
          </a:p>
          <a:p>
            <a:r>
              <a:rPr lang="en-US" sz="2400" dirty="0"/>
              <a:t>Insulated Glass</a:t>
            </a:r>
          </a:p>
          <a:p>
            <a:r>
              <a:rPr lang="en-US" sz="2400" dirty="0"/>
              <a:t>Reflective Glass</a:t>
            </a:r>
          </a:p>
          <a:p>
            <a:r>
              <a:rPr lang="en-US" sz="2400" dirty="0"/>
              <a:t>Pattern Glass</a:t>
            </a:r>
          </a:p>
          <a:p>
            <a:r>
              <a:rPr lang="en-US" sz="2400" dirty="0"/>
              <a:t>Wired Glass Fireproof Glass</a:t>
            </a:r>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z="2800"/>
              <a:t>Tempered Glass</a:t>
            </a:r>
          </a:p>
        </p:txBody>
      </p:sp>
      <p:pic>
        <p:nvPicPr>
          <p:cNvPr id="32771" name="Picture 3" descr="262"/>
          <p:cNvPicPr>
            <a:picLocks noChangeAspect="1" noChangeArrowheads="1"/>
          </p:cNvPicPr>
          <p:nvPr/>
        </p:nvPicPr>
        <p:blipFill>
          <a:blip r:embed="rId3"/>
          <a:srcRect/>
          <a:stretch>
            <a:fillRect/>
          </a:stretch>
        </p:blipFill>
        <p:spPr bwMode="auto">
          <a:xfrm>
            <a:off x="381000" y="2667000"/>
            <a:ext cx="5081588" cy="3556000"/>
          </a:xfrm>
          <a:prstGeom prst="rect">
            <a:avLst/>
          </a:prstGeom>
          <a:noFill/>
          <a:ln w="9525">
            <a:noFill/>
            <a:miter lim="800000"/>
            <a:headEnd/>
            <a:tailEnd/>
          </a:ln>
        </p:spPr>
      </p:pic>
      <p:sp>
        <p:nvSpPr>
          <p:cNvPr id="32772" name="Rectangle 4"/>
          <p:cNvSpPr>
            <a:spLocks noChangeArrowheads="1"/>
          </p:cNvSpPr>
          <p:nvPr/>
        </p:nvSpPr>
        <p:spPr bwMode="auto">
          <a:xfrm>
            <a:off x="381000" y="1295400"/>
            <a:ext cx="8242300" cy="1169551"/>
          </a:xfrm>
          <a:prstGeom prst="rect">
            <a:avLst/>
          </a:prstGeom>
          <a:noFill/>
          <a:ln w="9525">
            <a:noFill/>
            <a:miter lim="800000"/>
            <a:headEnd/>
            <a:tailEnd/>
          </a:ln>
        </p:spPr>
        <p:txBody>
          <a:bodyPr>
            <a:prstTxWarp prst="textNoShape">
              <a:avLst/>
            </a:prstTxWarp>
            <a:spAutoFit/>
          </a:bodyPr>
          <a:lstStyle/>
          <a:p>
            <a:r>
              <a:rPr lang="en-US" sz="1400" dirty="0">
                <a:latin typeface="Helvetica" pitchFamily="-110" charset="0"/>
              </a:rPr>
              <a:t>The process of creating tempered glass is to heat the original glass to </a:t>
            </a:r>
            <a:r>
              <a:rPr lang="en-US" sz="1400" dirty="0" smtClean="0">
                <a:latin typeface="Helvetica" pitchFamily="-110" charset="0"/>
              </a:rPr>
              <a:t>a </a:t>
            </a:r>
            <a:r>
              <a:rPr lang="en-US" sz="1400" dirty="0">
                <a:latin typeface="Helvetica" pitchFamily="-110" charset="0"/>
              </a:rPr>
              <a:t>high temperature and cool it down rapidly to form surface compression on </a:t>
            </a:r>
            <a:r>
              <a:rPr lang="en-US" sz="1400" dirty="0" smtClean="0">
                <a:latin typeface="Helvetica" pitchFamily="-110" charset="0"/>
              </a:rPr>
              <a:t>the surfaces of the  </a:t>
            </a:r>
            <a:r>
              <a:rPr lang="en-US" sz="1400" dirty="0">
                <a:latin typeface="Helvetica" pitchFamily="-110" charset="0"/>
              </a:rPr>
              <a:t>glass. </a:t>
            </a:r>
          </a:p>
          <a:p>
            <a:endParaRPr lang="en-US" sz="1400" dirty="0">
              <a:latin typeface="Helvetica" pitchFamily="-110" charset="0"/>
            </a:endParaRPr>
          </a:p>
          <a:p>
            <a:r>
              <a:rPr lang="en-US" sz="1400" dirty="0">
                <a:latin typeface="Helvetica" pitchFamily="-110" charset="0"/>
              </a:rPr>
              <a:t>Tempered glass is 3-4 times as strong as</a:t>
            </a:r>
            <a:r>
              <a:rPr lang="en-US" sz="1400" dirty="0" smtClean="0">
                <a:latin typeface="Helvetica" pitchFamily="-110" charset="0"/>
              </a:rPr>
              <a:t> regular </a:t>
            </a:r>
            <a:r>
              <a:rPr lang="en-US" sz="1400" dirty="0">
                <a:latin typeface="Helvetica" pitchFamily="-110" charset="0"/>
              </a:rPr>
              <a:t>glass. Broken by an external force, it will become bean-sized pieces, preventing injury to people. </a:t>
            </a:r>
            <a:endParaRPr lang="en-US" dirty="0">
              <a:solidFill>
                <a:srgbClr val="333333"/>
              </a:solidFill>
              <a:latin typeface="Helvetica" pitchFamily="-110" charset="0"/>
            </a:endParaRP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2400"/>
              <a:t>Laminated Glass:</a:t>
            </a:r>
            <a:br>
              <a:rPr lang="en-US" sz="2400"/>
            </a:br>
            <a:endParaRPr lang="en-US" sz="2400"/>
          </a:p>
        </p:txBody>
      </p:sp>
      <p:pic>
        <p:nvPicPr>
          <p:cNvPr id="34819" name="Picture 3" descr="264"/>
          <p:cNvPicPr>
            <a:picLocks noChangeAspect="1" noChangeArrowheads="1"/>
          </p:cNvPicPr>
          <p:nvPr/>
        </p:nvPicPr>
        <p:blipFill>
          <a:blip r:embed="rId3"/>
          <a:srcRect/>
          <a:stretch>
            <a:fillRect/>
          </a:stretch>
        </p:blipFill>
        <p:spPr bwMode="auto">
          <a:xfrm>
            <a:off x="533400" y="3962400"/>
            <a:ext cx="3327400" cy="2305050"/>
          </a:xfrm>
          <a:prstGeom prst="rect">
            <a:avLst/>
          </a:prstGeom>
          <a:noFill/>
          <a:ln w="9525">
            <a:noFill/>
            <a:miter lim="800000"/>
            <a:headEnd/>
            <a:tailEnd/>
          </a:ln>
        </p:spPr>
      </p:pic>
      <p:sp>
        <p:nvSpPr>
          <p:cNvPr id="34820" name="Rectangle 4"/>
          <p:cNvSpPr>
            <a:spLocks noChangeArrowheads="1"/>
          </p:cNvSpPr>
          <p:nvPr/>
        </p:nvSpPr>
        <p:spPr bwMode="auto">
          <a:xfrm>
            <a:off x="152400" y="1066800"/>
            <a:ext cx="8510262" cy="1323439"/>
          </a:xfrm>
          <a:prstGeom prst="rect">
            <a:avLst/>
          </a:prstGeom>
          <a:noFill/>
          <a:ln w="9525">
            <a:noFill/>
            <a:miter lim="800000"/>
            <a:headEnd/>
            <a:tailEnd/>
          </a:ln>
        </p:spPr>
        <p:txBody>
          <a:bodyPr wrap="none">
            <a:prstTxWarp prst="textNoShape">
              <a:avLst/>
            </a:prstTxWarp>
            <a:spAutoFit/>
          </a:bodyPr>
          <a:lstStyle/>
          <a:p>
            <a:r>
              <a:rPr lang="en-US" sz="2000" dirty="0">
                <a:latin typeface="Helvetica" pitchFamily="-110" charset="0"/>
              </a:rPr>
              <a:t>Laminated glass is a combination of two or more glass sheets with one or</a:t>
            </a:r>
            <a:r>
              <a:rPr lang="en-US" sz="2000" dirty="0" smtClean="0">
                <a:latin typeface="Helvetica" pitchFamily="-110" charset="0"/>
              </a:rPr>
              <a:t> </a:t>
            </a:r>
          </a:p>
          <a:p>
            <a:r>
              <a:rPr lang="en-US" sz="2000" dirty="0" smtClean="0">
                <a:latin typeface="Helvetica" pitchFamily="-110" charset="0"/>
              </a:rPr>
              <a:t>more </a:t>
            </a:r>
            <a:r>
              <a:rPr lang="en-US" sz="2000" dirty="0" err="1">
                <a:latin typeface="Helvetica" pitchFamily="-110" charset="0"/>
              </a:rPr>
              <a:t>interlayers</a:t>
            </a:r>
            <a:r>
              <a:rPr lang="en-US" sz="2000" dirty="0">
                <a:latin typeface="Helvetica" pitchFamily="-110" charset="0"/>
              </a:rPr>
              <a:t> of plastic (PVB)</a:t>
            </a:r>
            <a:r>
              <a:rPr lang="en-US" sz="2000" dirty="0" smtClean="0">
                <a:latin typeface="Helvetica" pitchFamily="-110" charset="0"/>
              </a:rPr>
              <a:t> or </a:t>
            </a:r>
            <a:r>
              <a:rPr lang="en-US" sz="2000" dirty="0">
                <a:latin typeface="Helvetica" pitchFamily="-110" charset="0"/>
              </a:rPr>
              <a:t>resin.</a:t>
            </a:r>
            <a:r>
              <a:rPr lang="en-US" sz="2000" dirty="0" smtClean="0">
                <a:latin typeface="Helvetica" pitchFamily="-110" charset="0"/>
              </a:rPr>
              <a:t> </a:t>
            </a:r>
          </a:p>
          <a:p>
            <a:endParaRPr lang="en-US" sz="2000" dirty="0" smtClean="0">
              <a:latin typeface="Helvetica" pitchFamily="-110" charset="0"/>
            </a:endParaRPr>
          </a:p>
          <a:p>
            <a:r>
              <a:rPr lang="en-US" sz="2000" dirty="0" smtClean="0">
                <a:latin typeface="Helvetica" pitchFamily="-110" charset="0"/>
              </a:rPr>
              <a:t>In </a:t>
            </a:r>
            <a:r>
              <a:rPr lang="en-US" sz="2000" dirty="0">
                <a:latin typeface="Helvetica" pitchFamily="-110" charset="0"/>
              </a:rPr>
              <a:t>case of breakage, the interlayer holds </a:t>
            </a:r>
            <a:r>
              <a:rPr lang="en-US" sz="2000" dirty="0" smtClean="0">
                <a:latin typeface="Helvetica" pitchFamily="-110" charset="0"/>
              </a:rPr>
              <a:t>the glass fragments together.</a:t>
            </a: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2400"/>
              <a:t>Laminated glass</a:t>
            </a:r>
            <a:endParaRPr lang="en-US"/>
          </a:p>
        </p:txBody>
      </p:sp>
      <p:sp>
        <p:nvSpPr>
          <p:cNvPr id="36867" name="Rectangle 3"/>
          <p:cNvSpPr>
            <a:spLocks noGrp="1" noChangeArrowheads="1"/>
          </p:cNvSpPr>
          <p:nvPr>
            <p:ph type="body" idx="1"/>
          </p:nvPr>
        </p:nvSpPr>
        <p:spPr/>
        <p:txBody>
          <a:bodyPr/>
          <a:lstStyle/>
          <a:p>
            <a:pPr eaLnBrk="1" hangingPunct="1"/>
            <a:r>
              <a:rPr lang="en-US" sz="2000" dirty="0"/>
              <a:t>Laminated Glass is manufactured by permanently bonding two or more </a:t>
            </a:r>
            <a:r>
              <a:rPr lang="en-US" sz="2000" dirty="0" err="1"/>
              <a:t>lites</a:t>
            </a:r>
            <a:r>
              <a:rPr lang="en-US" sz="2000" dirty="0"/>
              <a:t> of glass with layers of polyvinyl </a:t>
            </a:r>
            <a:r>
              <a:rPr lang="en-US" sz="2000" dirty="0" err="1"/>
              <a:t>butyral</a:t>
            </a:r>
            <a:r>
              <a:rPr lang="en-US" sz="2000" dirty="0"/>
              <a:t> (PVB) interlayer, under heat and pressure, to create a single construction.</a:t>
            </a:r>
          </a:p>
          <a:p>
            <a:pPr eaLnBrk="1" hangingPunct="1"/>
            <a:endParaRPr lang="en-US" sz="2000" dirty="0"/>
          </a:p>
          <a:p>
            <a:pPr eaLnBrk="1" hangingPunct="1"/>
            <a:r>
              <a:rPr lang="en-US" sz="2000" dirty="0"/>
              <a:t>Laminated glass is used where safety is a priority, such as in automobile windshields, and overhead skylights.</a:t>
            </a: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2800"/>
              <a:t>Insulated Glass</a:t>
            </a:r>
          </a:p>
        </p:txBody>
      </p:sp>
      <p:sp>
        <p:nvSpPr>
          <p:cNvPr id="38915" name="Rectangle 3"/>
          <p:cNvSpPr>
            <a:spLocks noChangeArrowheads="1"/>
          </p:cNvSpPr>
          <p:nvPr/>
        </p:nvSpPr>
        <p:spPr bwMode="auto">
          <a:xfrm>
            <a:off x="304800" y="1219200"/>
            <a:ext cx="8340745" cy="1200328"/>
          </a:xfrm>
          <a:prstGeom prst="rect">
            <a:avLst/>
          </a:prstGeom>
          <a:noFill/>
          <a:ln w="9525">
            <a:noFill/>
            <a:miter lim="800000"/>
            <a:headEnd/>
            <a:tailEnd/>
          </a:ln>
        </p:spPr>
        <p:txBody>
          <a:bodyPr wrap="square">
            <a:prstTxWarp prst="textNoShape">
              <a:avLst/>
            </a:prstTxWarp>
            <a:spAutoFit/>
          </a:bodyPr>
          <a:lstStyle/>
          <a:p>
            <a:r>
              <a:rPr lang="en-US" sz="2400" dirty="0">
                <a:latin typeface="Helvetica" pitchFamily="-110" charset="0"/>
              </a:rPr>
              <a:t>Insulated glass is a prefabricated unit made of two or more glass sheets</a:t>
            </a:r>
            <a:r>
              <a:rPr lang="en-US" sz="2400" dirty="0" smtClean="0">
                <a:latin typeface="Helvetica" pitchFamily="-110" charset="0"/>
              </a:rPr>
              <a:t> with </a:t>
            </a:r>
            <a:r>
              <a:rPr lang="en-US" sz="2400" dirty="0">
                <a:latin typeface="Helvetica" pitchFamily="-110" charset="0"/>
              </a:rPr>
              <a:t>an aluminum frame which are edge-</a:t>
            </a:r>
            <a:r>
              <a:rPr lang="en-US" sz="2400" dirty="0" smtClean="0">
                <a:latin typeface="Helvetica" pitchFamily="-110" charset="0"/>
              </a:rPr>
              <a:t>sealed together </a:t>
            </a:r>
            <a:r>
              <a:rPr lang="en-US" sz="2400" dirty="0">
                <a:latin typeface="Helvetica" pitchFamily="-110" charset="0"/>
              </a:rPr>
              <a:t>with a sealing</a:t>
            </a:r>
            <a:r>
              <a:rPr lang="en-US" sz="2400" dirty="0" smtClean="0">
                <a:latin typeface="Helvetica" pitchFamily="-110" charset="0"/>
              </a:rPr>
              <a:t> compound</a:t>
            </a:r>
            <a:r>
              <a:rPr lang="en-US" sz="2400" dirty="0">
                <a:latin typeface="Helvetica" pitchFamily="-110" charset="0"/>
              </a:rPr>
              <a:t>.</a:t>
            </a:r>
          </a:p>
        </p:txBody>
      </p:sp>
      <p:pic>
        <p:nvPicPr>
          <p:cNvPr id="38916" name="Picture 4" descr="265"/>
          <p:cNvPicPr>
            <a:picLocks noChangeAspect="1" noChangeArrowheads="1"/>
          </p:cNvPicPr>
          <p:nvPr/>
        </p:nvPicPr>
        <p:blipFill>
          <a:blip r:embed="rId3"/>
          <a:srcRect/>
          <a:stretch>
            <a:fillRect/>
          </a:stretch>
        </p:blipFill>
        <p:spPr bwMode="auto">
          <a:xfrm>
            <a:off x="381000" y="3276600"/>
            <a:ext cx="3657600" cy="31765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2800"/>
              <a:t>Reflective Glass</a:t>
            </a:r>
          </a:p>
        </p:txBody>
      </p:sp>
      <p:sp>
        <p:nvSpPr>
          <p:cNvPr id="43011" name="Rectangle 3"/>
          <p:cNvSpPr>
            <a:spLocks noChangeArrowheads="1"/>
          </p:cNvSpPr>
          <p:nvPr/>
        </p:nvSpPr>
        <p:spPr bwMode="auto">
          <a:xfrm>
            <a:off x="381000" y="1600200"/>
            <a:ext cx="8380413" cy="2014538"/>
          </a:xfrm>
          <a:prstGeom prst="rect">
            <a:avLst/>
          </a:prstGeom>
          <a:noFill/>
          <a:ln w="9525">
            <a:noFill/>
            <a:miter lim="800000"/>
            <a:headEnd/>
            <a:tailEnd/>
          </a:ln>
        </p:spPr>
        <p:txBody>
          <a:bodyPr wrap="none">
            <a:prstTxWarp prst="textNoShape">
              <a:avLst/>
            </a:prstTxWarp>
            <a:spAutoFit/>
          </a:bodyPr>
          <a:lstStyle/>
          <a:p>
            <a:r>
              <a:rPr lang="en-US">
                <a:latin typeface="Helvetica" pitchFamily="-110" charset="0"/>
              </a:rPr>
              <a:t>Reflective glass refers to coating the surface of the glass with one or many </a:t>
            </a:r>
          </a:p>
          <a:p>
            <a:r>
              <a:rPr lang="en-US">
                <a:latin typeface="Helvetica" pitchFamily="-110" charset="0"/>
              </a:rPr>
              <a:t>layers of metal, alloy, or metal compound film to effectively control the </a:t>
            </a:r>
          </a:p>
          <a:p>
            <a:r>
              <a:rPr lang="en-US">
                <a:latin typeface="Helvetica" pitchFamily="-110" charset="0"/>
              </a:rPr>
              <a:t>transmission of visible lights and low infrared. </a:t>
            </a:r>
          </a:p>
          <a:p>
            <a:endParaRPr lang="en-US">
              <a:latin typeface="Helvetica" pitchFamily="-110" charset="0"/>
            </a:endParaRPr>
          </a:p>
          <a:p>
            <a:r>
              <a:rPr lang="en-US">
                <a:latin typeface="Helvetica" pitchFamily="-110" charset="0"/>
              </a:rPr>
              <a:t>In light of the different performance, the reflective glass can be classified into the </a:t>
            </a:r>
          </a:p>
          <a:p>
            <a:r>
              <a:rPr lang="en-US">
                <a:latin typeface="Helvetica" pitchFamily="-110" charset="0"/>
              </a:rPr>
              <a:t>following: </a:t>
            </a:r>
          </a:p>
          <a:p>
            <a:r>
              <a:rPr lang="en-US">
                <a:latin typeface="Helvetica" pitchFamily="-110" charset="0"/>
              </a:rPr>
              <a:t>heat-reflecting glass, low-emissivity glass (low-E), electro pane, etc.</a:t>
            </a:r>
          </a:p>
        </p:txBody>
      </p:sp>
      <p:pic>
        <p:nvPicPr>
          <p:cNvPr id="43012" name="Picture 4" descr="267"/>
          <p:cNvPicPr>
            <a:picLocks noChangeAspect="1" noChangeArrowheads="1"/>
          </p:cNvPicPr>
          <p:nvPr/>
        </p:nvPicPr>
        <p:blipFill>
          <a:blip r:embed="rId3"/>
          <a:srcRect/>
          <a:stretch>
            <a:fillRect/>
          </a:stretch>
        </p:blipFill>
        <p:spPr bwMode="auto">
          <a:xfrm>
            <a:off x="533400" y="4114800"/>
            <a:ext cx="3124200" cy="254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2800"/>
              <a:t>Pattern Glass</a:t>
            </a:r>
          </a:p>
        </p:txBody>
      </p:sp>
      <p:pic>
        <p:nvPicPr>
          <p:cNvPr id="45059" name="Picture 3" descr="200721618332538"/>
          <p:cNvPicPr>
            <a:picLocks noChangeAspect="1" noChangeArrowheads="1"/>
          </p:cNvPicPr>
          <p:nvPr/>
        </p:nvPicPr>
        <p:blipFill>
          <a:blip r:embed="rId3"/>
          <a:srcRect/>
          <a:stretch>
            <a:fillRect/>
          </a:stretch>
        </p:blipFill>
        <p:spPr bwMode="auto">
          <a:xfrm>
            <a:off x="381000" y="3200400"/>
            <a:ext cx="3227388" cy="3227388"/>
          </a:xfrm>
          <a:prstGeom prst="rect">
            <a:avLst/>
          </a:prstGeom>
          <a:noFill/>
          <a:ln w="9525">
            <a:noFill/>
            <a:miter lim="800000"/>
            <a:headEnd/>
            <a:tailEnd/>
          </a:ln>
        </p:spPr>
      </p:pic>
      <p:pic>
        <p:nvPicPr>
          <p:cNvPr id="45060" name="Picture 4" descr="269"/>
          <p:cNvPicPr>
            <a:picLocks noChangeAspect="1" noChangeArrowheads="1"/>
          </p:cNvPicPr>
          <p:nvPr/>
        </p:nvPicPr>
        <p:blipFill>
          <a:blip r:embed="rId4"/>
          <a:srcRect/>
          <a:stretch>
            <a:fillRect/>
          </a:stretch>
        </p:blipFill>
        <p:spPr bwMode="auto">
          <a:xfrm>
            <a:off x="4495800" y="3200400"/>
            <a:ext cx="3227388" cy="3227388"/>
          </a:xfrm>
          <a:prstGeom prst="rect">
            <a:avLst/>
          </a:prstGeom>
          <a:noFill/>
          <a:ln w="9525">
            <a:noFill/>
            <a:miter lim="800000"/>
            <a:headEnd/>
            <a:tailEnd/>
          </a:ln>
        </p:spPr>
      </p:pic>
      <p:sp>
        <p:nvSpPr>
          <p:cNvPr id="45061" name="Rectangle 5"/>
          <p:cNvSpPr>
            <a:spLocks noChangeArrowheads="1"/>
          </p:cNvSpPr>
          <p:nvPr/>
        </p:nvSpPr>
        <p:spPr bwMode="auto">
          <a:xfrm>
            <a:off x="304800" y="1371600"/>
            <a:ext cx="7516813" cy="1481138"/>
          </a:xfrm>
          <a:prstGeom prst="rect">
            <a:avLst/>
          </a:prstGeom>
          <a:noFill/>
          <a:ln w="9525">
            <a:noFill/>
            <a:miter lim="800000"/>
            <a:headEnd/>
            <a:tailEnd/>
          </a:ln>
        </p:spPr>
        <p:txBody>
          <a:bodyPr wrap="none">
            <a:prstTxWarp prst="textNoShape">
              <a:avLst/>
            </a:prstTxWarp>
            <a:spAutoFit/>
          </a:bodyPr>
          <a:lstStyle/>
          <a:p>
            <a:r>
              <a:rPr lang="en-US" sz="1300">
                <a:latin typeface="Helvetica" pitchFamily="-110" charset="0"/>
              </a:rPr>
              <a:t>Pattern glass is produced by coating and rolling clear or body-tinted, translucent clear, flat glass. </a:t>
            </a:r>
          </a:p>
          <a:p>
            <a:endParaRPr lang="en-US" sz="1300">
              <a:latin typeface="Helvetica" pitchFamily="-110" charset="0"/>
            </a:endParaRPr>
          </a:p>
          <a:p>
            <a:r>
              <a:rPr lang="en-US" sz="1300">
                <a:latin typeface="Helvetica" pitchFamily="-110" charset="0"/>
              </a:rPr>
              <a:t>The glass is heated to its softening point and passed between two rollers, which emboss the pattern </a:t>
            </a:r>
          </a:p>
          <a:p>
            <a:r>
              <a:rPr lang="en-US" sz="1300">
                <a:latin typeface="Helvetica" pitchFamily="-110" charset="0"/>
              </a:rPr>
              <a:t>into the glass. </a:t>
            </a:r>
          </a:p>
          <a:p>
            <a:endParaRPr lang="en-US" sz="1300">
              <a:latin typeface="Helvetica" pitchFamily="-110" charset="0"/>
            </a:endParaRPr>
          </a:p>
          <a:p>
            <a:r>
              <a:rPr lang="en-US" sz="1300">
                <a:latin typeface="Helvetica" pitchFamily="-110" charset="0"/>
              </a:rPr>
              <a:t>It not only provides function of visual screen but also creates aesthetic senses of changing </a:t>
            </a:r>
          </a:p>
          <a:p>
            <a:r>
              <a:rPr lang="en-US" sz="1300">
                <a:latin typeface="Helvetica" pitchFamily="-110" charset="0"/>
              </a:rPr>
              <a:t>lights and shades.</a:t>
            </a: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z="2000"/>
              <a:t>‘Obscure’ glass is the term used for any glass that distorts the view.</a:t>
            </a:r>
          </a:p>
        </p:txBody>
      </p:sp>
      <p:sp>
        <p:nvSpPr>
          <p:cNvPr id="47107" name="Rectangle 3"/>
          <p:cNvSpPr>
            <a:spLocks noGrp="1" noChangeArrowheads="1"/>
          </p:cNvSpPr>
          <p:nvPr>
            <p:ph type="body" idx="1"/>
          </p:nvPr>
        </p:nvSpPr>
        <p:spPr/>
        <p:txBody>
          <a:bodyPr/>
          <a:lstStyle/>
          <a:p>
            <a:pPr eaLnBrk="1" hangingPunct="1"/>
            <a:endParaRPr lang="en-US"/>
          </a:p>
        </p:txBody>
      </p:sp>
      <p:pic>
        <p:nvPicPr>
          <p:cNvPr id="47108" name="Picture 4" descr="hammered_600"/>
          <p:cNvPicPr>
            <a:picLocks noChangeAspect="1" noChangeArrowheads="1"/>
          </p:cNvPicPr>
          <p:nvPr/>
        </p:nvPicPr>
        <p:blipFill>
          <a:blip r:embed="rId3"/>
          <a:srcRect/>
          <a:stretch>
            <a:fillRect/>
          </a:stretch>
        </p:blipFill>
        <p:spPr bwMode="auto">
          <a:xfrm>
            <a:off x="1600200" y="1752600"/>
            <a:ext cx="6096000" cy="45704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dirty="0" smtClean="0"/>
              <a:t>‘Obscure’ glass</a:t>
            </a:r>
            <a:endParaRPr lang="en-US" dirty="0"/>
          </a:p>
        </p:txBody>
      </p:sp>
      <p:sp>
        <p:nvSpPr>
          <p:cNvPr id="49155" name="Rectangle 3"/>
          <p:cNvSpPr>
            <a:spLocks noGrp="1" noChangeArrowheads="1"/>
          </p:cNvSpPr>
          <p:nvPr>
            <p:ph type="body" idx="1"/>
          </p:nvPr>
        </p:nvSpPr>
        <p:spPr/>
        <p:txBody>
          <a:bodyPr/>
          <a:lstStyle/>
          <a:p>
            <a:pPr eaLnBrk="1" hangingPunct="1"/>
            <a:endParaRPr lang="en-US"/>
          </a:p>
        </p:txBody>
      </p:sp>
      <p:pic>
        <p:nvPicPr>
          <p:cNvPr id="49156" name="Picture 4" descr="flaxburlap_600"/>
          <p:cNvPicPr>
            <a:picLocks noChangeAspect="1" noChangeArrowheads="1"/>
          </p:cNvPicPr>
          <p:nvPr/>
        </p:nvPicPr>
        <p:blipFill>
          <a:blip r:embed="rId3"/>
          <a:srcRect/>
          <a:stretch>
            <a:fillRect/>
          </a:stretch>
        </p:blipFill>
        <p:spPr bwMode="auto">
          <a:xfrm>
            <a:off x="1676400" y="1828800"/>
            <a:ext cx="5967413" cy="44735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z="2800"/>
              <a:t>Wire Glass</a:t>
            </a:r>
          </a:p>
        </p:txBody>
      </p:sp>
      <p:pic>
        <p:nvPicPr>
          <p:cNvPr id="51203" name="Picture 3" descr="270"/>
          <p:cNvPicPr>
            <a:picLocks noChangeAspect="1" noChangeArrowheads="1"/>
          </p:cNvPicPr>
          <p:nvPr/>
        </p:nvPicPr>
        <p:blipFill>
          <a:blip r:embed="rId3"/>
          <a:srcRect/>
          <a:stretch>
            <a:fillRect/>
          </a:stretch>
        </p:blipFill>
        <p:spPr bwMode="auto">
          <a:xfrm>
            <a:off x="304800" y="3733800"/>
            <a:ext cx="2689225" cy="2994025"/>
          </a:xfrm>
          <a:prstGeom prst="rect">
            <a:avLst/>
          </a:prstGeom>
          <a:noFill/>
          <a:ln w="9525">
            <a:noFill/>
            <a:miter lim="800000"/>
            <a:headEnd/>
            <a:tailEnd/>
          </a:ln>
        </p:spPr>
      </p:pic>
      <p:sp>
        <p:nvSpPr>
          <p:cNvPr id="51204" name="Rectangle 4"/>
          <p:cNvSpPr>
            <a:spLocks noChangeArrowheads="1"/>
          </p:cNvSpPr>
          <p:nvPr/>
        </p:nvSpPr>
        <p:spPr bwMode="auto">
          <a:xfrm>
            <a:off x="457200" y="1066800"/>
            <a:ext cx="8647113" cy="2554545"/>
          </a:xfrm>
          <a:prstGeom prst="rect">
            <a:avLst/>
          </a:prstGeom>
          <a:noFill/>
          <a:ln w="9525">
            <a:noFill/>
            <a:miter lim="800000"/>
            <a:headEnd/>
            <a:tailEnd/>
          </a:ln>
        </p:spPr>
        <p:txBody>
          <a:bodyPr wrap="square">
            <a:prstTxWarp prst="textNoShape">
              <a:avLst/>
            </a:prstTxWarp>
            <a:spAutoFit/>
          </a:bodyPr>
          <a:lstStyle/>
          <a:p>
            <a:r>
              <a:rPr lang="en-US" sz="2000" dirty="0">
                <a:latin typeface="Helvetica" pitchFamily="-110" charset="0"/>
              </a:rPr>
              <a:t>Wired glass is a product in which a wire mesh has been inserted during production. </a:t>
            </a:r>
          </a:p>
          <a:p>
            <a:r>
              <a:rPr lang="en-US" sz="2000" dirty="0">
                <a:latin typeface="Helvetica" pitchFamily="-110" charset="0"/>
              </a:rPr>
              <a:t>A steel wire mesh is sandwiched between two separate ribbons of semi-molten</a:t>
            </a:r>
            <a:r>
              <a:rPr lang="en-US" sz="2000" dirty="0" smtClean="0">
                <a:latin typeface="Helvetica" pitchFamily="-110" charset="0"/>
              </a:rPr>
              <a:t> glass</a:t>
            </a:r>
            <a:r>
              <a:rPr lang="en-US" sz="2000" dirty="0">
                <a:latin typeface="Helvetica" pitchFamily="-110" charset="0"/>
              </a:rPr>
              <a:t>, and then passed through a pair of metal rollers which squeeze the</a:t>
            </a:r>
            <a:r>
              <a:rPr lang="en-US" sz="2000" dirty="0" smtClean="0">
                <a:latin typeface="Helvetica" pitchFamily="-110" charset="0"/>
              </a:rPr>
              <a:t> "</a:t>
            </a:r>
            <a:r>
              <a:rPr lang="en-US" sz="2000" dirty="0">
                <a:latin typeface="Helvetica" pitchFamily="-110" charset="0"/>
              </a:rPr>
              <a:t>sandwich of glass and wire" together.</a:t>
            </a:r>
            <a:r>
              <a:rPr lang="en-US" sz="2000" dirty="0" smtClean="0">
                <a:latin typeface="Helvetica" pitchFamily="-110" charset="0"/>
              </a:rPr>
              <a:t> </a:t>
            </a:r>
          </a:p>
          <a:p>
            <a:r>
              <a:rPr lang="en-US" sz="2000" dirty="0" smtClean="0">
                <a:latin typeface="Helvetica" pitchFamily="-110" charset="0"/>
              </a:rPr>
              <a:t>It </a:t>
            </a:r>
            <a:r>
              <a:rPr lang="en-US" sz="2000" dirty="0">
                <a:latin typeface="Helvetica" pitchFamily="-110" charset="0"/>
              </a:rPr>
              <a:t>has impact resistance similar to</a:t>
            </a:r>
            <a:r>
              <a:rPr lang="en-US" sz="2000" dirty="0" smtClean="0">
                <a:latin typeface="Helvetica" pitchFamily="-110" charset="0"/>
              </a:rPr>
              <a:t> that </a:t>
            </a:r>
            <a:r>
              <a:rPr lang="en-US" sz="2000" dirty="0">
                <a:latin typeface="Helvetica" pitchFamily="-110" charset="0"/>
              </a:rPr>
              <a:t>of normal glass, but in case of breakage, the mesh retains the pieces of glass. </a:t>
            </a:r>
          </a:p>
          <a:p>
            <a:r>
              <a:rPr lang="en-US" sz="2000" dirty="0">
                <a:latin typeface="Helvetica" pitchFamily="-110" charset="0"/>
              </a:rPr>
              <a:t>This product is traditionally accepted </a:t>
            </a:r>
            <a:r>
              <a:rPr lang="en-US" sz="2000" dirty="0" smtClean="0">
                <a:latin typeface="Helvetica" pitchFamily="-110" charset="0"/>
              </a:rPr>
              <a:t>as a </a:t>
            </a:r>
            <a:r>
              <a:rPr lang="en-US" sz="2000" dirty="0">
                <a:latin typeface="Helvetica" pitchFamily="-110" charset="0"/>
              </a:rPr>
              <a:t>low-cost </a:t>
            </a:r>
            <a:r>
              <a:rPr lang="en-US" sz="2000" dirty="0" smtClean="0">
                <a:latin typeface="Helvetica" pitchFamily="-110" charset="0"/>
              </a:rPr>
              <a:t>fire rated </a:t>
            </a:r>
            <a:r>
              <a:rPr lang="en-US" sz="2000" dirty="0">
                <a:latin typeface="Helvetica" pitchFamily="-110" charset="0"/>
              </a:rPr>
              <a:t>glass.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title"/>
          </p:nvPr>
        </p:nvSpPr>
        <p:spPr/>
        <p:txBody>
          <a:bodyPr/>
          <a:lstStyle/>
          <a:p>
            <a:pPr eaLnBrk="1" hangingPunct="1"/>
            <a:endParaRPr lang="en-US" smtClean="0"/>
          </a:p>
        </p:txBody>
      </p:sp>
      <p:pic>
        <p:nvPicPr>
          <p:cNvPr id="10243" name="Picture 5" descr="Glass032"/>
          <p:cNvPicPr>
            <a:picLocks noGrp="1" noChangeAspect="1" noChangeArrowheads="1"/>
          </p:cNvPicPr>
          <p:nvPr>
            <p:ph idx="1"/>
          </p:nvPr>
        </p:nvPicPr>
        <p:blipFill>
          <a:blip r:embed="rId2" cstate="print"/>
          <a:srcRect/>
          <a:stretch>
            <a:fillRect/>
          </a:stretch>
        </p:blipFill>
        <p:spPr>
          <a:xfrm>
            <a:off x="0" y="0"/>
            <a:ext cx="9144000" cy="6216650"/>
          </a:xfr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z="2000"/>
              <a:t>Bullet resistant glass</a:t>
            </a:r>
          </a:p>
        </p:txBody>
      </p:sp>
      <p:sp>
        <p:nvSpPr>
          <p:cNvPr id="53251" name="Rectangle 3"/>
          <p:cNvSpPr>
            <a:spLocks noGrp="1" noChangeArrowheads="1"/>
          </p:cNvSpPr>
          <p:nvPr>
            <p:ph type="body" idx="1"/>
          </p:nvPr>
        </p:nvSpPr>
        <p:spPr/>
        <p:txBody>
          <a:bodyPr/>
          <a:lstStyle/>
          <a:p>
            <a:pPr eaLnBrk="1" hangingPunct="1"/>
            <a:endParaRPr lang="en-US"/>
          </a:p>
        </p:txBody>
      </p:sp>
      <p:pic>
        <p:nvPicPr>
          <p:cNvPr id="53252" name="Picture 4" descr="glass_makeup"/>
          <p:cNvPicPr>
            <a:picLocks noChangeAspect="1" noChangeArrowheads="1"/>
          </p:cNvPicPr>
          <p:nvPr/>
        </p:nvPicPr>
        <p:blipFill>
          <a:blip r:embed="rId3"/>
          <a:srcRect/>
          <a:stretch>
            <a:fillRect/>
          </a:stretch>
        </p:blipFill>
        <p:spPr bwMode="auto">
          <a:xfrm>
            <a:off x="3048000" y="2133600"/>
            <a:ext cx="3467100" cy="3886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z="2000" dirty="0" smtClean="0">
                <a:hlinkClick r:id="rId3"/>
              </a:rPr>
              <a:t>Tempered Glass </a:t>
            </a:r>
            <a:r>
              <a:rPr lang="en-US" sz="1400" dirty="0" smtClean="0"/>
              <a:t>(a 3 minute video) </a:t>
            </a:r>
            <a:r>
              <a:rPr lang="en-US" sz="1400" dirty="0"/>
              <a:t/>
            </a:r>
            <a:br>
              <a:rPr lang="en-US" sz="1400" dirty="0"/>
            </a:br>
            <a:r>
              <a:rPr lang="en-US" sz="2000" dirty="0"/>
              <a:t>shatters into harmless chunks rather than into dangerous</a:t>
            </a:r>
            <a:br>
              <a:rPr lang="en-US" sz="2000" dirty="0"/>
            </a:br>
            <a:r>
              <a:rPr lang="en-US" sz="2000" dirty="0"/>
              <a:t>knife shapes as non-tempered glass does. </a:t>
            </a:r>
            <a:br>
              <a:rPr lang="en-US" sz="2000" dirty="0"/>
            </a:br>
            <a:endParaRPr lang="en-US" sz="2000" dirty="0"/>
          </a:p>
        </p:txBody>
      </p:sp>
      <p:sp>
        <p:nvSpPr>
          <p:cNvPr id="55299" name="Rectangle 3"/>
          <p:cNvSpPr>
            <a:spLocks noGrp="1" noChangeArrowheads="1"/>
          </p:cNvSpPr>
          <p:nvPr>
            <p:ph type="body" idx="1"/>
          </p:nvPr>
        </p:nvSpPr>
        <p:spPr/>
        <p:txBody>
          <a:bodyPr/>
          <a:lstStyle/>
          <a:p>
            <a:pPr eaLnBrk="1" hangingPunct="1"/>
            <a:endParaRPr lang="en-US"/>
          </a:p>
        </p:txBody>
      </p:sp>
      <p:pic>
        <p:nvPicPr>
          <p:cNvPr id="55300" name="Picture 4" descr="glass-6"/>
          <p:cNvPicPr>
            <a:picLocks noChangeAspect="1" noChangeArrowheads="1"/>
          </p:cNvPicPr>
          <p:nvPr/>
        </p:nvPicPr>
        <p:blipFill>
          <a:blip r:embed="rId4"/>
          <a:srcRect/>
          <a:stretch>
            <a:fillRect/>
          </a:stretch>
        </p:blipFill>
        <p:spPr bwMode="auto">
          <a:xfrm>
            <a:off x="1600200" y="2057400"/>
            <a:ext cx="6019800" cy="39274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endParaRPr lang="en-US"/>
          </a:p>
        </p:txBody>
      </p:sp>
      <p:sp>
        <p:nvSpPr>
          <p:cNvPr id="77827" name="Rectangle 3"/>
          <p:cNvSpPr>
            <a:spLocks noGrp="1" noChangeArrowheads="1"/>
          </p:cNvSpPr>
          <p:nvPr>
            <p:ph type="body" idx="1"/>
          </p:nvPr>
        </p:nvSpPr>
        <p:spPr/>
        <p:txBody>
          <a:bodyPr/>
          <a:lstStyle/>
          <a:p>
            <a:pPr eaLnBrk="1" hangingPunct="1"/>
            <a:r>
              <a:rPr lang="en-US" sz="1800">
                <a:latin typeface="Verdana" pitchFamily="-110" charset="0"/>
              </a:rPr>
              <a:t>All-glass buildings blur the boundaries between outside and inside.</a:t>
            </a:r>
          </a:p>
          <a:p>
            <a:pPr eaLnBrk="1" hangingPunct="1">
              <a:buFontTx/>
              <a:buNone/>
            </a:pPr>
            <a:endParaRPr lang="en-US" sz="1800">
              <a:latin typeface="Verdana" pitchFamily="-110" charset="0"/>
            </a:endParaRPr>
          </a:p>
          <a:p>
            <a:pPr eaLnBrk="1" hangingPunct="1"/>
            <a:r>
              <a:rPr lang="en-US" sz="1800">
                <a:latin typeface="Verdana" pitchFamily="-110" charset="0"/>
              </a:rPr>
              <a:t>Transparency satisfies our curiosity about the inner workings of things and assures us of the contents of a room.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t>Corning Museum of Glass, </a:t>
            </a:r>
            <a:r>
              <a:rPr lang="en-US" sz="3200"/>
              <a:t>Corning, NY</a:t>
            </a:r>
          </a:p>
        </p:txBody>
      </p:sp>
      <p:sp>
        <p:nvSpPr>
          <p:cNvPr id="79875" name="Rectangle 3"/>
          <p:cNvSpPr>
            <a:spLocks noGrp="1" noChangeArrowheads="1"/>
          </p:cNvSpPr>
          <p:nvPr>
            <p:ph type="body" idx="1"/>
          </p:nvPr>
        </p:nvSpPr>
        <p:spPr/>
        <p:txBody>
          <a:bodyPr/>
          <a:lstStyle/>
          <a:p>
            <a:pPr eaLnBrk="1" hangingPunct="1"/>
            <a:endParaRPr lang="en-US"/>
          </a:p>
        </p:txBody>
      </p:sp>
      <p:pic>
        <p:nvPicPr>
          <p:cNvPr id="79876" name="Picture 4" descr="comg"/>
          <p:cNvPicPr>
            <a:picLocks noChangeAspect="1" noChangeArrowheads="1"/>
          </p:cNvPicPr>
          <p:nvPr/>
        </p:nvPicPr>
        <p:blipFill>
          <a:blip r:embed="rId3"/>
          <a:srcRect/>
          <a:stretch>
            <a:fillRect/>
          </a:stretch>
        </p:blipFill>
        <p:spPr bwMode="auto">
          <a:xfrm>
            <a:off x="1905000" y="1752600"/>
            <a:ext cx="5641975" cy="4232275"/>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mog"/>
          <p:cNvPicPr>
            <a:picLocks noChangeAspect="1" noChangeArrowheads="1"/>
          </p:cNvPicPr>
          <p:nvPr/>
        </p:nvPicPr>
        <p:blipFill>
          <a:blip r:embed="rId3"/>
          <a:srcRect/>
          <a:stretch>
            <a:fillRect/>
          </a:stretch>
        </p:blipFill>
        <p:spPr bwMode="auto">
          <a:xfrm>
            <a:off x="2057400" y="30163"/>
            <a:ext cx="5121275" cy="6827837"/>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mog"/>
          <p:cNvPicPr>
            <a:picLocks noChangeAspect="1" noChangeArrowheads="1"/>
          </p:cNvPicPr>
          <p:nvPr/>
        </p:nvPicPr>
        <p:blipFill>
          <a:blip r:embed="rId3"/>
          <a:srcRect/>
          <a:stretch>
            <a:fillRect/>
          </a:stretch>
        </p:blipFill>
        <p:spPr bwMode="auto">
          <a:xfrm>
            <a:off x="2057400" y="76200"/>
            <a:ext cx="5086350" cy="6781800"/>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mog"/>
          <p:cNvPicPr>
            <a:picLocks noChangeAspect="1" noChangeArrowheads="1"/>
          </p:cNvPicPr>
          <p:nvPr/>
        </p:nvPicPr>
        <p:blipFill>
          <a:blip r:embed="rId3"/>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z="2000"/>
              <a:t>A steel connector &amp; a drawing of the same</a:t>
            </a:r>
            <a:br>
              <a:rPr lang="en-US" sz="2000"/>
            </a:br>
            <a:r>
              <a:rPr lang="en-US" sz="1600"/>
              <a:t>these are called ‘spiders’</a:t>
            </a:r>
            <a:r>
              <a:rPr lang="en-US" sz="2000"/>
              <a:t> </a:t>
            </a:r>
          </a:p>
        </p:txBody>
      </p:sp>
      <p:sp>
        <p:nvSpPr>
          <p:cNvPr id="88067" name="Rectangle 3"/>
          <p:cNvSpPr>
            <a:spLocks noGrp="1" noChangeArrowheads="1"/>
          </p:cNvSpPr>
          <p:nvPr>
            <p:ph type="body" idx="1"/>
          </p:nvPr>
        </p:nvSpPr>
        <p:spPr/>
        <p:txBody>
          <a:bodyPr/>
          <a:lstStyle/>
          <a:p>
            <a:pPr eaLnBrk="1" hangingPunct="1"/>
            <a:endParaRPr lang="en-US"/>
          </a:p>
        </p:txBody>
      </p:sp>
      <p:pic>
        <p:nvPicPr>
          <p:cNvPr id="88068" name="Picture 4" descr="Construct"/>
          <p:cNvPicPr>
            <a:picLocks noChangeAspect="1" noChangeArrowheads="1"/>
          </p:cNvPicPr>
          <p:nvPr/>
        </p:nvPicPr>
        <p:blipFill>
          <a:blip r:embed="rId3"/>
          <a:srcRect/>
          <a:stretch>
            <a:fillRect/>
          </a:stretch>
        </p:blipFill>
        <p:spPr bwMode="auto">
          <a:xfrm>
            <a:off x="2438400" y="1981200"/>
            <a:ext cx="4552950" cy="4073525"/>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sz="2000"/>
              <a:t>A ‘spider’ metal connector piece</a:t>
            </a:r>
          </a:p>
        </p:txBody>
      </p:sp>
      <p:sp>
        <p:nvSpPr>
          <p:cNvPr id="90115" name="Rectangle 3"/>
          <p:cNvSpPr>
            <a:spLocks noGrp="1" noChangeArrowheads="1"/>
          </p:cNvSpPr>
          <p:nvPr>
            <p:ph type="body" idx="1"/>
          </p:nvPr>
        </p:nvSpPr>
        <p:spPr/>
        <p:txBody>
          <a:bodyPr/>
          <a:lstStyle/>
          <a:p>
            <a:pPr eaLnBrk="1" hangingPunct="1"/>
            <a:endParaRPr lang="en-US"/>
          </a:p>
        </p:txBody>
      </p:sp>
      <p:pic>
        <p:nvPicPr>
          <p:cNvPr id="90116" name="Picture 4" descr="Spider"/>
          <p:cNvPicPr>
            <a:picLocks noChangeAspect="1" noChangeArrowheads="1"/>
          </p:cNvPicPr>
          <p:nvPr/>
        </p:nvPicPr>
        <p:blipFill>
          <a:blip r:embed="rId3"/>
          <a:srcRect/>
          <a:stretch>
            <a:fillRect/>
          </a:stretch>
        </p:blipFill>
        <p:spPr bwMode="auto">
          <a:xfrm>
            <a:off x="4953000" y="2133600"/>
            <a:ext cx="3303588" cy="3303588"/>
          </a:xfrm>
          <a:prstGeom prst="rect">
            <a:avLst/>
          </a:prstGeom>
          <a:noFill/>
          <a:ln w="9525">
            <a:noFill/>
            <a:miter lim="800000"/>
            <a:headEnd/>
            <a:tailEnd/>
          </a:ln>
        </p:spPr>
      </p:pic>
      <p:pic>
        <p:nvPicPr>
          <p:cNvPr id="90117" name="Picture 5" descr="Spider-1"/>
          <p:cNvPicPr>
            <a:picLocks noChangeAspect="1" noChangeArrowheads="1"/>
          </p:cNvPicPr>
          <p:nvPr/>
        </p:nvPicPr>
        <p:blipFill>
          <a:blip r:embed="rId4"/>
          <a:srcRect/>
          <a:stretch>
            <a:fillRect/>
          </a:stretch>
        </p:blipFill>
        <p:spPr bwMode="auto">
          <a:xfrm>
            <a:off x="838200" y="2133600"/>
            <a:ext cx="3352800" cy="3352800"/>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dirty="0"/>
              <a:t>Galleria, Toronto, </a:t>
            </a:r>
            <a:br>
              <a:rPr lang="en-US" dirty="0"/>
            </a:br>
            <a:r>
              <a:rPr lang="en-US" sz="2400" dirty="0"/>
              <a:t>designed by Santiago </a:t>
            </a:r>
            <a:r>
              <a:rPr lang="en-US" sz="2400" dirty="0" err="1"/>
              <a:t>Calatrava</a:t>
            </a:r>
            <a:endParaRPr lang="en-US" sz="2400" dirty="0"/>
          </a:p>
        </p:txBody>
      </p:sp>
      <p:sp>
        <p:nvSpPr>
          <p:cNvPr id="94211" name="Rectangle 3"/>
          <p:cNvSpPr>
            <a:spLocks noGrp="1" noChangeArrowheads="1"/>
          </p:cNvSpPr>
          <p:nvPr>
            <p:ph type="body" idx="1"/>
          </p:nvPr>
        </p:nvSpPr>
        <p:spPr/>
        <p:txBody>
          <a:bodyPr/>
          <a:lstStyle/>
          <a:p>
            <a:pPr eaLnBrk="1" hangingPunct="1"/>
            <a:endParaRPr lang="en-US"/>
          </a:p>
        </p:txBody>
      </p:sp>
      <p:pic>
        <p:nvPicPr>
          <p:cNvPr id="94212" name="Picture 4" descr="1A1-CS-BC-C1"/>
          <p:cNvPicPr>
            <a:picLocks noChangeAspect="1" noChangeArrowheads="1"/>
          </p:cNvPicPr>
          <p:nvPr/>
        </p:nvPicPr>
        <p:blipFill>
          <a:blip r:embed="rId3"/>
          <a:srcRect/>
          <a:stretch>
            <a:fillRect/>
          </a:stretch>
        </p:blipFill>
        <p:spPr bwMode="auto">
          <a:xfrm>
            <a:off x="838200" y="1828800"/>
            <a:ext cx="2266950" cy="3771900"/>
          </a:xfrm>
          <a:prstGeom prst="rect">
            <a:avLst/>
          </a:prstGeom>
          <a:noFill/>
          <a:ln w="9525">
            <a:noFill/>
            <a:miter lim="800000"/>
            <a:headEnd/>
            <a:tailEnd/>
          </a:ln>
        </p:spPr>
      </p:pic>
      <p:pic>
        <p:nvPicPr>
          <p:cNvPr id="94213" name="Picture 5" descr="1A1-CS-BC-D2"/>
          <p:cNvPicPr>
            <a:picLocks noChangeAspect="1" noChangeArrowheads="1"/>
          </p:cNvPicPr>
          <p:nvPr/>
        </p:nvPicPr>
        <p:blipFill>
          <a:blip r:embed="rId4"/>
          <a:srcRect/>
          <a:stretch>
            <a:fillRect/>
          </a:stretch>
        </p:blipFill>
        <p:spPr bwMode="auto">
          <a:xfrm>
            <a:off x="3429000" y="1828800"/>
            <a:ext cx="2266950" cy="3771900"/>
          </a:xfrm>
          <a:prstGeom prst="rect">
            <a:avLst/>
          </a:prstGeom>
          <a:noFill/>
          <a:ln w="9525">
            <a:noFill/>
            <a:miter lim="800000"/>
            <a:headEnd/>
            <a:tailEnd/>
          </a:ln>
        </p:spPr>
      </p:pic>
      <p:pic>
        <p:nvPicPr>
          <p:cNvPr id="94214" name="Picture 6" descr="1A1-CS-BC-F4"/>
          <p:cNvPicPr>
            <a:picLocks noChangeAspect="1" noChangeArrowheads="1"/>
          </p:cNvPicPr>
          <p:nvPr/>
        </p:nvPicPr>
        <p:blipFill>
          <a:blip r:embed="rId5"/>
          <a:srcRect/>
          <a:stretch>
            <a:fillRect/>
          </a:stretch>
        </p:blipFill>
        <p:spPr bwMode="auto">
          <a:xfrm>
            <a:off x="5943600" y="1828800"/>
            <a:ext cx="2667000" cy="203041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
          <p:cNvSpPr>
            <a:spLocks noGrp="1" noChangeArrowheads="1"/>
          </p:cNvSpPr>
          <p:nvPr>
            <p:ph type="title"/>
          </p:nvPr>
        </p:nvSpPr>
        <p:spPr/>
        <p:txBody>
          <a:bodyPr/>
          <a:lstStyle/>
          <a:p>
            <a:pPr eaLnBrk="1" hangingPunct="1"/>
            <a:endParaRPr lang="en-US" smtClean="0"/>
          </a:p>
        </p:txBody>
      </p:sp>
      <p:pic>
        <p:nvPicPr>
          <p:cNvPr id="11267" name="Picture 9" descr="concrete007"/>
          <p:cNvPicPr>
            <a:picLocks noGrp="1" noChangeAspect="1" noChangeArrowheads="1"/>
          </p:cNvPicPr>
          <p:nvPr>
            <p:ph idx="1"/>
          </p:nvPr>
        </p:nvPicPr>
        <p:blipFill>
          <a:blip r:embed="rId2" cstate="print"/>
          <a:srcRect/>
          <a:stretch>
            <a:fillRect/>
          </a:stretch>
        </p:blipFill>
        <p:spPr>
          <a:xfrm>
            <a:off x="0" y="0"/>
            <a:ext cx="9144000" cy="6291263"/>
          </a:xfrm>
          <a:noFill/>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z="2400"/>
              <a:t>galleria, toronto, canada</a:t>
            </a:r>
            <a:br>
              <a:rPr lang="en-US" sz="2400"/>
            </a:br>
            <a:r>
              <a:rPr lang="en-US" sz="2400"/>
              <a:t>designed by santiago calatrava</a:t>
            </a:r>
          </a:p>
        </p:txBody>
      </p:sp>
      <p:sp>
        <p:nvSpPr>
          <p:cNvPr id="96259" name="Rectangle 3"/>
          <p:cNvSpPr>
            <a:spLocks noGrp="1" noChangeArrowheads="1"/>
          </p:cNvSpPr>
          <p:nvPr>
            <p:ph type="body" idx="1"/>
          </p:nvPr>
        </p:nvSpPr>
        <p:spPr/>
        <p:txBody>
          <a:bodyPr/>
          <a:lstStyle/>
          <a:p>
            <a:pPr eaLnBrk="1" hangingPunct="1"/>
            <a:endParaRPr lang="en-US"/>
          </a:p>
        </p:txBody>
      </p:sp>
      <p:pic>
        <p:nvPicPr>
          <p:cNvPr id="96260" name="Picture 4" descr="holga-bce-full"/>
          <p:cNvPicPr>
            <a:picLocks noChangeAspect="1" noChangeArrowheads="1"/>
          </p:cNvPicPr>
          <p:nvPr/>
        </p:nvPicPr>
        <p:blipFill>
          <a:blip r:embed="rId3"/>
          <a:srcRect/>
          <a:stretch>
            <a:fillRect/>
          </a:stretch>
        </p:blipFill>
        <p:spPr bwMode="auto">
          <a:xfrm>
            <a:off x="762000" y="2057400"/>
            <a:ext cx="3919538" cy="3962400"/>
          </a:xfrm>
          <a:prstGeom prst="rect">
            <a:avLst/>
          </a:prstGeom>
          <a:noFill/>
          <a:ln w="9525">
            <a:noFill/>
            <a:miter lim="800000"/>
            <a:headEnd/>
            <a:tailEnd/>
          </a:ln>
        </p:spPr>
      </p:pic>
      <p:pic>
        <p:nvPicPr>
          <p:cNvPr id="96261" name="Picture 5" descr="bceplace"/>
          <p:cNvPicPr>
            <a:picLocks noChangeAspect="1" noChangeArrowheads="1"/>
          </p:cNvPicPr>
          <p:nvPr/>
        </p:nvPicPr>
        <p:blipFill>
          <a:blip r:embed="rId4"/>
          <a:srcRect/>
          <a:stretch>
            <a:fillRect/>
          </a:stretch>
        </p:blipFill>
        <p:spPr bwMode="auto">
          <a:xfrm>
            <a:off x="4876800" y="2057400"/>
            <a:ext cx="3429000" cy="2571750"/>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dirty="0"/>
              <a:t>designed by Santiago </a:t>
            </a:r>
            <a:r>
              <a:rPr lang="en-US" dirty="0" err="1"/>
              <a:t>Calatrava</a:t>
            </a:r>
            <a:endParaRPr lang="en-US" dirty="0"/>
          </a:p>
        </p:txBody>
      </p:sp>
      <p:sp>
        <p:nvSpPr>
          <p:cNvPr id="98307" name="Rectangle 3"/>
          <p:cNvSpPr>
            <a:spLocks noGrp="1" noChangeArrowheads="1"/>
          </p:cNvSpPr>
          <p:nvPr>
            <p:ph type="body" idx="1"/>
          </p:nvPr>
        </p:nvSpPr>
        <p:spPr/>
        <p:txBody>
          <a:bodyPr/>
          <a:lstStyle/>
          <a:p>
            <a:pPr eaLnBrk="1" hangingPunct="1"/>
            <a:endParaRPr lang="en-US"/>
          </a:p>
        </p:txBody>
      </p:sp>
      <p:pic>
        <p:nvPicPr>
          <p:cNvPr id="98308" name="Picture 4" descr="bce_galleria_01"/>
          <p:cNvPicPr>
            <a:picLocks noChangeAspect="1" noChangeArrowheads="1"/>
          </p:cNvPicPr>
          <p:nvPr/>
        </p:nvPicPr>
        <p:blipFill>
          <a:blip r:embed="rId3"/>
          <a:srcRect/>
          <a:stretch>
            <a:fillRect/>
          </a:stretch>
        </p:blipFill>
        <p:spPr bwMode="auto">
          <a:xfrm>
            <a:off x="762000" y="1828800"/>
            <a:ext cx="3810000" cy="3810000"/>
          </a:xfrm>
          <a:prstGeom prst="rect">
            <a:avLst/>
          </a:prstGeom>
          <a:noFill/>
          <a:ln w="9525">
            <a:noFill/>
            <a:miter lim="800000"/>
            <a:headEnd/>
            <a:tailEnd/>
          </a:ln>
        </p:spPr>
      </p:pic>
      <p:pic>
        <p:nvPicPr>
          <p:cNvPr id="98309" name="Picture 5" descr="bce_galleria_04"/>
          <p:cNvPicPr>
            <a:picLocks noChangeAspect="1" noChangeArrowheads="1"/>
          </p:cNvPicPr>
          <p:nvPr/>
        </p:nvPicPr>
        <p:blipFill>
          <a:blip r:embed="rId4"/>
          <a:srcRect/>
          <a:stretch>
            <a:fillRect/>
          </a:stretch>
        </p:blipFill>
        <p:spPr bwMode="auto">
          <a:xfrm>
            <a:off x="4724400" y="1828800"/>
            <a:ext cx="3810000" cy="3810000"/>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dirty="0"/>
              <a:t>designed by Santiago </a:t>
            </a:r>
            <a:r>
              <a:rPr lang="en-US" dirty="0" err="1"/>
              <a:t>Calatrava</a:t>
            </a:r>
            <a:endParaRPr lang="en-US" dirty="0"/>
          </a:p>
        </p:txBody>
      </p:sp>
      <p:sp>
        <p:nvSpPr>
          <p:cNvPr id="100355" name="Rectangle 3"/>
          <p:cNvSpPr>
            <a:spLocks noGrp="1" noChangeArrowheads="1"/>
          </p:cNvSpPr>
          <p:nvPr>
            <p:ph type="body" idx="1"/>
          </p:nvPr>
        </p:nvSpPr>
        <p:spPr/>
        <p:txBody>
          <a:bodyPr/>
          <a:lstStyle/>
          <a:p>
            <a:pPr eaLnBrk="1" hangingPunct="1"/>
            <a:endParaRPr lang="en-US"/>
          </a:p>
        </p:txBody>
      </p:sp>
      <p:pic>
        <p:nvPicPr>
          <p:cNvPr id="100356" name="Picture 4" descr="bce_galleria_05"/>
          <p:cNvPicPr>
            <a:picLocks noChangeAspect="1" noChangeArrowheads="1"/>
          </p:cNvPicPr>
          <p:nvPr/>
        </p:nvPicPr>
        <p:blipFill>
          <a:blip r:embed="rId3"/>
          <a:srcRect/>
          <a:stretch>
            <a:fillRect/>
          </a:stretch>
        </p:blipFill>
        <p:spPr bwMode="auto">
          <a:xfrm>
            <a:off x="762000" y="1905000"/>
            <a:ext cx="3810000" cy="3810000"/>
          </a:xfrm>
          <a:prstGeom prst="rect">
            <a:avLst/>
          </a:prstGeom>
          <a:noFill/>
          <a:ln w="9525">
            <a:noFill/>
            <a:miter lim="800000"/>
            <a:headEnd/>
            <a:tailEnd/>
          </a:ln>
        </p:spPr>
      </p:pic>
      <p:pic>
        <p:nvPicPr>
          <p:cNvPr id="100357" name="Picture 5" descr="bce_galleria_06"/>
          <p:cNvPicPr>
            <a:picLocks noChangeAspect="1" noChangeArrowheads="1"/>
          </p:cNvPicPr>
          <p:nvPr/>
        </p:nvPicPr>
        <p:blipFill>
          <a:blip r:embed="rId4"/>
          <a:srcRect/>
          <a:stretch>
            <a:fillRect/>
          </a:stretch>
        </p:blipFill>
        <p:spPr bwMode="auto">
          <a:xfrm>
            <a:off x="4724400" y="1905000"/>
            <a:ext cx="3810000" cy="38100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t>Tabourettli Theater, </a:t>
            </a:r>
            <a:r>
              <a:rPr lang="en-US" sz="2000"/>
              <a:t>Zurich, Switzerland, designed by Santiago Calatrava</a:t>
            </a:r>
          </a:p>
        </p:txBody>
      </p:sp>
      <p:sp>
        <p:nvSpPr>
          <p:cNvPr id="102403" name="Rectangle 3"/>
          <p:cNvSpPr>
            <a:spLocks noGrp="1" noChangeArrowheads="1"/>
          </p:cNvSpPr>
          <p:nvPr>
            <p:ph type="body" idx="1"/>
          </p:nvPr>
        </p:nvSpPr>
        <p:spPr/>
        <p:txBody>
          <a:bodyPr/>
          <a:lstStyle/>
          <a:p>
            <a:pPr eaLnBrk="1" hangingPunct="1"/>
            <a:endParaRPr lang="en-US"/>
          </a:p>
        </p:txBody>
      </p:sp>
      <p:pic>
        <p:nvPicPr>
          <p:cNvPr id="102404" name="Picture 4" descr="tabourettli_theater_03"/>
          <p:cNvPicPr>
            <a:picLocks noChangeAspect="1" noChangeArrowheads="1"/>
          </p:cNvPicPr>
          <p:nvPr/>
        </p:nvPicPr>
        <p:blipFill>
          <a:blip r:embed="rId3"/>
          <a:srcRect/>
          <a:stretch>
            <a:fillRect/>
          </a:stretch>
        </p:blipFill>
        <p:spPr bwMode="auto">
          <a:xfrm>
            <a:off x="4876800" y="1828800"/>
            <a:ext cx="3810000" cy="3810000"/>
          </a:xfrm>
          <a:prstGeom prst="rect">
            <a:avLst/>
          </a:prstGeom>
          <a:noFill/>
          <a:ln w="9525">
            <a:noFill/>
            <a:miter lim="800000"/>
            <a:headEnd/>
            <a:tailEnd/>
          </a:ln>
        </p:spPr>
      </p:pic>
      <p:pic>
        <p:nvPicPr>
          <p:cNvPr id="102405" name="Picture 5" descr="tabourettli_theater_05"/>
          <p:cNvPicPr>
            <a:picLocks noChangeAspect="1" noChangeArrowheads="1"/>
          </p:cNvPicPr>
          <p:nvPr/>
        </p:nvPicPr>
        <p:blipFill>
          <a:blip r:embed="rId4"/>
          <a:srcRect/>
          <a:stretch>
            <a:fillRect/>
          </a:stretch>
        </p:blipFill>
        <p:spPr bwMode="auto">
          <a:xfrm>
            <a:off x="762000" y="1828800"/>
            <a:ext cx="3810000" cy="3810000"/>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dirty="0"/>
              <a:t>designed by Santiago </a:t>
            </a:r>
            <a:r>
              <a:rPr lang="en-US" dirty="0" err="1"/>
              <a:t>Calatrava</a:t>
            </a:r>
            <a:endParaRPr lang="en-US" dirty="0"/>
          </a:p>
        </p:txBody>
      </p:sp>
      <p:pic>
        <p:nvPicPr>
          <p:cNvPr id="104451" name="Picture 3" descr="tabourettli_theater_04"/>
          <p:cNvPicPr>
            <a:picLocks noChangeAspect="1" noChangeArrowheads="1"/>
          </p:cNvPicPr>
          <p:nvPr/>
        </p:nvPicPr>
        <p:blipFill>
          <a:blip r:embed="rId3"/>
          <a:srcRect/>
          <a:stretch>
            <a:fillRect/>
          </a:stretch>
        </p:blipFill>
        <p:spPr bwMode="auto">
          <a:xfrm>
            <a:off x="4648200" y="1828800"/>
            <a:ext cx="4038600" cy="4038600"/>
          </a:xfrm>
          <a:prstGeom prst="rect">
            <a:avLst/>
          </a:prstGeom>
          <a:noFill/>
          <a:ln w="9525">
            <a:noFill/>
            <a:miter lim="800000"/>
            <a:headEnd/>
            <a:tailEnd/>
          </a:ln>
        </p:spPr>
      </p:pic>
      <p:pic>
        <p:nvPicPr>
          <p:cNvPr id="104452" name="Picture 4" descr="tabourettli_theater_02"/>
          <p:cNvPicPr>
            <a:picLocks noGrp="1" noChangeAspect="1" noChangeArrowheads="1"/>
          </p:cNvPicPr>
          <p:nvPr>
            <p:ph type="body" idx="1"/>
          </p:nvPr>
        </p:nvPicPr>
        <p:blipFill>
          <a:blip r:embed="rId4"/>
          <a:srcRect/>
          <a:stretch>
            <a:fillRect/>
          </a:stretch>
        </p:blipFill>
        <p:spPr>
          <a:xfrm>
            <a:off x="457200" y="1828800"/>
            <a:ext cx="4068763" cy="4068763"/>
          </a:xfr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dirty="0"/>
              <a:t>designed by Santiago </a:t>
            </a:r>
            <a:r>
              <a:rPr lang="en-US" dirty="0" err="1"/>
              <a:t>Calatrava</a:t>
            </a:r>
            <a:endParaRPr lang="en-US" dirty="0"/>
          </a:p>
        </p:txBody>
      </p:sp>
      <p:sp>
        <p:nvSpPr>
          <p:cNvPr id="106499" name="Rectangle 3"/>
          <p:cNvSpPr>
            <a:spLocks noGrp="1" noChangeArrowheads="1"/>
          </p:cNvSpPr>
          <p:nvPr>
            <p:ph type="body" idx="1"/>
          </p:nvPr>
        </p:nvSpPr>
        <p:spPr/>
        <p:txBody>
          <a:bodyPr/>
          <a:lstStyle/>
          <a:p>
            <a:pPr eaLnBrk="1" hangingPunct="1"/>
            <a:endParaRPr lang="en-US"/>
          </a:p>
        </p:txBody>
      </p:sp>
      <p:pic>
        <p:nvPicPr>
          <p:cNvPr id="106500" name="Picture 4" descr="tabourettli_theater_06"/>
          <p:cNvPicPr>
            <a:picLocks noChangeAspect="1" noChangeArrowheads="1"/>
          </p:cNvPicPr>
          <p:nvPr/>
        </p:nvPicPr>
        <p:blipFill>
          <a:blip r:embed="rId3"/>
          <a:srcRect/>
          <a:stretch>
            <a:fillRect/>
          </a:stretch>
        </p:blipFill>
        <p:spPr bwMode="auto">
          <a:xfrm>
            <a:off x="685800" y="1828800"/>
            <a:ext cx="3810000" cy="3810000"/>
          </a:xfrm>
          <a:prstGeom prst="rect">
            <a:avLst/>
          </a:prstGeom>
          <a:noFill/>
          <a:ln w="9525">
            <a:noFill/>
            <a:miter lim="800000"/>
            <a:headEnd/>
            <a:tailEnd/>
          </a:ln>
        </p:spPr>
      </p:pic>
      <p:pic>
        <p:nvPicPr>
          <p:cNvPr id="106501" name="Picture 5" descr="tabourettli_theater_07"/>
          <p:cNvPicPr>
            <a:picLocks noChangeAspect="1" noChangeArrowheads="1"/>
          </p:cNvPicPr>
          <p:nvPr/>
        </p:nvPicPr>
        <p:blipFill>
          <a:blip r:embed="rId4"/>
          <a:srcRect/>
          <a:stretch>
            <a:fillRect/>
          </a:stretch>
        </p:blipFill>
        <p:spPr bwMode="auto">
          <a:xfrm>
            <a:off x="4648200" y="1828800"/>
            <a:ext cx="3810000" cy="3810000"/>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z="2800"/>
              <a:t>Glass provides light, surface, and color in interior architecture </a:t>
            </a:r>
          </a:p>
        </p:txBody>
      </p:sp>
      <p:sp>
        <p:nvSpPr>
          <p:cNvPr id="108547" name="Rectangle 3"/>
          <p:cNvSpPr>
            <a:spLocks noGrp="1" noChangeArrowheads="1"/>
          </p:cNvSpPr>
          <p:nvPr>
            <p:ph type="body" idx="1"/>
          </p:nvPr>
        </p:nvSpPr>
        <p:spPr/>
        <p:txBody>
          <a:bodyPr/>
          <a:lstStyle/>
          <a:p>
            <a:pPr eaLnBrk="1" hangingPunct="1"/>
            <a:endParaRPr lang="en-US"/>
          </a:p>
        </p:txBody>
      </p:sp>
      <p:pic>
        <p:nvPicPr>
          <p:cNvPr id="108548" name="Picture 4" descr="2511f"/>
          <p:cNvPicPr>
            <a:picLocks noChangeAspect="1" noChangeArrowheads="1"/>
          </p:cNvPicPr>
          <p:nvPr/>
        </p:nvPicPr>
        <p:blipFill>
          <a:blip r:embed="rId3"/>
          <a:srcRect/>
          <a:stretch>
            <a:fillRect/>
          </a:stretch>
        </p:blipFill>
        <p:spPr bwMode="auto">
          <a:xfrm>
            <a:off x="533400" y="1981200"/>
            <a:ext cx="2916238" cy="3886200"/>
          </a:xfrm>
          <a:prstGeom prst="rect">
            <a:avLst/>
          </a:prstGeom>
          <a:noFill/>
          <a:ln w="9525">
            <a:noFill/>
            <a:miter lim="800000"/>
            <a:headEnd/>
            <a:tailEnd/>
          </a:ln>
        </p:spPr>
      </p:pic>
      <p:pic>
        <p:nvPicPr>
          <p:cNvPr id="108549" name="Picture 5" descr="37d"/>
          <p:cNvPicPr>
            <a:picLocks noChangeAspect="1" noChangeArrowheads="1"/>
          </p:cNvPicPr>
          <p:nvPr/>
        </p:nvPicPr>
        <p:blipFill>
          <a:blip r:embed="rId4"/>
          <a:srcRect/>
          <a:stretch>
            <a:fillRect/>
          </a:stretch>
        </p:blipFill>
        <p:spPr bwMode="auto">
          <a:xfrm>
            <a:off x="3733800" y="1981200"/>
            <a:ext cx="5181600" cy="3886200"/>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z="2000"/>
              <a:t>Naturally colored glass is composed of 72% silica, 15% soda, 10% lime, and 3% other impurities.  silica is basically sand.</a:t>
            </a:r>
          </a:p>
        </p:txBody>
      </p:sp>
      <p:sp>
        <p:nvSpPr>
          <p:cNvPr id="110595" name="Rectangle 3"/>
          <p:cNvSpPr>
            <a:spLocks noGrp="1" noChangeArrowheads="1"/>
          </p:cNvSpPr>
          <p:nvPr>
            <p:ph type="body" idx="1"/>
          </p:nvPr>
        </p:nvSpPr>
        <p:spPr/>
        <p:txBody>
          <a:bodyPr/>
          <a:lstStyle/>
          <a:p>
            <a:pPr eaLnBrk="1" hangingPunct="1"/>
            <a:endParaRPr lang="en-US"/>
          </a:p>
        </p:txBody>
      </p:sp>
      <p:pic>
        <p:nvPicPr>
          <p:cNvPr id="110596" name="Picture 4" descr="ingredients"/>
          <p:cNvPicPr>
            <a:picLocks noChangeAspect="1" noChangeArrowheads="1"/>
          </p:cNvPicPr>
          <p:nvPr/>
        </p:nvPicPr>
        <p:blipFill>
          <a:blip r:embed="rId3"/>
          <a:srcRect/>
          <a:stretch>
            <a:fillRect/>
          </a:stretch>
        </p:blipFill>
        <p:spPr bwMode="auto">
          <a:xfrm>
            <a:off x="2514600" y="2057400"/>
            <a:ext cx="4191000" cy="3817938"/>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endParaRPr lang="en-US"/>
          </a:p>
        </p:txBody>
      </p:sp>
      <p:sp>
        <p:nvSpPr>
          <p:cNvPr id="112643" name="Rectangle 3"/>
          <p:cNvSpPr>
            <a:spLocks noGrp="1" noChangeArrowheads="1"/>
          </p:cNvSpPr>
          <p:nvPr>
            <p:ph type="body" idx="1"/>
          </p:nvPr>
        </p:nvSpPr>
        <p:spPr/>
        <p:txBody>
          <a:bodyPr/>
          <a:lstStyle/>
          <a:p>
            <a:pPr eaLnBrk="1" hangingPunct="1"/>
            <a:r>
              <a:rPr lang="en-US" sz="2400" dirty="0"/>
              <a:t>Glass is not naturally colorless. Beach sand invariably contains black particles of iron oxides scattered through it. </a:t>
            </a:r>
          </a:p>
          <a:p>
            <a:pPr eaLnBrk="1" hangingPunct="1"/>
            <a:endParaRPr lang="en-US" sz="2400" dirty="0"/>
          </a:p>
          <a:p>
            <a:pPr eaLnBrk="1" hangingPunct="1"/>
            <a:r>
              <a:rPr lang="en-US" sz="2400" dirty="0"/>
              <a:t>When fired in a usual, oxygen-rich environment (i.e., with the furnace in an oxidizing state), these impurities give the glass a natural </a:t>
            </a:r>
            <a:r>
              <a:rPr lang="en-US" sz="2400" dirty="0" err="1"/>
              <a:t>aquablue</a:t>
            </a:r>
            <a:r>
              <a:rPr lang="en-US" sz="2400" dirty="0"/>
              <a:t> </a:t>
            </a:r>
          </a:p>
          <a:p>
            <a:pPr eaLnBrk="1" hangingPunct="1"/>
            <a:r>
              <a:rPr lang="en-US" sz="2400" dirty="0"/>
              <a:t>to light green tinge.</a:t>
            </a:r>
            <a:endParaRPr lang="en-US" sz="2400" dirty="0">
              <a:solidFill>
                <a:srgbClr val="000000"/>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endParaRPr lang="en-US"/>
          </a:p>
        </p:txBody>
      </p:sp>
      <p:sp>
        <p:nvSpPr>
          <p:cNvPr id="114691" name="Rectangle 3"/>
          <p:cNvSpPr>
            <a:spLocks noGrp="1" noChangeArrowheads="1"/>
          </p:cNvSpPr>
          <p:nvPr>
            <p:ph type="body" idx="1"/>
          </p:nvPr>
        </p:nvSpPr>
        <p:spPr/>
        <p:txBody>
          <a:bodyPr/>
          <a:lstStyle/>
          <a:p>
            <a:pPr eaLnBrk="1" hangingPunct="1"/>
            <a:endParaRPr lang="en-US"/>
          </a:p>
        </p:txBody>
      </p:sp>
      <p:pic>
        <p:nvPicPr>
          <p:cNvPr id="114692" name="Picture 4" descr="staircase 2"/>
          <p:cNvPicPr>
            <a:picLocks noChangeAspect="1" noChangeArrowheads="1"/>
          </p:cNvPicPr>
          <p:nvPr/>
        </p:nvPicPr>
        <p:blipFill>
          <a:blip r:embed="rId3"/>
          <a:srcRect/>
          <a:stretch>
            <a:fillRect/>
          </a:stretch>
        </p:blipFill>
        <p:spPr bwMode="auto">
          <a:xfrm>
            <a:off x="2743200" y="0"/>
            <a:ext cx="4373563" cy="67945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Terrazzo Flooring</a:t>
            </a:r>
            <a:endParaRPr lang="en-US" dirty="0"/>
          </a:p>
        </p:txBody>
      </p:sp>
      <p:pic>
        <p:nvPicPr>
          <p:cNvPr id="4" name="Content Placeholder 3"/>
          <p:cNvPicPr>
            <a:picLocks noGrp="1" noChangeAspect="1"/>
          </p:cNvPicPr>
          <p:nvPr>
            <p:ph idx="1"/>
          </p:nvPr>
        </p:nvPicPr>
        <p:blipFill>
          <a:blip r:embed="rId2"/>
          <a:srcRect l="-18435" r="-18435"/>
          <a:stretch>
            <a:fillRect/>
          </a:stretch>
        </p:blipFill>
        <p:spPr/>
      </p:pic>
    </p:spTree>
    <p:extLst>
      <p:ext uri="{BB962C8B-B14F-4D97-AF65-F5344CB8AC3E}">
        <p14:creationId xmlns:p14="http://schemas.microsoft.com/office/powerpoint/2010/main" val="216702653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z="2400"/>
              <a:t>glass stairways</a:t>
            </a:r>
          </a:p>
        </p:txBody>
      </p:sp>
      <p:sp>
        <p:nvSpPr>
          <p:cNvPr id="116739" name="Rectangle 3"/>
          <p:cNvSpPr>
            <a:spLocks noGrp="1" noChangeArrowheads="1"/>
          </p:cNvSpPr>
          <p:nvPr>
            <p:ph type="body" idx="1"/>
          </p:nvPr>
        </p:nvSpPr>
        <p:spPr/>
        <p:txBody>
          <a:bodyPr/>
          <a:lstStyle/>
          <a:p>
            <a:pPr eaLnBrk="1" hangingPunct="1"/>
            <a:endParaRPr lang="en-US"/>
          </a:p>
        </p:txBody>
      </p:sp>
      <p:pic>
        <p:nvPicPr>
          <p:cNvPr id="116740" name="Picture 4" descr="RailCentral01"/>
          <p:cNvPicPr>
            <a:picLocks noChangeAspect="1" noChangeArrowheads="1"/>
          </p:cNvPicPr>
          <p:nvPr/>
        </p:nvPicPr>
        <p:blipFill>
          <a:blip r:embed="rId3"/>
          <a:srcRect/>
          <a:stretch>
            <a:fillRect/>
          </a:stretch>
        </p:blipFill>
        <p:spPr bwMode="auto">
          <a:xfrm>
            <a:off x="914400" y="2057400"/>
            <a:ext cx="3886200" cy="3886200"/>
          </a:xfrm>
          <a:prstGeom prst="rect">
            <a:avLst/>
          </a:prstGeom>
          <a:noFill/>
          <a:ln w="9525">
            <a:noFill/>
            <a:miter lim="800000"/>
            <a:headEnd/>
            <a:tailEnd/>
          </a:ln>
        </p:spPr>
      </p:pic>
      <p:pic>
        <p:nvPicPr>
          <p:cNvPr id="116741" name="Picture 5" descr="App-1_big"/>
          <p:cNvPicPr>
            <a:picLocks noChangeAspect="1" noChangeArrowheads="1"/>
          </p:cNvPicPr>
          <p:nvPr/>
        </p:nvPicPr>
        <p:blipFill>
          <a:blip r:embed="rId4"/>
          <a:srcRect/>
          <a:stretch>
            <a:fillRect/>
          </a:stretch>
        </p:blipFill>
        <p:spPr bwMode="auto">
          <a:xfrm>
            <a:off x="5761038" y="2057400"/>
            <a:ext cx="2493962" cy="3886200"/>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sz="2400" dirty="0" smtClean="0"/>
              <a:t>Laminated </a:t>
            </a:r>
            <a:r>
              <a:rPr lang="en-US" sz="2400" dirty="0"/>
              <a:t>glass applications</a:t>
            </a:r>
          </a:p>
        </p:txBody>
      </p:sp>
      <p:sp>
        <p:nvSpPr>
          <p:cNvPr id="118787" name="Rectangle 3"/>
          <p:cNvSpPr>
            <a:spLocks noGrp="1" noChangeArrowheads="1"/>
          </p:cNvSpPr>
          <p:nvPr>
            <p:ph type="body" idx="1"/>
          </p:nvPr>
        </p:nvSpPr>
        <p:spPr/>
        <p:txBody>
          <a:bodyPr/>
          <a:lstStyle/>
          <a:p>
            <a:pPr eaLnBrk="1" hangingPunct="1"/>
            <a:endParaRPr lang="en-US"/>
          </a:p>
        </p:txBody>
      </p:sp>
      <p:pic>
        <p:nvPicPr>
          <p:cNvPr id="118788" name="Picture 4" descr="2401g"/>
          <p:cNvPicPr>
            <a:picLocks noChangeAspect="1" noChangeArrowheads="1"/>
          </p:cNvPicPr>
          <p:nvPr/>
        </p:nvPicPr>
        <p:blipFill>
          <a:blip r:embed="rId3"/>
          <a:srcRect/>
          <a:stretch>
            <a:fillRect/>
          </a:stretch>
        </p:blipFill>
        <p:spPr bwMode="auto">
          <a:xfrm>
            <a:off x="914400" y="2057400"/>
            <a:ext cx="3138488" cy="3856038"/>
          </a:xfrm>
          <a:prstGeom prst="rect">
            <a:avLst/>
          </a:prstGeom>
          <a:noFill/>
          <a:ln w="9525">
            <a:noFill/>
            <a:miter lim="800000"/>
            <a:headEnd/>
            <a:tailEnd/>
          </a:ln>
        </p:spPr>
      </p:pic>
      <p:pic>
        <p:nvPicPr>
          <p:cNvPr id="118789" name="Picture 5" descr="2401m"/>
          <p:cNvPicPr>
            <a:picLocks noChangeAspect="1" noChangeArrowheads="1"/>
          </p:cNvPicPr>
          <p:nvPr/>
        </p:nvPicPr>
        <p:blipFill>
          <a:blip r:embed="rId4"/>
          <a:srcRect/>
          <a:stretch>
            <a:fillRect/>
          </a:stretch>
        </p:blipFill>
        <p:spPr bwMode="auto">
          <a:xfrm>
            <a:off x="4267200" y="2057400"/>
            <a:ext cx="3074988" cy="3810000"/>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z="2400" dirty="0" smtClean="0"/>
              <a:t>Details </a:t>
            </a:r>
            <a:r>
              <a:rPr lang="en-US" sz="2400" dirty="0"/>
              <a:t>within glass stair construction</a:t>
            </a:r>
          </a:p>
        </p:txBody>
      </p:sp>
      <p:sp>
        <p:nvSpPr>
          <p:cNvPr id="120835" name="Rectangle 3"/>
          <p:cNvSpPr>
            <a:spLocks noGrp="1" noChangeArrowheads="1"/>
          </p:cNvSpPr>
          <p:nvPr>
            <p:ph type="body" idx="1"/>
          </p:nvPr>
        </p:nvSpPr>
        <p:spPr/>
        <p:txBody>
          <a:bodyPr/>
          <a:lstStyle/>
          <a:p>
            <a:pPr eaLnBrk="1" hangingPunct="1"/>
            <a:endParaRPr lang="en-US"/>
          </a:p>
        </p:txBody>
      </p:sp>
      <p:pic>
        <p:nvPicPr>
          <p:cNvPr id="120836" name="Picture 4" descr="2401h"/>
          <p:cNvPicPr>
            <a:picLocks noChangeAspect="1" noChangeArrowheads="1"/>
          </p:cNvPicPr>
          <p:nvPr/>
        </p:nvPicPr>
        <p:blipFill>
          <a:blip r:embed="rId3"/>
          <a:srcRect/>
          <a:stretch>
            <a:fillRect/>
          </a:stretch>
        </p:blipFill>
        <p:spPr bwMode="auto">
          <a:xfrm>
            <a:off x="838200" y="2133600"/>
            <a:ext cx="4114800" cy="3224213"/>
          </a:xfrm>
          <a:prstGeom prst="rect">
            <a:avLst/>
          </a:prstGeom>
          <a:noFill/>
          <a:ln w="9525">
            <a:noFill/>
            <a:miter lim="800000"/>
            <a:headEnd/>
            <a:tailEnd/>
          </a:ln>
        </p:spPr>
      </p:pic>
      <p:pic>
        <p:nvPicPr>
          <p:cNvPr id="120837" name="Picture 5" descr="Savic_stairs2"/>
          <p:cNvPicPr>
            <a:picLocks noChangeAspect="1" noChangeArrowheads="1"/>
          </p:cNvPicPr>
          <p:nvPr/>
        </p:nvPicPr>
        <p:blipFill>
          <a:blip r:embed="rId4"/>
          <a:srcRect/>
          <a:stretch>
            <a:fillRect/>
          </a:stretch>
        </p:blipFill>
        <p:spPr bwMode="auto">
          <a:xfrm>
            <a:off x="5181600" y="2133600"/>
            <a:ext cx="2979738" cy="3733800"/>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2000"/>
              <a:t>connecting glass pieces to other glass pieces, or connecting</a:t>
            </a:r>
            <a:br>
              <a:rPr lang="en-US" sz="2000"/>
            </a:br>
            <a:r>
              <a:rPr lang="en-US" sz="2000"/>
              <a:t>glass pieces to other building parts requires careful, and often</a:t>
            </a:r>
            <a:br>
              <a:rPr lang="en-US" sz="2000"/>
            </a:br>
            <a:r>
              <a:rPr lang="en-US" sz="2000"/>
              <a:t>sophisticated, detailing. </a:t>
            </a:r>
            <a:endParaRPr lang="en-US"/>
          </a:p>
        </p:txBody>
      </p:sp>
      <p:sp>
        <p:nvSpPr>
          <p:cNvPr id="137219" name="Rectangle 3"/>
          <p:cNvSpPr>
            <a:spLocks noGrp="1" noChangeArrowheads="1"/>
          </p:cNvSpPr>
          <p:nvPr>
            <p:ph type="body" idx="1"/>
          </p:nvPr>
        </p:nvSpPr>
        <p:spPr/>
        <p:txBody>
          <a:bodyPr/>
          <a:lstStyle/>
          <a:p>
            <a:pPr eaLnBrk="1" hangingPunct="1"/>
            <a:endParaRPr lang="en-US"/>
          </a:p>
        </p:txBody>
      </p:sp>
      <p:pic>
        <p:nvPicPr>
          <p:cNvPr id="137220" name="Picture 4" descr="Steel_Glass_L"/>
          <p:cNvPicPr>
            <a:picLocks noChangeAspect="1" noChangeArrowheads="1"/>
          </p:cNvPicPr>
          <p:nvPr/>
        </p:nvPicPr>
        <p:blipFill>
          <a:blip r:embed="rId3"/>
          <a:srcRect/>
          <a:stretch>
            <a:fillRect/>
          </a:stretch>
        </p:blipFill>
        <p:spPr bwMode="auto">
          <a:xfrm>
            <a:off x="1752600" y="2057400"/>
            <a:ext cx="5791200" cy="385445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sz="2000"/>
              <a:t>here the steel column and beam structure of the building is separated from the glass enclosing planes by building an </a:t>
            </a:r>
            <a:br>
              <a:rPr lang="en-US" sz="2000"/>
            </a:br>
            <a:r>
              <a:rPr lang="en-US" sz="2000"/>
              <a:t>additional light structure just for the glazing. </a:t>
            </a:r>
          </a:p>
        </p:txBody>
      </p:sp>
      <p:sp>
        <p:nvSpPr>
          <p:cNvPr id="139267" name="Rectangle 3"/>
          <p:cNvSpPr>
            <a:spLocks noGrp="1" noChangeArrowheads="1"/>
          </p:cNvSpPr>
          <p:nvPr>
            <p:ph type="body" idx="1"/>
          </p:nvPr>
        </p:nvSpPr>
        <p:spPr/>
        <p:txBody>
          <a:bodyPr/>
          <a:lstStyle/>
          <a:p>
            <a:pPr eaLnBrk="1" hangingPunct="1"/>
            <a:endParaRPr lang="en-US"/>
          </a:p>
        </p:txBody>
      </p:sp>
      <p:pic>
        <p:nvPicPr>
          <p:cNvPr id="139268" name="Picture 4" descr="Top-of-Guinness-Architectur1"/>
          <p:cNvPicPr>
            <a:picLocks noChangeAspect="1" noChangeArrowheads="1"/>
          </p:cNvPicPr>
          <p:nvPr/>
        </p:nvPicPr>
        <p:blipFill>
          <a:blip r:embed="rId3"/>
          <a:srcRect/>
          <a:stretch>
            <a:fillRect/>
          </a:stretch>
        </p:blipFill>
        <p:spPr bwMode="auto">
          <a:xfrm>
            <a:off x="1600200" y="1828800"/>
            <a:ext cx="5962650" cy="4471988"/>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sz="2000"/>
              <a:t>the glass is virtually invisible, allowing the unusual, and dynamic, </a:t>
            </a:r>
            <a:br>
              <a:rPr lang="en-US" sz="2000"/>
            </a:br>
            <a:r>
              <a:rPr lang="en-US" sz="2000"/>
              <a:t>steel structure to be seen as a whole wall.</a:t>
            </a:r>
          </a:p>
        </p:txBody>
      </p:sp>
      <p:sp>
        <p:nvSpPr>
          <p:cNvPr id="141315" name="Rectangle 3"/>
          <p:cNvSpPr>
            <a:spLocks noGrp="1" noChangeArrowheads="1"/>
          </p:cNvSpPr>
          <p:nvPr>
            <p:ph type="body" idx="1"/>
          </p:nvPr>
        </p:nvSpPr>
        <p:spPr/>
        <p:txBody>
          <a:bodyPr/>
          <a:lstStyle/>
          <a:p>
            <a:pPr eaLnBrk="1" hangingPunct="1"/>
            <a:endParaRPr lang="en-US"/>
          </a:p>
        </p:txBody>
      </p:sp>
      <p:pic>
        <p:nvPicPr>
          <p:cNvPr id="141316" name="Picture 4" descr="melfed2003_4"/>
          <p:cNvPicPr>
            <a:picLocks noChangeAspect="1" noChangeArrowheads="1"/>
          </p:cNvPicPr>
          <p:nvPr/>
        </p:nvPicPr>
        <p:blipFill>
          <a:blip r:embed="rId3"/>
          <a:srcRect/>
          <a:stretch>
            <a:fillRect/>
          </a:stretch>
        </p:blipFill>
        <p:spPr bwMode="auto">
          <a:xfrm>
            <a:off x="1447800" y="1752600"/>
            <a:ext cx="6351588" cy="4279900"/>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sz="1800"/>
              <a:t>‘glass box’ house designed by ken yokogawa, </a:t>
            </a:r>
            <a:br>
              <a:rPr lang="en-US" sz="1800"/>
            </a:br>
            <a:r>
              <a:rPr lang="en-US" sz="1800"/>
              <a:t>located in kobe, japan</a:t>
            </a:r>
            <a:br>
              <a:rPr lang="en-US" sz="1800"/>
            </a:br>
            <a:r>
              <a:rPr lang="en-US" sz="1800"/>
              <a:t>the interior seems to be pulled to the outdoors because of the </a:t>
            </a:r>
            <a:br>
              <a:rPr lang="en-US" sz="1800"/>
            </a:br>
            <a:r>
              <a:rPr lang="en-US" sz="1800"/>
              <a:t>large expanses of clear glass</a:t>
            </a:r>
            <a:endParaRPr lang="en-US" sz="2000"/>
          </a:p>
        </p:txBody>
      </p:sp>
      <p:sp>
        <p:nvSpPr>
          <p:cNvPr id="143363" name="Rectangle 3"/>
          <p:cNvSpPr>
            <a:spLocks noGrp="1" noChangeArrowheads="1"/>
          </p:cNvSpPr>
          <p:nvPr>
            <p:ph type="body" idx="1"/>
          </p:nvPr>
        </p:nvSpPr>
        <p:spPr/>
        <p:txBody>
          <a:bodyPr/>
          <a:lstStyle/>
          <a:p>
            <a:pPr eaLnBrk="1" hangingPunct="1"/>
            <a:endParaRPr lang="en-US"/>
          </a:p>
        </p:txBody>
      </p:sp>
      <p:pic>
        <p:nvPicPr>
          <p:cNvPr id="143364" name="Picture 4" descr="inview1"/>
          <p:cNvPicPr>
            <a:picLocks noChangeAspect="1" noChangeArrowheads="1"/>
          </p:cNvPicPr>
          <p:nvPr/>
        </p:nvPicPr>
        <p:blipFill>
          <a:blip r:embed="rId3"/>
          <a:srcRect/>
          <a:stretch>
            <a:fillRect/>
          </a:stretch>
        </p:blipFill>
        <p:spPr bwMode="auto">
          <a:xfrm>
            <a:off x="1676400" y="2057400"/>
            <a:ext cx="5715000" cy="3873500"/>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endParaRPr lang="en-US"/>
          </a:p>
        </p:txBody>
      </p:sp>
      <p:sp>
        <p:nvSpPr>
          <p:cNvPr id="145411" name="Rectangle 3"/>
          <p:cNvSpPr>
            <a:spLocks noGrp="1" noChangeArrowheads="1"/>
          </p:cNvSpPr>
          <p:nvPr>
            <p:ph type="body" idx="1"/>
          </p:nvPr>
        </p:nvSpPr>
        <p:spPr/>
        <p:txBody>
          <a:bodyPr/>
          <a:lstStyle/>
          <a:p>
            <a:pPr eaLnBrk="1" hangingPunct="1"/>
            <a:endParaRPr lang="en-US"/>
          </a:p>
        </p:txBody>
      </p:sp>
      <p:pic>
        <p:nvPicPr>
          <p:cNvPr id="145412" name="Picture 4" descr="exview1"/>
          <p:cNvPicPr>
            <a:picLocks noChangeAspect="1" noChangeArrowheads="1"/>
          </p:cNvPicPr>
          <p:nvPr/>
        </p:nvPicPr>
        <p:blipFill>
          <a:blip r:embed="rId3"/>
          <a:srcRect/>
          <a:stretch>
            <a:fillRect/>
          </a:stretch>
        </p:blipFill>
        <p:spPr bwMode="auto">
          <a:xfrm>
            <a:off x="1676400" y="2057400"/>
            <a:ext cx="5715000" cy="3992563"/>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n-US" sz="2000"/>
              <a:t>floor plan of ‘glass box’ house</a:t>
            </a:r>
          </a:p>
        </p:txBody>
      </p:sp>
      <p:sp>
        <p:nvSpPr>
          <p:cNvPr id="147459" name="Rectangle 3"/>
          <p:cNvSpPr>
            <a:spLocks noGrp="1" noChangeArrowheads="1"/>
          </p:cNvSpPr>
          <p:nvPr>
            <p:ph type="body" idx="1"/>
          </p:nvPr>
        </p:nvSpPr>
        <p:spPr/>
        <p:txBody>
          <a:bodyPr/>
          <a:lstStyle/>
          <a:p>
            <a:pPr eaLnBrk="1" hangingPunct="1"/>
            <a:endParaRPr lang="en-US"/>
          </a:p>
        </p:txBody>
      </p:sp>
      <p:pic>
        <p:nvPicPr>
          <p:cNvPr id="147460" name="Picture 4" descr="fplan1"/>
          <p:cNvPicPr>
            <a:picLocks noChangeAspect="1" noChangeArrowheads="1"/>
          </p:cNvPicPr>
          <p:nvPr/>
        </p:nvPicPr>
        <p:blipFill>
          <a:blip r:embed="rId3"/>
          <a:srcRect/>
          <a:stretch>
            <a:fillRect/>
          </a:stretch>
        </p:blipFill>
        <p:spPr bwMode="auto">
          <a:xfrm>
            <a:off x="2133600" y="1828800"/>
            <a:ext cx="5119688" cy="4297363"/>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z="2000"/>
              <a:t>here the clear glass exterior ‘walls’ of the house disappear. </a:t>
            </a:r>
            <a:br>
              <a:rPr lang="en-US" sz="2000"/>
            </a:br>
            <a:r>
              <a:rPr lang="en-US" sz="2000"/>
              <a:t>this sort of application only makes sense for a site that offers </a:t>
            </a:r>
            <a:br>
              <a:rPr lang="en-US" sz="2000"/>
            </a:br>
            <a:r>
              <a:rPr lang="en-US" sz="2000"/>
              <a:t>substantial privacy. </a:t>
            </a:r>
          </a:p>
        </p:txBody>
      </p:sp>
      <p:sp>
        <p:nvSpPr>
          <p:cNvPr id="149507" name="Rectangle 3"/>
          <p:cNvSpPr>
            <a:spLocks noGrp="1" noChangeArrowheads="1"/>
          </p:cNvSpPr>
          <p:nvPr>
            <p:ph type="body" idx="1"/>
          </p:nvPr>
        </p:nvSpPr>
        <p:spPr/>
        <p:txBody>
          <a:bodyPr/>
          <a:lstStyle/>
          <a:p>
            <a:pPr eaLnBrk="1" hangingPunct="1"/>
            <a:endParaRPr lang="en-US"/>
          </a:p>
        </p:txBody>
      </p:sp>
      <p:pic>
        <p:nvPicPr>
          <p:cNvPr id="149508" name="Picture 4" descr="200009P13"/>
          <p:cNvPicPr>
            <a:picLocks noChangeAspect="1" noChangeArrowheads="1"/>
          </p:cNvPicPr>
          <p:nvPr/>
        </p:nvPicPr>
        <p:blipFill>
          <a:blip r:embed="rId3"/>
          <a:srcRect/>
          <a:stretch>
            <a:fillRect/>
          </a:stretch>
        </p:blipFill>
        <p:spPr bwMode="auto">
          <a:xfrm>
            <a:off x="838200" y="2133600"/>
            <a:ext cx="3962400" cy="3289300"/>
          </a:xfrm>
          <a:prstGeom prst="rect">
            <a:avLst/>
          </a:prstGeom>
          <a:noFill/>
          <a:ln w="9525">
            <a:noFill/>
            <a:miter lim="800000"/>
            <a:headEnd/>
            <a:tailEnd/>
          </a:ln>
        </p:spPr>
      </p:pic>
      <p:pic>
        <p:nvPicPr>
          <p:cNvPr id="149509" name="Picture 5" descr="200009p12"/>
          <p:cNvPicPr>
            <a:picLocks noChangeAspect="1" noChangeArrowheads="1"/>
          </p:cNvPicPr>
          <p:nvPr/>
        </p:nvPicPr>
        <p:blipFill>
          <a:blip r:embed="rId4"/>
          <a:srcRect/>
          <a:stretch>
            <a:fillRect/>
          </a:stretch>
        </p:blipFill>
        <p:spPr bwMode="auto">
          <a:xfrm>
            <a:off x="5257800" y="2133600"/>
            <a:ext cx="2997200" cy="32893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Terrazzo Flooring</a:t>
            </a:r>
            <a:endParaRPr lang="en-US" dirty="0"/>
          </a:p>
        </p:txBody>
      </p:sp>
      <p:pic>
        <p:nvPicPr>
          <p:cNvPr id="4" name="Content Placeholder 3"/>
          <p:cNvPicPr>
            <a:picLocks noGrp="1" noChangeAspect="1"/>
          </p:cNvPicPr>
          <p:nvPr>
            <p:ph idx="1"/>
          </p:nvPr>
        </p:nvPicPr>
        <p:blipFill>
          <a:blip r:embed="rId2"/>
          <a:srcRect l="-10335" r="-10335"/>
          <a:stretch>
            <a:fillRect/>
          </a:stretch>
        </p:blipFill>
        <p:spPr/>
      </p:pic>
    </p:spTree>
    <p:extLst>
      <p:ext uri="{BB962C8B-B14F-4D97-AF65-F5344CB8AC3E}">
        <p14:creationId xmlns:p14="http://schemas.microsoft.com/office/powerpoint/2010/main" val="417605428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sz="2000"/>
              <a:t>wood framing for the fixed glass panels, operable ‘sash’, and doors. </a:t>
            </a:r>
          </a:p>
        </p:txBody>
      </p:sp>
      <p:sp>
        <p:nvSpPr>
          <p:cNvPr id="151555" name="Rectangle 3"/>
          <p:cNvSpPr>
            <a:spLocks noGrp="1" noChangeArrowheads="1"/>
          </p:cNvSpPr>
          <p:nvPr>
            <p:ph type="body" idx="1"/>
          </p:nvPr>
        </p:nvSpPr>
        <p:spPr/>
        <p:txBody>
          <a:bodyPr/>
          <a:lstStyle/>
          <a:p>
            <a:pPr eaLnBrk="1" hangingPunct="1"/>
            <a:endParaRPr lang="en-US"/>
          </a:p>
        </p:txBody>
      </p:sp>
      <p:pic>
        <p:nvPicPr>
          <p:cNvPr id="151556" name="Picture 4" descr="BZ+glass_south"/>
          <p:cNvPicPr>
            <a:picLocks noChangeAspect="1" noChangeArrowheads="1"/>
          </p:cNvPicPr>
          <p:nvPr/>
        </p:nvPicPr>
        <p:blipFill>
          <a:blip r:embed="rId3"/>
          <a:srcRect/>
          <a:stretch>
            <a:fillRect/>
          </a:stretch>
        </p:blipFill>
        <p:spPr bwMode="auto">
          <a:xfrm>
            <a:off x="3200400" y="1981200"/>
            <a:ext cx="3221038" cy="4267200"/>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endParaRPr lang="en-US"/>
          </a:p>
        </p:txBody>
      </p:sp>
      <p:sp>
        <p:nvSpPr>
          <p:cNvPr id="153603" name="Rectangle 3"/>
          <p:cNvSpPr>
            <a:spLocks noGrp="1" noChangeArrowheads="1"/>
          </p:cNvSpPr>
          <p:nvPr>
            <p:ph type="body" idx="1"/>
          </p:nvPr>
        </p:nvSpPr>
        <p:spPr/>
        <p:txBody>
          <a:bodyPr/>
          <a:lstStyle/>
          <a:p>
            <a:pPr eaLnBrk="1" hangingPunct="1"/>
            <a:endParaRPr lang="en-US"/>
          </a:p>
        </p:txBody>
      </p:sp>
      <p:pic>
        <p:nvPicPr>
          <p:cNvPr id="153604" name="Picture 4" descr="frmles1"/>
          <p:cNvPicPr>
            <a:picLocks noChangeAspect="1" noChangeArrowheads="1"/>
          </p:cNvPicPr>
          <p:nvPr/>
        </p:nvPicPr>
        <p:blipFill>
          <a:blip r:embed="rId3"/>
          <a:srcRect/>
          <a:stretch>
            <a:fillRect/>
          </a:stretch>
        </p:blipFill>
        <p:spPr bwMode="auto">
          <a:xfrm>
            <a:off x="838200" y="2057400"/>
            <a:ext cx="3095625" cy="3962400"/>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pPr eaLnBrk="1" hangingPunct="1"/>
            <a:r>
              <a:rPr lang="en-US" sz="2400" dirty="0" smtClean="0"/>
              <a:t>The design firm 3deluxe created this building for the brand Leonardo</a:t>
            </a:r>
          </a:p>
        </p:txBody>
      </p:sp>
      <p:pic>
        <p:nvPicPr>
          <p:cNvPr id="155651" name="Content Placeholder 3" descr="leonardo-glass-cube1.jpg"/>
          <p:cNvPicPr>
            <a:picLocks noGrp="1" noChangeAspect="1"/>
          </p:cNvPicPr>
          <p:nvPr>
            <p:ph idx="1"/>
          </p:nvPr>
        </p:nvPicPr>
        <p:blipFill>
          <a:blip r:embed="rId2"/>
          <a:srcRect/>
          <a:stretch>
            <a:fillRect/>
          </a:stretch>
        </p:blipFill>
        <p:spPr>
          <a:xfrm>
            <a:off x="1524000" y="1957388"/>
            <a:ext cx="6096000" cy="3810000"/>
          </a:xfr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pPr eaLnBrk="1" hangingPunct="1"/>
            <a:r>
              <a:rPr lang="en-US" dirty="0"/>
              <a:t>The design firm 3deluxe created this building for the brand Leonardo</a:t>
            </a:r>
            <a:endParaRPr lang="en-US" dirty="0" smtClean="0"/>
          </a:p>
        </p:txBody>
      </p:sp>
      <p:sp>
        <p:nvSpPr>
          <p:cNvPr id="156675" name="Content Placeholder 2"/>
          <p:cNvSpPr>
            <a:spLocks noGrp="1"/>
          </p:cNvSpPr>
          <p:nvPr>
            <p:ph idx="1"/>
          </p:nvPr>
        </p:nvSpPr>
        <p:spPr/>
        <p:txBody>
          <a:bodyPr/>
          <a:lstStyle/>
          <a:p>
            <a:pPr eaLnBrk="1" hangingPunct="1">
              <a:buNone/>
            </a:pPr>
            <a:endParaRPr lang="en-US" sz="1600" dirty="0" smtClean="0"/>
          </a:p>
          <a:p>
            <a:pPr eaLnBrk="1" hangingPunct="1"/>
            <a:r>
              <a:rPr lang="en-US" sz="1600" dirty="0" smtClean="0"/>
              <a:t>LEONARDO is a German glass company founded in 1859.</a:t>
            </a:r>
          </a:p>
          <a:p>
            <a:pPr eaLnBrk="1" hangingPunct="1"/>
            <a:endParaRPr lang="en-US" sz="1600" dirty="0" smtClean="0"/>
          </a:p>
          <a:p>
            <a:pPr eaLnBrk="1" hangingPunct="1"/>
            <a:r>
              <a:rPr lang="en-US" sz="1600" dirty="0" smtClean="0"/>
              <a:t>Bringing new meaning to the concept of a showroom, the recently completed Glass Cube, designed by 3deluxe architects, is part of a strategic development plan for the company, who believe glass is the way of the future.</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pPr eaLnBrk="1" hangingPunct="1"/>
            <a:r>
              <a:rPr lang="en-US" dirty="0"/>
              <a:t>The design firm 3deluxe created this building for the brand Leonardo</a:t>
            </a:r>
            <a:endParaRPr lang="en-US" dirty="0" smtClean="0"/>
          </a:p>
        </p:txBody>
      </p:sp>
      <p:pic>
        <p:nvPicPr>
          <p:cNvPr id="157699" name="Content Placeholder 3" descr="leonardo-glass-cube2.jpg"/>
          <p:cNvPicPr>
            <a:picLocks noGrp="1" noChangeAspect="1"/>
          </p:cNvPicPr>
          <p:nvPr>
            <p:ph idx="1"/>
          </p:nvPr>
        </p:nvPicPr>
        <p:blipFill>
          <a:blip r:embed="rId2"/>
          <a:srcRect/>
          <a:stretch>
            <a:fillRect/>
          </a:stretch>
        </p:blipFill>
        <p:spPr>
          <a:xfrm>
            <a:off x="1524000" y="2338388"/>
            <a:ext cx="6096000" cy="3048000"/>
          </a:xfr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pPr eaLnBrk="1" hangingPunct="1"/>
            <a:r>
              <a:rPr lang="en-US" sz="2000" dirty="0"/>
              <a:t>The design firm 3deluxe created this building for the brand </a:t>
            </a:r>
            <a:r>
              <a:rPr lang="en-US" sz="2000" dirty="0" smtClean="0"/>
              <a:t>Leonardo:</a:t>
            </a:r>
            <a:br>
              <a:rPr lang="en-US" sz="2000" dirty="0" smtClean="0"/>
            </a:br>
            <a:r>
              <a:rPr lang="en-US" sz="2000" dirty="0" smtClean="0"/>
              <a:t>these odd shaped vertical elements are actually structural columns!</a:t>
            </a:r>
          </a:p>
        </p:txBody>
      </p:sp>
      <p:pic>
        <p:nvPicPr>
          <p:cNvPr id="158723" name="Content Placeholder 3" descr="leonardo-glass-cube3.jpg"/>
          <p:cNvPicPr>
            <a:picLocks noGrp="1" noChangeAspect="1"/>
          </p:cNvPicPr>
          <p:nvPr>
            <p:ph idx="1"/>
          </p:nvPr>
        </p:nvPicPr>
        <p:blipFill>
          <a:blip r:embed="rId2"/>
          <a:srcRect/>
          <a:stretch>
            <a:fillRect/>
          </a:stretch>
        </p:blipFill>
        <p:spPr>
          <a:xfrm>
            <a:off x="1524000" y="2338388"/>
            <a:ext cx="6096000" cy="3048000"/>
          </a:xfr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pPr eaLnBrk="1" hangingPunct="1"/>
            <a:r>
              <a:rPr lang="en-US" dirty="0"/>
              <a:t>The design firm 3deluxe created this building for the brand Leonardo</a:t>
            </a:r>
            <a:endParaRPr lang="en-US" dirty="0" smtClean="0"/>
          </a:p>
        </p:txBody>
      </p:sp>
      <p:pic>
        <p:nvPicPr>
          <p:cNvPr id="159747" name="Content Placeholder 3" descr="leonardo-glass-cube4-1.jpg"/>
          <p:cNvPicPr>
            <a:picLocks noGrp="1" noChangeAspect="1"/>
          </p:cNvPicPr>
          <p:nvPr>
            <p:ph idx="1"/>
          </p:nvPr>
        </p:nvPicPr>
        <p:blipFill>
          <a:blip r:embed="rId2"/>
          <a:srcRect/>
          <a:stretch>
            <a:fillRect/>
          </a:stretch>
        </p:blipFill>
        <p:spPr>
          <a:xfrm>
            <a:off x="457200" y="1828800"/>
            <a:ext cx="2984500" cy="3048000"/>
          </a:xfrm>
        </p:spPr>
      </p:pic>
      <p:pic>
        <p:nvPicPr>
          <p:cNvPr id="159748" name="Picture 4" descr="leonardo-glass-cube4-2.jpg"/>
          <p:cNvPicPr>
            <a:picLocks noChangeAspect="1"/>
          </p:cNvPicPr>
          <p:nvPr/>
        </p:nvPicPr>
        <p:blipFill>
          <a:blip r:embed="rId3"/>
          <a:srcRect/>
          <a:stretch>
            <a:fillRect/>
          </a:stretch>
        </p:blipFill>
        <p:spPr bwMode="auto">
          <a:xfrm>
            <a:off x="3810000" y="1828800"/>
            <a:ext cx="2984500" cy="3048000"/>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pPr eaLnBrk="1" hangingPunct="1"/>
            <a:r>
              <a:rPr lang="en-US" dirty="0"/>
              <a:t>The design firm 3deluxe created this building for the brand Leonardo</a:t>
            </a:r>
            <a:endParaRPr lang="en-US" dirty="0" smtClean="0"/>
          </a:p>
        </p:txBody>
      </p:sp>
      <p:pic>
        <p:nvPicPr>
          <p:cNvPr id="160771" name="Content Placeholder 3" descr="leonardo-glass-cube7-1.jpg"/>
          <p:cNvPicPr>
            <a:picLocks noGrp="1" noChangeAspect="1"/>
          </p:cNvPicPr>
          <p:nvPr>
            <p:ph idx="1"/>
          </p:nvPr>
        </p:nvPicPr>
        <p:blipFill>
          <a:blip r:embed="rId2"/>
          <a:srcRect/>
          <a:stretch>
            <a:fillRect/>
          </a:stretch>
        </p:blipFill>
        <p:spPr>
          <a:xfrm>
            <a:off x="457200" y="1828800"/>
            <a:ext cx="2984500" cy="3048000"/>
          </a:xfrm>
        </p:spPr>
      </p:pic>
      <p:pic>
        <p:nvPicPr>
          <p:cNvPr id="160772" name="Picture 4" descr="leonardo-glass-cube7-2.jpg"/>
          <p:cNvPicPr>
            <a:picLocks noChangeAspect="1"/>
          </p:cNvPicPr>
          <p:nvPr/>
        </p:nvPicPr>
        <p:blipFill>
          <a:blip r:embed="rId3"/>
          <a:srcRect/>
          <a:stretch>
            <a:fillRect/>
          </a:stretch>
        </p:blipFill>
        <p:spPr bwMode="auto">
          <a:xfrm>
            <a:off x="4267200" y="1828800"/>
            <a:ext cx="2984500" cy="3048000"/>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pPr eaLnBrk="1" hangingPunct="1"/>
            <a:r>
              <a:rPr lang="en-US" dirty="0"/>
              <a:t>The design firm 3deluxe created this building for the brand Leonardo</a:t>
            </a:r>
            <a:endParaRPr lang="en-US" dirty="0" smtClean="0"/>
          </a:p>
        </p:txBody>
      </p:sp>
      <p:pic>
        <p:nvPicPr>
          <p:cNvPr id="161795" name="Content Placeholder 3" descr="leonardo-glass-cube8.jpg"/>
          <p:cNvPicPr>
            <a:picLocks noGrp="1" noChangeAspect="1"/>
          </p:cNvPicPr>
          <p:nvPr>
            <p:ph idx="1"/>
          </p:nvPr>
        </p:nvPicPr>
        <p:blipFill>
          <a:blip r:embed="rId2"/>
          <a:srcRect/>
          <a:stretch>
            <a:fillRect/>
          </a:stretch>
        </p:blipFill>
        <p:spPr>
          <a:xfrm>
            <a:off x="1524000" y="2338388"/>
            <a:ext cx="6096000" cy="3048000"/>
          </a:xfr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pPr eaLnBrk="1" hangingPunct="1"/>
            <a:r>
              <a:rPr lang="en-US" sz="2000" smtClean="0"/>
              <a:t>‘The Glass House’, 1949</a:t>
            </a:r>
            <a:br>
              <a:rPr lang="en-US" sz="2000" smtClean="0"/>
            </a:br>
            <a:r>
              <a:rPr lang="en-US" sz="1600" smtClean="0"/>
              <a:t>designed by </a:t>
            </a:r>
            <a:br>
              <a:rPr lang="en-US" sz="1600" smtClean="0"/>
            </a:br>
            <a:r>
              <a:rPr lang="en-US" sz="1600" smtClean="0"/>
              <a:t>Phillip Johnson</a:t>
            </a:r>
            <a:br>
              <a:rPr lang="en-US" sz="1600" smtClean="0"/>
            </a:br>
            <a:r>
              <a:rPr lang="en-US" sz="1600" smtClean="0"/>
              <a:t>located in New Canaan, Connecticut</a:t>
            </a:r>
          </a:p>
        </p:txBody>
      </p:sp>
      <p:pic>
        <p:nvPicPr>
          <p:cNvPr id="162819" name="Content Placeholder 3" descr="1.jpg"/>
          <p:cNvPicPr>
            <a:picLocks noGrp="1" noChangeAspect="1"/>
          </p:cNvPicPr>
          <p:nvPr>
            <p:ph idx="1"/>
          </p:nvPr>
        </p:nvPicPr>
        <p:blipFill>
          <a:blip r:embed="rId2"/>
          <a:srcRect/>
          <a:stretch>
            <a:fillRect/>
          </a:stretch>
        </p:blipFill>
        <p:spPr>
          <a:xfrm>
            <a:off x="1951038" y="1600200"/>
            <a:ext cx="5241925" cy="4525963"/>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Terrazzo</a:t>
            </a:r>
            <a:endParaRPr lang="en-US" dirty="0"/>
          </a:p>
        </p:txBody>
      </p:sp>
      <p:pic>
        <p:nvPicPr>
          <p:cNvPr id="6" name="Content Placeholder 5"/>
          <p:cNvPicPr>
            <a:picLocks noGrp="1" noChangeAspect="1"/>
          </p:cNvPicPr>
          <p:nvPr>
            <p:ph idx="1"/>
          </p:nvPr>
        </p:nvPicPr>
        <p:blipFill>
          <a:blip r:embed="rId2"/>
          <a:srcRect l="-17732" r="-17732"/>
          <a:stretch>
            <a:fillRect/>
          </a:stretch>
        </p:blipFill>
        <p:spPr/>
      </p:pic>
    </p:spTree>
    <p:extLst>
      <p:ext uri="{BB962C8B-B14F-4D97-AF65-F5344CB8AC3E}">
        <p14:creationId xmlns:p14="http://schemas.microsoft.com/office/powerpoint/2010/main" val="1891492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pPr eaLnBrk="1" hangingPunct="1"/>
            <a:r>
              <a:rPr lang="en-US" dirty="0" smtClean="0"/>
              <a:t>‘The Glass House’ </a:t>
            </a:r>
            <a:br>
              <a:rPr lang="en-US" dirty="0" smtClean="0"/>
            </a:br>
            <a:r>
              <a:rPr lang="en-US" sz="2000" dirty="0" smtClean="0"/>
              <a:t>designed by Phillip Johnson, 1949</a:t>
            </a:r>
          </a:p>
        </p:txBody>
      </p:sp>
      <p:pic>
        <p:nvPicPr>
          <p:cNvPr id="163843" name="Content Placeholder 3" descr="glasshouse.jpg"/>
          <p:cNvPicPr>
            <a:picLocks noGrp="1" noChangeAspect="1"/>
          </p:cNvPicPr>
          <p:nvPr>
            <p:ph idx="1"/>
          </p:nvPr>
        </p:nvPicPr>
        <p:blipFill>
          <a:blip r:embed="rId2"/>
          <a:srcRect/>
          <a:stretch>
            <a:fillRect/>
          </a:stretch>
        </p:blipFill>
        <p:spPr>
          <a:xfrm>
            <a:off x="1397000" y="1773238"/>
            <a:ext cx="6350000" cy="4178300"/>
          </a:xfr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pPr eaLnBrk="1" hangingPunct="1"/>
            <a:r>
              <a:rPr lang="en-US" sz="2000" smtClean="0"/>
              <a:t>‘Farnsworth House’, 1946-1950</a:t>
            </a:r>
            <a:br>
              <a:rPr lang="en-US" sz="2000" smtClean="0"/>
            </a:br>
            <a:r>
              <a:rPr lang="en-US" sz="1600" smtClean="0"/>
              <a:t>designed by</a:t>
            </a:r>
            <a:br>
              <a:rPr lang="en-US" sz="1600" smtClean="0"/>
            </a:br>
            <a:r>
              <a:rPr lang="en-US" sz="1600" smtClean="0"/>
              <a:t>Ludwig  Mies Van de Rohe</a:t>
            </a:r>
            <a:br>
              <a:rPr lang="en-US" sz="1600" smtClean="0"/>
            </a:br>
            <a:r>
              <a:rPr lang="en-US" sz="1600" smtClean="0"/>
              <a:t>located in Plano, Illinois</a:t>
            </a:r>
          </a:p>
        </p:txBody>
      </p:sp>
      <p:pic>
        <p:nvPicPr>
          <p:cNvPr id="164867" name="Content Placeholder 3" descr="mies-farnsworth06-estes.jpg"/>
          <p:cNvPicPr>
            <a:picLocks noGrp="1" noChangeAspect="1"/>
          </p:cNvPicPr>
          <p:nvPr>
            <p:ph idx="1"/>
          </p:nvPr>
        </p:nvPicPr>
        <p:blipFill>
          <a:blip r:embed="rId2"/>
          <a:srcRect/>
          <a:stretch>
            <a:fillRect/>
          </a:stretch>
        </p:blipFill>
        <p:spPr>
          <a:xfrm>
            <a:off x="2063750" y="2903538"/>
            <a:ext cx="5016500" cy="1917700"/>
          </a:xfr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pPr eaLnBrk="1" hangingPunct="1"/>
            <a:r>
              <a:rPr lang="en-US" sz="2400" smtClean="0"/>
              <a:t>Concrete infused with glass fibers</a:t>
            </a:r>
            <a:r>
              <a:rPr lang="en-US" sz="1600" smtClean="0"/>
              <a:t/>
            </a:r>
            <a:br>
              <a:rPr lang="en-US" sz="1600" smtClean="0"/>
            </a:br>
            <a:r>
              <a:rPr lang="en-US" sz="1600" smtClean="0"/>
              <a:t>light is transmitted through this solid material</a:t>
            </a:r>
            <a:endParaRPr lang="en-US" sz="2400" smtClean="0"/>
          </a:p>
        </p:txBody>
      </p:sp>
      <p:pic>
        <p:nvPicPr>
          <p:cNvPr id="165891" name="Content Placeholder 3" descr="concrete.jpg"/>
          <p:cNvPicPr>
            <a:picLocks noGrp="1" noChangeAspect="1"/>
          </p:cNvPicPr>
          <p:nvPr>
            <p:ph idx="1"/>
          </p:nvPr>
        </p:nvPicPr>
        <p:blipFill>
          <a:blip r:embed="rId2"/>
          <a:srcRect/>
          <a:stretch>
            <a:fillRect/>
          </a:stretch>
        </p:blipFill>
        <p:spPr>
          <a:xfrm>
            <a:off x="1066800" y="1752600"/>
            <a:ext cx="3240088" cy="2819400"/>
          </a:xfrm>
        </p:spPr>
      </p:pic>
      <p:pic>
        <p:nvPicPr>
          <p:cNvPr id="165892" name="Picture 4" descr="concrete2.jpg"/>
          <p:cNvPicPr>
            <a:picLocks noChangeAspect="1"/>
          </p:cNvPicPr>
          <p:nvPr/>
        </p:nvPicPr>
        <p:blipFill>
          <a:blip r:embed="rId3"/>
          <a:srcRect/>
          <a:stretch>
            <a:fillRect/>
          </a:stretch>
        </p:blipFill>
        <p:spPr bwMode="auto">
          <a:xfrm>
            <a:off x="4800600" y="1752600"/>
            <a:ext cx="2808288" cy="4732338"/>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pPr eaLnBrk="1" hangingPunct="1"/>
            <a:r>
              <a:rPr lang="en-US" sz="2000" smtClean="0"/>
              <a:t>Loft in New York City designed by David Serero</a:t>
            </a:r>
            <a:br>
              <a:rPr lang="en-US" sz="2000" smtClean="0"/>
            </a:br>
            <a:r>
              <a:rPr lang="en-US" sz="1400" smtClean="0"/>
              <a:t>A glass wall divides the space of this Soho loft to separate the living space from more intimate spaces and keep the light flowing through the apartment.</a:t>
            </a:r>
          </a:p>
        </p:txBody>
      </p:sp>
      <p:pic>
        <p:nvPicPr>
          <p:cNvPr id="166915" name="Content Placeholder 3" descr="glass-loft-1.jpg"/>
          <p:cNvPicPr>
            <a:picLocks noGrp="1" noChangeAspect="1"/>
          </p:cNvPicPr>
          <p:nvPr>
            <p:ph idx="1"/>
          </p:nvPr>
        </p:nvPicPr>
        <p:blipFill>
          <a:blip r:embed="rId2"/>
          <a:srcRect/>
          <a:stretch>
            <a:fillRect/>
          </a:stretch>
        </p:blipFill>
        <p:spPr>
          <a:xfrm>
            <a:off x="2787650" y="1600200"/>
            <a:ext cx="3568700" cy="4525963"/>
          </a:xfr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pPr eaLnBrk="1" hangingPunct="1"/>
            <a:endParaRPr lang="en-US" smtClean="0"/>
          </a:p>
        </p:txBody>
      </p:sp>
      <p:pic>
        <p:nvPicPr>
          <p:cNvPr id="167939" name="Content Placeholder 3" descr="glass-loft.jpg"/>
          <p:cNvPicPr>
            <a:picLocks noGrp="1" noChangeAspect="1"/>
          </p:cNvPicPr>
          <p:nvPr>
            <p:ph idx="1"/>
          </p:nvPr>
        </p:nvPicPr>
        <p:blipFill>
          <a:blip r:embed="rId2"/>
          <a:srcRect/>
          <a:stretch>
            <a:fillRect/>
          </a:stretch>
        </p:blipFill>
        <p:spPr>
          <a:xfrm>
            <a:off x="457200" y="1600200"/>
            <a:ext cx="3568700" cy="4525963"/>
          </a:xfrm>
        </p:spPr>
      </p:pic>
      <p:pic>
        <p:nvPicPr>
          <p:cNvPr id="167940" name="Picture 4" descr="glass-loft-2.jpg"/>
          <p:cNvPicPr>
            <a:picLocks noChangeAspect="1"/>
          </p:cNvPicPr>
          <p:nvPr/>
        </p:nvPicPr>
        <p:blipFill>
          <a:blip r:embed="rId3"/>
          <a:srcRect/>
          <a:stretch>
            <a:fillRect/>
          </a:stretch>
        </p:blipFill>
        <p:spPr bwMode="auto">
          <a:xfrm>
            <a:off x="4114800" y="1600200"/>
            <a:ext cx="4572000" cy="3048000"/>
          </a:xfrm>
          <a:prstGeom prst="rect">
            <a:avLst/>
          </a:prstGeom>
          <a:noFill/>
          <a:ln w="9525">
            <a:noFill/>
            <a:miter lim="800000"/>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pPr eaLnBrk="1" hangingPunct="1"/>
            <a:r>
              <a:rPr lang="en-US" sz="1800" smtClean="0"/>
              <a:t>Glass stair by Scottish architects, McInnes Gardner and Partners. </a:t>
            </a:r>
            <a:r>
              <a:rPr lang="en-US" sz="1600" smtClean="0"/>
              <a:t>Each tread is supported only on one side, cantilevering out of the solid wall. The other side is made of two large sheets of glass, floor to ceiling</a:t>
            </a:r>
          </a:p>
        </p:txBody>
      </p:sp>
      <p:pic>
        <p:nvPicPr>
          <p:cNvPr id="168963" name="Content Placeholder 3" descr="4953731bcc75747d515d86cd2bbd426c-orig.png.jpeg"/>
          <p:cNvPicPr>
            <a:picLocks noGrp="1" noChangeAspect="1"/>
          </p:cNvPicPr>
          <p:nvPr>
            <p:ph idx="1"/>
          </p:nvPr>
        </p:nvPicPr>
        <p:blipFill>
          <a:blip r:embed="rId2"/>
          <a:srcRect/>
          <a:stretch>
            <a:fillRect/>
          </a:stretch>
        </p:blipFill>
        <p:spPr>
          <a:xfrm>
            <a:off x="1554163" y="1600200"/>
            <a:ext cx="6035675" cy="4525963"/>
          </a:xfr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pPr eaLnBrk="1" hangingPunct="1"/>
            <a:endParaRPr lang="en-US" smtClean="0"/>
          </a:p>
        </p:txBody>
      </p:sp>
      <p:pic>
        <p:nvPicPr>
          <p:cNvPr id="169987" name="Content Placeholder 3" descr="glass_house_london_luxury_contemporary_unique_modern_flat_property_home_uk_england_million_pound_interior_design_2.jpg"/>
          <p:cNvPicPr>
            <a:picLocks noGrp="1" noChangeAspect="1"/>
          </p:cNvPicPr>
          <p:nvPr>
            <p:ph idx="1"/>
          </p:nvPr>
        </p:nvPicPr>
        <p:blipFill>
          <a:blip r:embed="rId2"/>
          <a:srcRect/>
          <a:stretch>
            <a:fillRect/>
          </a:stretch>
        </p:blipFill>
        <p:spPr>
          <a:xfrm>
            <a:off x="2438400" y="1600200"/>
            <a:ext cx="3810000" cy="5186363"/>
          </a:xfr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pPr eaLnBrk="1" hangingPunct="1"/>
            <a:endParaRPr lang="en-US" smtClean="0"/>
          </a:p>
        </p:txBody>
      </p:sp>
      <p:pic>
        <p:nvPicPr>
          <p:cNvPr id="171011" name="Content Placeholder 3" descr="Bath&amp;Bar09I_1.jpg"/>
          <p:cNvPicPr>
            <a:picLocks noGrp="1" noChangeAspect="1"/>
          </p:cNvPicPr>
          <p:nvPr>
            <p:ph idx="1"/>
          </p:nvPr>
        </p:nvPicPr>
        <p:blipFill>
          <a:blip r:embed="rId2"/>
          <a:srcRect/>
          <a:stretch>
            <a:fillRect/>
          </a:stretch>
        </p:blipFill>
        <p:spPr>
          <a:xfrm>
            <a:off x="2846388" y="1600200"/>
            <a:ext cx="3451225" cy="4525963"/>
          </a:xfr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what form of the material being used</a:t>
            </a:r>
            <a:endParaRPr lang="en-US" dirty="0"/>
          </a:p>
        </p:txBody>
      </p:sp>
      <p:sp>
        <p:nvSpPr>
          <p:cNvPr id="3" name="Content Placeholder 2"/>
          <p:cNvSpPr>
            <a:spLocks noGrp="1"/>
          </p:cNvSpPr>
          <p:nvPr>
            <p:ph idx="1"/>
          </p:nvPr>
        </p:nvSpPr>
        <p:spPr/>
        <p:txBody>
          <a:bodyPr/>
          <a:lstStyle/>
          <a:p>
            <a:r>
              <a:rPr lang="en-US" dirty="0" smtClean="0"/>
              <a:t>What is heavier: </a:t>
            </a:r>
          </a:p>
          <a:p>
            <a:r>
              <a:rPr lang="en-US" dirty="0" smtClean="0"/>
              <a:t>water or granite? </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83544225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cubic foot of water weighs 62.4 pounds</a:t>
            </a:r>
            <a:endParaRPr lang="en-US" dirty="0"/>
          </a:p>
        </p:txBody>
      </p:sp>
      <p:sp>
        <p:nvSpPr>
          <p:cNvPr id="3" name="Content Placeholder 2"/>
          <p:cNvSpPr>
            <a:spLocks noGrp="1"/>
          </p:cNvSpPr>
          <p:nvPr>
            <p:ph idx="1"/>
          </p:nvPr>
        </p:nvSpPr>
        <p:spPr/>
        <p:txBody>
          <a:bodyPr/>
          <a:lstStyle/>
          <a:p>
            <a:r>
              <a:rPr lang="en-US" dirty="0"/>
              <a:t>Which is heavier, a pound of feathers</a:t>
            </a:r>
          </a:p>
          <a:p>
            <a:endParaRPr lang="en-US" dirty="0"/>
          </a:p>
        </p:txBody>
      </p:sp>
      <p:pic>
        <p:nvPicPr>
          <p:cNvPr id="4" name="Picture 3"/>
          <p:cNvPicPr>
            <a:picLocks noChangeAspect="1"/>
          </p:cNvPicPr>
          <p:nvPr/>
        </p:nvPicPr>
        <p:blipFill>
          <a:blip r:embed="rId2"/>
          <a:stretch>
            <a:fillRect/>
          </a:stretch>
        </p:blipFill>
        <p:spPr>
          <a:xfrm>
            <a:off x="1066800" y="2209800"/>
            <a:ext cx="6397676" cy="4267200"/>
          </a:xfrm>
          <a:prstGeom prst="rect">
            <a:avLst/>
          </a:prstGeom>
        </p:spPr>
      </p:pic>
    </p:spTree>
    <p:extLst>
      <p:ext uri="{BB962C8B-B14F-4D97-AF65-F5344CB8AC3E}">
        <p14:creationId xmlns:p14="http://schemas.microsoft.com/office/powerpoint/2010/main" val="2885660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The Clay Center for the Arts and Sciences, Charleston, WV</a:t>
            </a:r>
            <a:br>
              <a:rPr lang="en-US" sz="2400" dirty="0" smtClean="0"/>
            </a:br>
            <a:r>
              <a:rPr lang="en-US" sz="1400" dirty="0" smtClean="0"/>
              <a:t>Architect</a:t>
            </a:r>
            <a:r>
              <a:rPr lang="en-US" sz="1400" dirty="0"/>
              <a:t>: Calloway, Johnson, Moore West, Winston-Salem, North Carolina</a:t>
            </a:r>
            <a:br>
              <a:rPr lang="en-US" sz="1400" dirty="0"/>
            </a:br>
            <a:r>
              <a:rPr lang="en-US" sz="1400" dirty="0"/>
              <a:t>Terrazzo Contractor: Roman Mosaic and Tile Company, Linthicum, Maryland</a:t>
            </a:r>
          </a:p>
        </p:txBody>
      </p:sp>
      <p:pic>
        <p:nvPicPr>
          <p:cNvPr id="4" name="Content Placeholder 3"/>
          <p:cNvPicPr>
            <a:picLocks noGrp="1" noChangeAspect="1"/>
          </p:cNvPicPr>
          <p:nvPr>
            <p:ph idx="1"/>
          </p:nvPr>
        </p:nvPicPr>
        <p:blipFill>
          <a:blip r:embed="rId2"/>
          <a:srcRect l="-66537" r="-66537"/>
          <a:stretch>
            <a:fillRect/>
          </a:stretch>
        </p:blipFill>
        <p:spPr/>
      </p:pic>
    </p:spTree>
    <p:extLst>
      <p:ext uri="{BB962C8B-B14F-4D97-AF65-F5344CB8AC3E}">
        <p14:creationId xmlns:p14="http://schemas.microsoft.com/office/powerpoint/2010/main" val="19806645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cubic foot of granite weighs 166 pounds</a:t>
            </a:r>
            <a:endParaRPr lang="en-US" dirty="0"/>
          </a:p>
        </p:txBody>
      </p:sp>
      <p:sp>
        <p:nvSpPr>
          <p:cNvPr id="3" name="Content Placeholder 2"/>
          <p:cNvSpPr>
            <a:spLocks noGrp="1"/>
          </p:cNvSpPr>
          <p:nvPr>
            <p:ph idx="1"/>
          </p:nvPr>
        </p:nvSpPr>
        <p:spPr/>
        <p:txBody>
          <a:bodyPr/>
          <a:lstStyle/>
          <a:p>
            <a:r>
              <a:rPr lang="en-US" dirty="0" smtClean="0"/>
              <a:t>or a pound of stones? </a:t>
            </a:r>
          </a:p>
          <a:p>
            <a:endParaRPr lang="en-US" dirty="0"/>
          </a:p>
        </p:txBody>
      </p:sp>
      <p:pic>
        <p:nvPicPr>
          <p:cNvPr id="4" name="Picture 3"/>
          <p:cNvPicPr>
            <a:picLocks noChangeAspect="1"/>
          </p:cNvPicPr>
          <p:nvPr/>
        </p:nvPicPr>
        <p:blipFill>
          <a:blip r:embed="rId2"/>
          <a:stretch>
            <a:fillRect/>
          </a:stretch>
        </p:blipFill>
        <p:spPr>
          <a:xfrm>
            <a:off x="1752600" y="2209800"/>
            <a:ext cx="5791200" cy="4256532"/>
          </a:xfrm>
          <a:prstGeom prst="rect">
            <a:avLst/>
          </a:prstGeom>
        </p:spPr>
      </p:pic>
    </p:spTree>
    <p:extLst>
      <p:ext uri="{BB962C8B-B14F-4D97-AF65-F5344CB8AC3E}">
        <p14:creationId xmlns:p14="http://schemas.microsoft.com/office/powerpoint/2010/main" val="120600055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Studio For A  Composer</a:t>
            </a:r>
            <a:br>
              <a:rPr lang="en-US" dirty="0" smtClean="0"/>
            </a:br>
            <a:r>
              <a:rPr lang="en-US" sz="1800" dirty="0" smtClean="0"/>
              <a:t>designed by </a:t>
            </a:r>
            <a:r>
              <a:rPr lang="en-US" sz="1800" dirty="0" err="1" smtClean="0"/>
              <a:t>Johnsen</a:t>
            </a:r>
            <a:r>
              <a:rPr lang="en-US" sz="1800" dirty="0" smtClean="0"/>
              <a:t> </a:t>
            </a:r>
            <a:r>
              <a:rPr lang="en-US" sz="1800" dirty="0" err="1" smtClean="0"/>
              <a:t>Schmaling</a:t>
            </a:r>
            <a:r>
              <a:rPr lang="en-US" sz="1800" dirty="0" smtClean="0"/>
              <a:t> Architects</a:t>
            </a:r>
            <a:endParaRPr lang="en-US" sz="1800" dirty="0"/>
          </a:p>
        </p:txBody>
      </p:sp>
      <p:sp>
        <p:nvSpPr>
          <p:cNvPr id="3" name="Content Placeholder 2"/>
          <p:cNvSpPr>
            <a:spLocks noGrp="1"/>
          </p:cNvSpPr>
          <p:nvPr>
            <p:ph idx="1"/>
          </p:nvPr>
        </p:nvSpPr>
        <p:spPr/>
        <p:txBody>
          <a:bodyPr/>
          <a:lstStyle/>
          <a:p>
            <a:pPr marL="0" indent="0">
              <a:buNone/>
            </a:pPr>
            <a:r>
              <a:rPr lang="en-US" sz="2400" dirty="0"/>
              <a:t>Propped on top of a vegetated concrete plinth that provides storage space, the 500 square </a:t>
            </a:r>
            <a:r>
              <a:rPr lang="en-US" sz="2400" dirty="0" smtClean="0"/>
              <a:t>foot weathered </a:t>
            </a:r>
            <a:r>
              <a:rPr lang="en-US" sz="2400" dirty="0" err="1" smtClean="0"/>
              <a:t>Cor</a:t>
            </a:r>
            <a:r>
              <a:rPr lang="en-US" sz="2400" dirty="0" smtClean="0"/>
              <a:t>-ten steel clad structure has </a:t>
            </a:r>
            <a:r>
              <a:rPr lang="en-US" sz="2400" dirty="0"/>
              <a:t>glazed openings on either side of it that create a portal to the surrounding woods in Wisconsin</a:t>
            </a:r>
            <a:r>
              <a:rPr lang="en-US" sz="2400" dirty="0" smtClean="0"/>
              <a:t>.</a:t>
            </a:r>
          </a:p>
          <a:p>
            <a:pPr marL="0" indent="0">
              <a:buNone/>
            </a:pPr>
            <a:endParaRPr lang="en-US" sz="2400" dirty="0"/>
          </a:p>
          <a:p>
            <a:pPr marL="0" indent="0">
              <a:buNone/>
            </a:pPr>
            <a:r>
              <a:rPr lang="en-US" sz="2400" dirty="0"/>
              <a:t>In addition to harmonizing with its surrounding environment, this and the remaining materials used in construction, including glass, exposed concrete and timber, </a:t>
            </a:r>
            <a:r>
              <a:rPr lang="en-US" sz="2800" i="1" dirty="0" smtClean="0">
                <a:solidFill>
                  <a:srgbClr val="D2992E"/>
                </a:solidFill>
              </a:rPr>
              <a:t>was sourced locally, slashing the project’s overall carbon footprint</a:t>
            </a:r>
            <a:r>
              <a:rPr lang="en-US" sz="2800" dirty="0" smtClean="0"/>
              <a:t>. </a:t>
            </a:r>
            <a:endParaRPr lang="en-US" sz="2800" dirty="0"/>
          </a:p>
        </p:txBody>
      </p:sp>
    </p:spTree>
    <p:extLst>
      <p:ext uri="{BB962C8B-B14F-4D97-AF65-F5344CB8AC3E}">
        <p14:creationId xmlns:p14="http://schemas.microsoft.com/office/powerpoint/2010/main" val="405066625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creates character through color, texture, acoustics and construction techniques.</a:t>
            </a:r>
            <a:endParaRPr lang="en-US" dirty="0"/>
          </a:p>
        </p:txBody>
      </p:sp>
      <p:pic>
        <p:nvPicPr>
          <p:cNvPr id="6" name="Content Placeholder 5"/>
          <p:cNvPicPr>
            <a:picLocks noGrp="1" noChangeAspect="1"/>
          </p:cNvPicPr>
          <p:nvPr>
            <p:ph idx="1"/>
          </p:nvPr>
        </p:nvPicPr>
        <p:blipFill>
          <a:blip r:embed="rId2"/>
          <a:srcRect l="-15689" r="-15689"/>
          <a:stretch>
            <a:fillRect/>
          </a:stretch>
        </p:blipFill>
        <p:spPr/>
      </p:pic>
    </p:spTree>
    <p:extLst>
      <p:ext uri="{BB962C8B-B14F-4D97-AF65-F5344CB8AC3E}">
        <p14:creationId xmlns:p14="http://schemas.microsoft.com/office/powerpoint/2010/main" val="30191133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(weathered </a:t>
            </a:r>
            <a:r>
              <a:rPr lang="en-US" dirty="0" err="1" smtClean="0"/>
              <a:t>Cor</a:t>
            </a:r>
            <a:r>
              <a:rPr lang="en-US" dirty="0" smtClean="0"/>
              <a:t>-ten steel) is visually predominant, strong, unavoidable.</a:t>
            </a:r>
            <a:endParaRPr lang="en-US" dirty="0"/>
          </a:p>
        </p:txBody>
      </p:sp>
      <p:pic>
        <p:nvPicPr>
          <p:cNvPr id="4" name="Content Placeholder 3"/>
          <p:cNvPicPr>
            <a:picLocks noGrp="1" noChangeAspect="1"/>
          </p:cNvPicPr>
          <p:nvPr>
            <p:ph idx="1"/>
          </p:nvPr>
        </p:nvPicPr>
        <p:blipFill>
          <a:blip r:embed="rId2"/>
          <a:srcRect l="-7447" r="-7447"/>
          <a:stretch>
            <a:fillRect/>
          </a:stretch>
        </p:blipFill>
        <p:spPr/>
      </p:pic>
    </p:spTree>
    <p:extLst>
      <p:ext uri="{BB962C8B-B14F-4D97-AF65-F5344CB8AC3E}">
        <p14:creationId xmlns:p14="http://schemas.microsoft.com/office/powerpoint/2010/main" val="184248135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a:t>
            </a:r>
            <a:r>
              <a:rPr lang="en-US" dirty="0" smtClean="0"/>
              <a:t>-Ten steel</a:t>
            </a:r>
            <a:br>
              <a:rPr lang="en-US" dirty="0" smtClean="0"/>
            </a:br>
            <a:r>
              <a:rPr lang="en-US" sz="2000" dirty="0" smtClean="0"/>
              <a:t>(The Ohio University Golf Course bridge</a:t>
            </a:r>
            <a:r>
              <a:rPr lang="en-US" dirty="0" smtClean="0"/>
              <a:t>)</a:t>
            </a:r>
            <a:endParaRPr lang="en-US" dirty="0"/>
          </a:p>
        </p:txBody>
      </p:sp>
      <p:sp>
        <p:nvSpPr>
          <p:cNvPr id="3" name="Content Placeholder 2"/>
          <p:cNvSpPr>
            <a:spLocks noGrp="1"/>
          </p:cNvSpPr>
          <p:nvPr>
            <p:ph idx="1"/>
          </p:nvPr>
        </p:nvSpPr>
        <p:spPr/>
        <p:txBody>
          <a:bodyPr/>
          <a:lstStyle/>
          <a:p>
            <a:r>
              <a:rPr lang="en-US" sz="2400" dirty="0"/>
              <a:t>Weathering steel, best-known under the trademark COR-TEN steel </a:t>
            </a:r>
            <a:r>
              <a:rPr lang="en-US" sz="2400" dirty="0" smtClean="0"/>
              <a:t>is </a:t>
            </a:r>
            <a:r>
              <a:rPr lang="en-US" sz="2400" dirty="0"/>
              <a:t>a group of steel alloys which were developed to eliminate the need for painting, and form a stable rust-like appearance if exposed to the weather for several </a:t>
            </a:r>
            <a:r>
              <a:rPr lang="en-US" sz="2400" dirty="0" smtClean="0"/>
              <a:t>years.</a:t>
            </a:r>
            <a:endParaRPr lang="en-US" sz="2400" dirty="0"/>
          </a:p>
        </p:txBody>
      </p:sp>
    </p:spTree>
    <p:extLst>
      <p:ext uri="{BB962C8B-B14F-4D97-AF65-F5344CB8AC3E}">
        <p14:creationId xmlns:p14="http://schemas.microsoft.com/office/powerpoint/2010/main" val="180210260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creates character through color, texture, acoustics and construction techniques.</a:t>
            </a:r>
          </a:p>
        </p:txBody>
      </p:sp>
      <p:pic>
        <p:nvPicPr>
          <p:cNvPr id="4" name="Content Placeholder 3"/>
          <p:cNvPicPr>
            <a:picLocks noGrp="1" noChangeAspect="1"/>
          </p:cNvPicPr>
          <p:nvPr>
            <p:ph idx="1"/>
          </p:nvPr>
        </p:nvPicPr>
        <p:blipFill>
          <a:blip r:embed="rId2"/>
          <a:srcRect l="-2451" r="-2451"/>
          <a:stretch>
            <a:fillRect/>
          </a:stretch>
        </p:blipFill>
        <p:spPr/>
      </p:pic>
    </p:spTree>
    <p:extLst>
      <p:ext uri="{BB962C8B-B14F-4D97-AF65-F5344CB8AC3E}">
        <p14:creationId xmlns:p14="http://schemas.microsoft.com/office/powerpoint/2010/main" val="54944735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creates character through color, texture, acoustics and construction techniques.</a:t>
            </a:r>
          </a:p>
        </p:txBody>
      </p:sp>
      <p:pic>
        <p:nvPicPr>
          <p:cNvPr id="4" name="Content Placeholder 3"/>
          <p:cNvPicPr>
            <a:picLocks noGrp="1" noChangeAspect="1"/>
          </p:cNvPicPr>
          <p:nvPr>
            <p:ph idx="1"/>
          </p:nvPr>
        </p:nvPicPr>
        <p:blipFill>
          <a:blip r:embed="rId2"/>
          <a:srcRect l="-6198" r="-6198"/>
          <a:stretch>
            <a:fillRect/>
          </a:stretch>
        </p:blipFill>
        <p:spPr/>
      </p:pic>
    </p:spTree>
    <p:extLst>
      <p:ext uri="{BB962C8B-B14F-4D97-AF65-F5344CB8AC3E}">
        <p14:creationId xmlns:p14="http://schemas.microsoft.com/office/powerpoint/2010/main" val="35680623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creates character through color, texture, acoustics and construction techniques.</a:t>
            </a:r>
          </a:p>
        </p:txBody>
      </p:sp>
      <p:pic>
        <p:nvPicPr>
          <p:cNvPr id="4" name="Content Placeholder 3"/>
          <p:cNvPicPr>
            <a:picLocks noGrp="1" noChangeAspect="1"/>
          </p:cNvPicPr>
          <p:nvPr>
            <p:ph idx="1"/>
          </p:nvPr>
        </p:nvPicPr>
        <p:blipFill>
          <a:blip r:embed="rId2"/>
          <a:srcRect l="-10569" r="-10569"/>
          <a:stretch>
            <a:fillRect/>
          </a:stretch>
        </p:blipFill>
        <p:spPr/>
      </p:pic>
    </p:spTree>
    <p:extLst>
      <p:ext uri="{BB962C8B-B14F-4D97-AF65-F5344CB8AC3E}">
        <p14:creationId xmlns:p14="http://schemas.microsoft.com/office/powerpoint/2010/main" val="163610281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creates character through color, texture, acoustics and construction techniques.</a:t>
            </a:r>
          </a:p>
        </p:txBody>
      </p:sp>
      <p:pic>
        <p:nvPicPr>
          <p:cNvPr id="4" name="Content Placeholder 3"/>
          <p:cNvPicPr>
            <a:picLocks noGrp="1" noChangeAspect="1"/>
          </p:cNvPicPr>
          <p:nvPr>
            <p:ph idx="1"/>
          </p:nvPr>
        </p:nvPicPr>
        <p:blipFill>
          <a:blip r:embed="rId2"/>
          <a:srcRect l="-10569" r="-10569"/>
          <a:stretch>
            <a:fillRect/>
          </a:stretch>
        </p:blipFill>
        <p:spPr/>
      </p:pic>
    </p:spTree>
    <p:extLst>
      <p:ext uri="{BB962C8B-B14F-4D97-AF65-F5344CB8AC3E}">
        <p14:creationId xmlns:p14="http://schemas.microsoft.com/office/powerpoint/2010/main" val="418693164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creates character through color, texture, acoustics and construction techniques.</a:t>
            </a:r>
          </a:p>
        </p:txBody>
      </p:sp>
      <p:pic>
        <p:nvPicPr>
          <p:cNvPr id="4" name="Content Placeholder 3"/>
          <p:cNvPicPr>
            <a:picLocks noGrp="1" noChangeAspect="1"/>
          </p:cNvPicPr>
          <p:nvPr>
            <p:ph idx="1"/>
          </p:nvPr>
        </p:nvPicPr>
        <p:blipFill>
          <a:blip r:embed="rId2"/>
          <a:srcRect l="-7447" r="-7447"/>
          <a:stretch>
            <a:fillRect/>
          </a:stretch>
        </p:blipFill>
        <p:spPr/>
      </p:pic>
    </p:spTree>
    <p:extLst>
      <p:ext uri="{BB962C8B-B14F-4D97-AF65-F5344CB8AC3E}">
        <p14:creationId xmlns:p14="http://schemas.microsoft.com/office/powerpoint/2010/main" val="3383593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Terrazzo?</a:t>
            </a:r>
            <a:endParaRPr lang="en-US" dirty="0"/>
          </a:p>
        </p:txBody>
      </p:sp>
      <p:sp>
        <p:nvSpPr>
          <p:cNvPr id="3" name="Content Placeholder 2"/>
          <p:cNvSpPr>
            <a:spLocks noGrp="1"/>
          </p:cNvSpPr>
          <p:nvPr>
            <p:ph idx="1"/>
          </p:nvPr>
        </p:nvSpPr>
        <p:spPr/>
        <p:txBody>
          <a:bodyPr/>
          <a:lstStyle/>
          <a:p>
            <a:r>
              <a:rPr lang="en-US" sz="2400" dirty="0"/>
              <a:t>In general, terrazzo is a mixture of marble chips and colored cement or epoxy that is poured into an area and given time to cure. </a:t>
            </a:r>
            <a:endParaRPr lang="en-US" sz="2400" dirty="0" smtClean="0"/>
          </a:p>
          <a:p>
            <a:endParaRPr lang="en-US" sz="2400" dirty="0"/>
          </a:p>
          <a:p>
            <a:r>
              <a:rPr lang="en-US" sz="2400" dirty="0" smtClean="0"/>
              <a:t>Each pour is contained within areas marked out with strips of metal or plastic, usually about 5/8” tall. </a:t>
            </a:r>
          </a:p>
          <a:p>
            <a:endParaRPr lang="en-US" sz="2400" dirty="0" smtClean="0"/>
          </a:p>
          <a:p>
            <a:r>
              <a:rPr lang="en-US" sz="2400" dirty="0" smtClean="0"/>
              <a:t>Once </a:t>
            </a:r>
            <a:r>
              <a:rPr lang="en-US" sz="2400" dirty="0"/>
              <a:t>the terrazzo has hardened, it is ground down to expose the interior of the marble chips among the colored matrix.	</a:t>
            </a:r>
          </a:p>
        </p:txBody>
      </p:sp>
    </p:spTree>
    <p:extLst>
      <p:ext uri="{BB962C8B-B14F-4D97-AF65-F5344CB8AC3E}">
        <p14:creationId xmlns:p14="http://schemas.microsoft.com/office/powerpoint/2010/main" val="61216941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Composing with Materials</a:t>
            </a:r>
            <a:endParaRPr lang="en-US" dirty="0"/>
          </a:p>
        </p:txBody>
      </p:sp>
      <p:sp>
        <p:nvSpPr>
          <p:cNvPr id="3" name="Content Placeholder 2"/>
          <p:cNvSpPr>
            <a:spLocks noGrp="1"/>
          </p:cNvSpPr>
          <p:nvPr>
            <p:ph idx="1"/>
          </p:nvPr>
        </p:nvSpPr>
        <p:spPr/>
        <p:txBody>
          <a:bodyPr/>
          <a:lstStyle/>
          <a:p>
            <a:r>
              <a:rPr lang="en-US" sz="2000" dirty="0" smtClean="0"/>
              <a:t>When you look at an object, or a space, or a building, the specific materials used to make, build, fabricate have an important impact upon:</a:t>
            </a:r>
          </a:p>
          <a:p>
            <a:r>
              <a:rPr lang="en-US" sz="2000" dirty="0" smtClean="0"/>
              <a:t>how it is made</a:t>
            </a:r>
          </a:p>
          <a:p>
            <a:r>
              <a:rPr lang="en-US" sz="2000" dirty="0" smtClean="0"/>
              <a:t>who made it</a:t>
            </a:r>
          </a:p>
          <a:p>
            <a:r>
              <a:rPr lang="en-US" sz="2000" dirty="0" smtClean="0"/>
              <a:t>how much it cost to make </a:t>
            </a:r>
          </a:p>
          <a:p>
            <a:r>
              <a:rPr lang="en-US" sz="2000" dirty="0" smtClean="0"/>
              <a:t>how long it took to make </a:t>
            </a:r>
          </a:p>
          <a:p>
            <a:r>
              <a:rPr lang="en-US" sz="2000" dirty="0" smtClean="0"/>
              <a:t>what technological resources and processes were needed</a:t>
            </a:r>
          </a:p>
          <a:p>
            <a:r>
              <a:rPr lang="en-US" sz="2000" dirty="0" smtClean="0"/>
              <a:t>how long it will last</a:t>
            </a:r>
          </a:p>
          <a:p>
            <a:r>
              <a:rPr lang="en-US" sz="2000" dirty="0" smtClean="0"/>
              <a:t>how heavy it is!</a:t>
            </a:r>
          </a:p>
          <a:p>
            <a:r>
              <a:rPr lang="en-US" sz="2000" dirty="0" smtClean="0"/>
              <a:t>what it looks like</a:t>
            </a:r>
          </a:p>
          <a:p>
            <a:r>
              <a:rPr lang="en-US" sz="2000" dirty="0" smtClean="0"/>
              <a:t>how does it degrade:  how long it takes to degrade</a:t>
            </a:r>
          </a:p>
          <a:p>
            <a:r>
              <a:rPr lang="en-US" sz="2000" dirty="0" smtClean="0"/>
              <a:t>is it toxic? </a:t>
            </a:r>
          </a:p>
          <a:p>
            <a:endParaRPr lang="en-US" sz="2000" dirty="0" smtClean="0"/>
          </a:p>
          <a:p>
            <a:endParaRPr lang="en-US" sz="2000" dirty="0" smtClean="0"/>
          </a:p>
          <a:p>
            <a:endParaRPr lang="en-US" sz="2000" dirty="0" smtClean="0"/>
          </a:p>
        </p:txBody>
      </p:sp>
    </p:spTree>
    <p:extLst>
      <p:ext uri="{BB962C8B-B14F-4D97-AF65-F5344CB8AC3E}">
        <p14:creationId xmlns:p14="http://schemas.microsoft.com/office/powerpoint/2010/main" val="249382609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Composing with materials as an element of designing</a:t>
            </a:r>
            <a:endParaRPr lang="en-US" dirty="0"/>
          </a:p>
        </p:txBody>
      </p:sp>
      <p:sp>
        <p:nvSpPr>
          <p:cNvPr id="3" name="Content Placeholder 2"/>
          <p:cNvSpPr>
            <a:spLocks noGrp="1"/>
          </p:cNvSpPr>
          <p:nvPr>
            <p:ph idx="1"/>
          </p:nvPr>
        </p:nvSpPr>
        <p:spPr/>
        <p:txBody>
          <a:bodyPr/>
          <a:lstStyle/>
          <a:p>
            <a:r>
              <a:rPr lang="en-US" sz="2000" dirty="0" smtClean="0"/>
              <a:t>Designers and architects use materials to ‘compose’ their work.</a:t>
            </a:r>
          </a:p>
          <a:p>
            <a:pPr marL="0" indent="0">
              <a:buNone/>
            </a:pPr>
            <a:r>
              <a:rPr lang="en-US" sz="2000" dirty="0" smtClean="0"/>
              <a:t>  </a:t>
            </a:r>
          </a:p>
          <a:p>
            <a:r>
              <a:rPr lang="en-US" sz="2000" dirty="0" smtClean="0"/>
              <a:t>Looking at all of the images in this lecture set, think about how each image contains specific materials that have a specific impact upon the character of the object/space/building shown.</a:t>
            </a:r>
          </a:p>
          <a:p>
            <a:endParaRPr lang="en-US" sz="2000" dirty="0" smtClean="0"/>
          </a:p>
          <a:p>
            <a:r>
              <a:rPr lang="en-US" sz="2000" dirty="0" smtClean="0"/>
              <a:t>This impact is part of what we call the ‘aesthetic’ character of the building. </a:t>
            </a:r>
          </a:p>
          <a:p>
            <a:endParaRPr lang="en-US" sz="2000" dirty="0"/>
          </a:p>
          <a:p>
            <a:r>
              <a:rPr lang="en-US" sz="2000" dirty="0" smtClean="0"/>
              <a:t>Designers compose with color, form, and material.  </a:t>
            </a:r>
            <a:endParaRPr lang="en-US" sz="2000" dirty="0"/>
          </a:p>
        </p:txBody>
      </p:sp>
    </p:spTree>
    <p:extLst>
      <p:ext uri="{BB962C8B-B14F-4D97-AF65-F5344CB8AC3E}">
        <p14:creationId xmlns:p14="http://schemas.microsoft.com/office/powerpoint/2010/main" val="3242960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Terrazzo is installed</a:t>
            </a:r>
            <a:endParaRPr lang="en-US" dirty="0"/>
          </a:p>
        </p:txBody>
      </p:sp>
      <p:sp>
        <p:nvSpPr>
          <p:cNvPr id="3" name="Content Placeholder 2"/>
          <p:cNvSpPr>
            <a:spLocks noGrp="1"/>
          </p:cNvSpPr>
          <p:nvPr>
            <p:ph idx="1"/>
          </p:nvPr>
        </p:nvSpPr>
        <p:spPr/>
        <p:txBody>
          <a:bodyPr/>
          <a:lstStyle/>
          <a:p>
            <a:r>
              <a:rPr lang="en-US" sz="2400" dirty="0"/>
              <a:t>The process of installing a terrazzo floor begins by laying out </a:t>
            </a:r>
            <a:r>
              <a:rPr lang="en-US" sz="2400" dirty="0" smtClean="0"/>
              <a:t>strips that </a:t>
            </a:r>
            <a:r>
              <a:rPr lang="en-US" sz="2400" dirty="0"/>
              <a:t>separate the different colors and patterns of the </a:t>
            </a:r>
            <a:r>
              <a:rPr lang="en-US" sz="2400" dirty="0" smtClean="0"/>
              <a:t>terrazzo. </a:t>
            </a:r>
          </a:p>
          <a:p>
            <a:endParaRPr lang="en-US" sz="2400" dirty="0"/>
          </a:p>
          <a:p>
            <a:r>
              <a:rPr lang="en-US" sz="2400" dirty="0" smtClean="0"/>
              <a:t>Zinc</a:t>
            </a:r>
            <a:r>
              <a:rPr lang="en-US" sz="2400" dirty="0"/>
              <a:t>, brass, plastic or aluminum </a:t>
            </a:r>
            <a:r>
              <a:rPr lang="en-US" sz="2400" dirty="0" smtClean="0"/>
              <a:t>strips are </a:t>
            </a:r>
            <a:r>
              <a:rPr lang="en-US" sz="2400" dirty="0"/>
              <a:t>installed into the sand and cement </a:t>
            </a:r>
            <a:r>
              <a:rPr lang="en-US" sz="2400" dirty="0" err="1"/>
              <a:t>underbed</a:t>
            </a:r>
            <a:r>
              <a:rPr lang="en-US" sz="2400" dirty="0"/>
              <a:t>, or glued directly onto the concrete slab, following the artist's or architect's design.</a:t>
            </a:r>
          </a:p>
          <a:p>
            <a:endParaRPr lang="en-US" sz="2400" dirty="0"/>
          </a:p>
        </p:txBody>
      </p:sp>
    </p:spTree>
    <p:extLst>
      <p:ext uri="{BB962C8B-B14F-4D97-AF65-F5344CB8AC3E}">
        <p14:creationId xmlns:p14="http://schemas.microsoft.com/office/powerpoint/2010/main" val="3559438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If Design can be described as</a:t>
            </a:r>
            <a:br>
              <a:rPr lang="en-US" sz="2400" dirty="0" smtClean="0"/>
            </a:br>
            <a:r>
              <a:rPr lang="en-US" sz="2400" dirty="0" smtClean="0"/>
              <a:t> ‘Same-ness Tempered With Difference’</a:t>
            </a:r>
            <a:br>
              <a:rPr lang="en-US" sz="2400" dirty="0" smtClean="0"/>
            </a:br>
            <a:r>
              <a:rPr lang="en-US" sz="2400" dirty="0" smtClean="0"/>
              <a:t>then we can create gradations of same-ness or difference</a:t>
            </a:r>
            <a:endParaRPr lang="en-US" sz="2400" dirty="0"/>
          </a:p>
        </p:txBody>
      </p:sp>
      <p:sp>
        <p:nvSpPr>
          <p:cNvPr id="3" name="Content Placeholder 2"/>
          <p:cNvSpPr>
            <a:spLocks noGrp="1"/>
          </p:cNvSpPr>
          <p:nvPr>
            <p:ph idx="1"/>
          </p:nvPr>
        </p:nvSpPr>
        <p:spPr/>
        <p:txBody>
          <a:bodyPr/>
          <a:lstStyle/>
          <a:p>
            <a:pPr marL="0" indent="0">
              <a:buNone/>
            </a:pPr>
            <a:endParaRPr lang="en-US" sz="2400" dirty="0" smtClean="0"/>
          </a:p>
          <a:p>
            <a:pPr marL="0" indent="0" algn="ctr">
              <a:buNone/>
            </a:pPr>
            <a:r>
              <a:rPr lang="en-US" sz="2400" dirty="0" smtClean="0"/>
              <a:t>To make a space, or object 100% ‘match’, or ‘go with’, another space or object, we would use:</a:t>
            </a:r>
          </a:p>
          <a:p>
            <a:pPr marL="0" indent="0" algn="ctr">
              <a:buNone/>
            </a:pPr>
            <a:endParaRPr lang="en-US" sz="2400" dirty="0" smtClean="0"/>
          </a:p>
          <a:p>
            <a:pPr marL="0" indent="0" algn="ctr">
              <a:buNone/>
            </a:pPr>
            <a:r>
              <a:rPr lang="en-US" sz="2400" dirty="0" smtClean="0"/>
              <a:t>the same material </a:t>
            </a:r>
          </a:p>
          <a:p>
            <a:pPr marL="0" indent="0" algn="ctr">
              <a:buNone/>
            </a:pPr>
            <a:r>
              <a:rPr lang="en-US" sz="2400" dirty="0" smtClean="0"/>
              <a:t>the same form </a:t>
            </a:r>
          </a:p>
          <a:p>
            <a:pPr marL="0" indent="0" algn="ctr">
              <a:buNone/>
            </a:pPr>
            <a:r>
              <a:rPr lang="en-US" sz="2400" dirty="0" smtClean="0"/>
              <a:t>the same color</a:t>
            </a:r>
          </a:p>
          <a:p>
            <a:pPr marL="0" indent="0">
              <a:buNone/>
            </a:pPr>
            <a:endParaRPr lang="en-US" sz="2400" dirty="0"/>
          </a:p>
        </p:txBody>
      </p:sp>
    </p:spTree>
    <p:extLst>
      <p:ext uri="{BB962C8B-B14F-4D97-AF65-F5344CB8AC3E}">
        <p14:creationId xmlns:p14="http://schemas.microsoft.com/office/powerpoint/2010/main" val="3042941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Terrazzo is installed</a:t>
            </a:r>
            <a:endParaRPr lang="en-US" dirty="0"/>
          </a:p>
        </p:txBody>
      </p:sp>
      <p:sp>
        <p:nvSpPr>
          <p:cNvPr id="3" name="Content Placeholder 2"/>
          <p:cNvSpPr>
            <a:spLocks noGrp="1"/>
          </p:cNvSpPr>
          <p:nvPr>
            <p:ph idx="1"/>
          </p:nvPr>
        </p:nvSpPr>
        <p:spPr/>
        <p:txBody>
          <a:bodyPr/>
          <a:lstStyle/>
          <a:p>
            <a:r>
              <a:rPr lang="en-US" sz="2400" dirty="0"/>
              <a:t>The cement or epoxy mixture is then carefully poured between the strips, following the architectural plans</a:t>
            </a:r>
            <a:r>
              <a:rPr lang="en-US" sz="2400" dirty="0" smtClean="0"/>
              <a:t>.</a:t>
            </a:r>
          </a:p>
          <a:p>
            <a:endParaRPr lang="en-US" sz="2400" dirty="0"/>
          </a:p>
          <a:p>
            <a:r>
              <a:rPr lang="en-US" sz="2400" dirty="0" smtClean="0"/>
              <a:t>Different </a:t>
            </a:r>
            <a:r>
              <a:rPr lang="en-US" sz="2400" dirty="0"/>
              <a:t>colors are poured at different times until the floor is completely covered with the mixture. </a:t>
            </a:r>
            <a:endParaRPr lang="en-US" sz="2400" dirty="0" smtClean="0"/>
          </a:p>
          <a:p>
            <a:endParaRPr lang="en-US" sz="2400" dirty="0"/>
          </a:p>
          <a:p>
            <a:r>
              <a:rPr lang="en-US" sz="2400" dirty="0" smtClean="0"/>
              <a:t>The </a:t>
            </a:r>
            <a:r>
              <a:rPr lang="en-US" sz="2400" dirty="0"/>
              <a:t>mixture is given time to cure and harden.</a:t>
            </a:r>
          </a:p>
        </p:txBody>
      </p:sp>
    </p:spTree>
    <p:extLst>
      <p:ext uri="{BB962C8B-B14F-4D97-AF65-F5344CB8AC3E}">
        <p14:creationId xmlns:p14="http://schemas.microsoft.com/office/powerpoint/2010/main" val="1740874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Terrazzo is installed</a:t>
            </a:r>
            <a:endParaRPr lang="en-US" dirty="0"/>
          </a:p>
        </p:txBody>
      </p:sp>
      <p:sp>
        <p:nvSpPr>
          <p:cNvPr id="3" name="Content Placeholder 2"/>
          <p:cNvSpPr>
            <a:spLocks noGrp="1"/>
          </p:cNvSpPr>
          <p:nvPr>
            <p:ph idx="1"/>
          </p:nvPr>
        </p:nvSpPr>
        <p:spPr/>
        <p:txBody>
          <a:bodyPr/>
          <a:lstStyle/>
          <a:p>
            <a:r>
              <a:rPr lang="en-US" sz="2400" dirty="0"/>
              <a:t>The finishing process involves grinding the top layer of the surface with a machine and filling in the air pockets with grout. </a:t>
            </a:r>
            <a:endParaRPr lang="en-US" sz="2400" dirty="0" smtClean="0"/>
          </a:p>
          <a:p>
            <a:endParaRPr lang="en-US" sz="2400" dirty="0"/>
          </a:p>
          <a:p>
            <a:r>
              <a:rPr lang="en-US" sz="2400" dirty="0" err="1" smtClean="0"/>
              <a:t>Afterwords</a:t>
            </a:r>
            <a:r>
              <a:rPr lang="en-US" sz="2400" dirty="0"/>
              <a:t>, a polishing machine buffs the floor to a matte finish and a penetrating sealer is immediately applied in order to close the pores in the surface of the floor.	</a:t>
            </a:r>
          </a:p>
          <a:p>
            <a:endParaRPr lang="en-US" sz="2400" dirty="0"/>
          </a:p>
        </p:txBody>
      </p:sp>
    </p:spTree>
    <p:extLst>
      <p:ext uri="{BB962C8B-B14F-4D97-AF65-F5344CB8AC3E}">
        <p14:creationId xmlns:p14="http://schemas.microsoft.com/office/powerpoint/2010/main" val="2698812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Bethesda Academy of Performing Arts, Maryland</a:t>
            </a:r>
            <a:br>
              <a:rPr lang="en-US" sz="2400" dirty="0" smtClean="0"/>
            </a:br>
            <a:r>
              <a:rPr lang="en-US" sz="1400" dirty="0"/>
              <a:t>Architect: Wood and Zapata, Boise, Idaho</a:t>
            </a:r>
            <a:br>
              <a:rPr lang="en-US" sz="1400" dirty="0"/>
            </a:br>
            <a:r>
              <a:rPr lang="en-US" sz="1400" dirty="0"/>
              <a:t>Terrazzo Contractor: Roman Mosaic and Tile Company, Linthicum, Maryland</a:t>
            </a:r>
          </a:p>
        </p:txBody>
      </p:sp>
      <p:pic>
        <p:nvPicPr>
          <p:cNvPr id="4" name="Content Placeholder 3"/>
          <p:cNvPicPr>
            <a:picLocks noGrp="1" noChangeAspect="1"/>
          </p:cNvPicPr>
          <p:nvPr>
            <p:ph idx="1"/>
          </p:nvPr>
        </p:nvPicPr>
        <p:blipFill>
          <a:blip r:embed="rId2"/>
          <a:srcRect l="-9674" r="-9674"/>
          <a:stretch>
            <a:fillRect/>
          </a:stretch>
        </p:blipFill>
        <p:spPr/>
      </p:pic>
    </p:spTree>
    <p:extLst>
      <p:ext uri="{BB962C8B-B14F-4D97-AF65-F5344CB8AC3E}">
        <p14:creationId xmlns:p14="http://schemas.microsoft.com/office/powerpoint/2010/main" val="2544687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Terrazzo Floor Video</a:t>
            </a:r>
            <a:r>
              <a:rPr lang="en-US" dirty="0" smtClean="0"/>
              <a:t> </a:t>
            </a:r>
            <a:r>
              <a:rPr lang="en-US" sz="2000" dirty="0" smtClean="0"/>
              <a:t>(a 6 minute video)</a:t>
            </a:r>
            <a:endParaRPr lang="en-US" sz="2000" dirty="0"/>
          </a:p>
        </p:txBody>
      </p:sp>
      <p:sp>
        <p:nvSpPr>
          <p:cNvPr id="3" name="Content Placeholder 2"/>
          <p:cNvSpPr>
            <a:spLocks noGrp="1"/>
          </p:cNvSpPr>
          <p:nvPr>
            <p:ph idx="1"/>
          </p:nvPr>
        </p:nvSpPr>
        <p:spPr/>
        <p:txBody>
          <a:bodyPr/>
          <a:lstStyle/>
          <a:p>
            <a:endParaRPr lang="en-US" sz="2400" dirty="0"/>
          </a:p>
        </p:txBody>
      </p:sp>
    </p:spTree>
    <p:extLst>
      <p:ext uri="{BB962C8B-B14F-4D97-AF65-F5344CB8AC3E}">
        <p14:creationId xmlns:p14="http://schemas.microsoft.com/office/powerpoint/2010/main" val="2380652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Same material, stainless steel, same color,</a:t>
            </a:r>
            <a:br>
              <a:rPr lang="en-US" dirty="0" smtClean="0"/>
            </a:br>
            <a:r>
              <a:rPr lang="en-US" dirty="0" smtClean="0"/>
              <a:t>different surface texture (shape). </a:t>
            </a:r>
            <a:endParaRPr lang="en-US" dirty="0"/>
          </a:p>
        </p:txBody>
      </p:sp>
      <p:pic>
        <p:nvPicPr>
          <p:cNvPr id="12291" name="Picture 5" descr="METAL034"/>
          <p:cNvPicPr>
            <a:picLocks noGrp="1" noChangeAspect="1" noChangeArrowheads="1"/>
          </p:cNvPicPr>
          <p:nvPr>
            <p:ph idx="1"/>
          </p:nvPr>
        </p:nvPicPr>
        <p:blipFill>
          <a:blip r:embed="rId2" cstate="print"/>
          <a:srcRect t="9322" b="9322"/>
          <a:stretch>
            <a:fillRect/>
          </a:stretch>
        </p:blipFill>
        <p:spPr>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z="2400" dirty="0" smtClean="0"/>
              <a:t>Materials, like colors, are not inherently Good or Bad: </a:t>
            </a:r>
            <a:br>
              <a:rPr lang="en-US" sz="2400" dirty="0" smtClean="0"/>
            </a:br>
            <a:r>
              <a:rPr lang="en-US" sz="2400" dirty="0" smtClean="0"/>
              <a:t>it is in the way they are used </a:t>
            </a:r>
            <a:br>
              <a:rPr lang="en-US" sz="2400" dirty="0" smtClean="0"/>
            </a:br>
            <a:r>
              <a:rPr lang="en-US" sz="2400" dirty="0" smtClean="0"/>
              <a:t>that results in ‘good’ or ‘bad’ design.</a:t>
            </a:r>
          </a:p>
        </p:txBody>
      </p:sp>
      <p:sp>
        <p:nvSpPr>
          <p:cNvPr id="14339" name="Rectangle 3"/>
          <p:cNvSpPr>
            <a:spLocks noGrp="1" noChangeArrowheads="1"/>
          </p:cNvSpPr>
          <p:nvPr>
            <p:ph idx="1"/>
          </p:nvPr>
        </p:nvSpPr>
        <p:spPr/>
        <p:txBody>
          <a:bodyPr/>
          <a:lstStyle/>
          <a:p>
            <a:pPr eaLnBrk="1" hangingPunct="1"/>
            <a:endParaRPr lang="en-US" sz="2800" dirty="0" smtClean="0"/>
          </a:p>
          <a:p>
            <a:pPr eaLnBrk="1" hangingPunct="1"/>
            <a:endParaRPr lang="en-US" sz="2800" dirty="0"/>
          </a:p>
          <a:p>
            <a:pPr eaLnBrk="1" hangingPunct="1"/>
            <a:r>
              <a:rPr lang="en-US" sz="2800" dirty="0" smtClean="0"/>
              <a:t>What is the best use/application for the material?</a:t>
            </a:r>
          </a:p>
          <a:p>
            <a:pPr eaLnBrk="1" hangingPunct="1"/>
            <a:endParaRPr lang="en-US" sz="2800" dirty="0" smtClean="0"/>
          </a:p>
          <a:p>
            <a:pPr eaLnBrk="1" hangingPunct="1"/>
            <a:r>
              <a:rPr lang="en-US" sz="2800" dirty="0" smtClean="0"/>
              <a:t>What are the physical properties of the material and how do those constrain its use?  </a:t>
            </a:r>
          </a:p>
          <a:p>
            <a:pPr eaLnBrk="1" hangingPunct="1">
              <a:buFontTx/>
              <a:buNone/>
            </a:pPr>
            <a:endParaRPr lang="en-US" dirty="0"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z="2800" dirty="0" smtClean="0"/>
              <a:t>Composing with Materials</a:t>
            </a:r>
          </a:p>
        </p:txBody>
      </p:sp>
      <p:sp>
        <p:nvSpPr>
          <p:cNvPr id="15363" name="Rectangle 3"/>
          <p:cNvSpPr>
            <a:spLocks noGrp="1" noChangeArrowheads="1"/>
          </p:cNvSpPr>
          <p:nvPr>
            <p:ph idx="1"/>
          </p:nvPr>
        </p:nvSpPr>
        <p:spPr/>
        <p:txBody>
          <a:bodyPr/>
          <a:lstStyle/>
          <a:p>
            <a:pPr eaLnBrk="1" hangingPunct="1"/>
            <a:r>
              <a:rPr lang="en-US" sz="2400" dirty="0" smtClean="0"/>
              <a:t>Emphasize properties of materials by placing them next to contrasting materials.</a:t>
            </a:r>
          </a:p>
          <a:p>
            <a:pPr eaLnBrk="1" hangingPunct="1"/>
            <a:endParaRPr lang="en-US" sz="2400" dirty="0" smtClean="0"/>
          </a:p>
          <a:p>
            <a:pPr eaLnBrk="1" hangingPunct="1"/>
            <a:r>
              <a:rPr lang="en-US" sz="2400" dirty="0" smtClean="0"/>
              <a:t>Use different materials for different components of the building.</a:t>
            </a:r>
          </a:p>
          <a:p>
            <a:pPr eaLnBrk="1" hangingPunct="1"/>
            <a:endParaRPr lang="en-US" sz="2400" dirty="0" smtClean="0"/>
          </a:p>
          <a:p>
            <a:pPr eaLnBrk="1" hangingPunct="1"/>
            <a:r>
              <a:rPr lang="en-US" sz="2400" dirty="0" smtClean="0"/>
              <a:t>Emphasize the beginning and ending of components of the building.</a:t>
            </a:r>
          </a:p>
          <a:p>
            <a:pPr eaLnBrk="1" hangingPunct="1"/>
            <a:endParaRPr lang="en-US" sz="2400" dirty="0" smtClean="0"/>
          </a:p>
          <a:p>
            <a:pPr eaLnBrk="1" hangingPunct="1"/>
            <a:r>
              <a:rPr lang="en-US" sz="2400" dirty="0" smtClean="0"/>
              <a:t>Clarify the connections between the parts of the building.</a:t>
            </a:r>
          </a:p>
          <a:p>
            <a:pPr eaLnBrk="1" hangingPunct="1">
              <a:buFontTx/>
              <a:buNone/>
            </a:pPr>
            <a:r>
              <a:rPr lang="en-US" sz="2800" dirty="0" smtClean="0"/>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152400"/>
            <a:ext cx="8229600" cy="1143000"/>
          </a:xfrm>
        </p:spPr>
        <p:txBody>
          <a:bodyPr/>
          <a:lstStyle/>
          <a:p>
            <a:pPr eaLnBrk="1" hangingPunct="1"/>
            <a:r>
              <a:rPr lang="en-US" dirty="0" smtClean="0"/>
              <a:t>Composing with Materials</a:t>
            </a:r>
          </a:p>
        </p:txBody>
      </p:sp>
      <p:sp>
        <p:nvSpPr>
          <p:cNvPr id="16387" name="Rectangle 3"/>
          <p:cNvSpPr>
            <a:spLocks noGrp="1" noChangeArrowheads="1"/>
          </p:cNvSpPr>
          <p:nvPr>
            <p:ph idx="1"/>
          </p:nvPr>
        </p:nvSpPr>
        <p:spPr>
          <a:xfrm>
            <a:off x="304800" y="1295400"/>
            <a:ext cx="8229600" cy="5257800"/>
          </a:xfrm>
        </p:spPr>
        <p:txBody>
          <a:bodyPr/>
          <a:lstStyle/>
          <a:p>
            <a:pPr eaLnBrk="1" hangingPunct="1"/>
            <a:r>
              <a:rPr lang="en-US" sz="2400" dirty="0" smtClean="0"/>
              <a:t>Contrast raw materials with refined materials.</a:t>
            </a:r>
          </a:p>
          <a:p>
            <a:pPr eaLnBrk="1" hangingPunct="1"/>
            <a:endParaRPr lang="en-US" sz="2400" dirty="0" smtClean="0"/>
          </a:p>
          <a:p>
            <a:pPr eaLnBrk="1" hangingPunct="1"/>
            <a:r>
              <a:rPr lang="en-US" sz="2400" dirty="0" smtClean="0"/>
              <a:t>Do not obscure the process of aging materials. </a:t>
            </a:r>
          </a:p>
          <a:p>
            <a:pPr eaLnBrk="1" hangingPunct="1"/>
            <a:endParaRPr lang="en-US" sz="2400" dirty="0" smtClean="0"/>
          </a:p>
          <a:p>
            <a:pPr eaLnBrk="1" hangingPunct="1"/>
            <a:r>
              <a:rPr lang="en-US" sz="2400" dirty="0" smtClean="0"/>
              <a:t>Refresh (clean or replace) materials that age quickly.</a:t>
            </a:r>
          </a:p>
          <a:p>
            <a:pPr marL="0" indent="0" eaLnBrk="1" hangingPunct="1">
              <a:buNone/>
            </a:pPr>
            <a:r>
              <a:rPr lang="en-US" sz="2400" dirty="0" smtClean="0"/>
              <a:t> </a:t>
            </a:r>
          </a:p>
          <a:p>
            <a:pPr eaLnBrk="1" hangingPunct="1"/>
            <a:r>
              <a:rPr lang="en-US" sz="2400" dirty="0" smtClean="0"/>
              <a:t>(Maintenance is important for some materials.) </a:t>
            </a:r>
          </a:p>
          <a:p>
            <a:pPr eaLnBrk="1" hangingPunct="1"/>
            <a:endParaRPr lang="en-US" sz="2400" dirty="0" smtClean="0"/>
          </a:p>
          <a:p>
            <a:pPr eaLnBrk="1" hangingPunct="1"/>
            <a:r>
              <a:rPr lang="en-US" sz="2400" dirty="0" smtClean="0"/>
              <a:t>Use materials in a new way. </a:t>
            </a:r>
          </a:p>
          <a:p>
            <a:pPr eaLnBrk="1" hangingPunct="1">
              <a:buFontTx/>
              <a:buNone/>
            </a:pPr>
            <a:r>
              <a:rPr lang="en-US" sz="2400" dirty="0" smtClean="0"/>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 y="0"/>
            <a:ext cx="8991600" cy="2209800"/>
          </a:xfrm>
        </p:spPr>
        <p:txBody>
          <a:bodyPr/>
          <a:lstStyle/>
          <a:p>
            <a:pPr algn="l" eaLnBrk="1" hangingPunct="1"/>
            <a:r>
              <a:rPr lang="en-US" sz="3200" dirty="0" smtClean="0"/>
              <a:t>Emphasize properties of materials by placing them next to contrasting materials.</a:t>
            </a:r>
          </a:p>
        </p:txBody>
      </p:sp>
      <p:pic>
        <p:nvPicPr>
          <p:cNvPr id="17411" name="Picture 12" descr="Untitled-25"/>
          <p:cNvPicPr>
            <a:picLocks noGrp="1" noChangeAspect="1" noChangeArrowheads="1"/>
          </p:cNvPicPr>
          <p:nvPr>
            <p:ph idx="1"/>
          </p:nvPr>
        </p:nvPicPr>
        <p:blipFill>
          <a:blip r:embed="rId2" cstate="print"/>
          <a:srcRect/>
          <a:stretch>
            <a:fillRect/>
          </a:stretch>
        </p:blipFill>
        <p:spPr>
          <a:xfrm>
            <a:off x="533400" y="1963737"/>
            <a:ext cx="5867400" cy="4894263"/>
          </a:xfr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3048000" cy="5059362"/>
          </a:xfrm>
        </p:spPr>
        <p:txBody>
          <a:bodyPr/>
          <a:lstStyle/>
          <a:p>
            <a:pPr algn="l" eaLnBrk="1" hangingPunct="1"/>
            <a:r>
              <a:rPr lang="en-US" sz="3200" dirty="0" smtClean="0"/>
              <a:t>Use specific and different materials for different components of the building.</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‘Structure’ </a:t>
            </a:r>
            <a:r>
              <a:rPr lang="en-US" sz="3200" dirty="0" err="1" smtClean="0"/>
              <a:t>vs</a:t>
            </a:r>
            <a:r>
              <a:rPr lang="en-US" sz="3200" dirty="0" smtClean="0"/>
              <a:t> ‘infill’</a:t>
            </a:r>
          </a:p>
        </p:txBody>
      </p:sp>
      <p:pic>
        <p:nvPicPr>
          <p:cNvPr id="18435" name="Picture 6" descr="Untitled-01"/>
          <p:cNvPicPr>
            <a:picLocks noGrp="1" noChangeAspect="1" noChangeArrowheads="1"/>
          </p:cNvPicPr>
          <p:nvPr>
            <p:ph idx="1"/>
          </p:nvPr>
        </p:nvPicPr>
        <p:blipFill>
          <a:blip r:embed="rId2" cstate="print"/>
          <a:srcRect/>
          <a:stretch>
            <a:fillRect/>
          </a:stretch>
        </p:blipFill>
        <p:spPr>
          <a:xfrm>
            <a:off x="4191000" y="0"/>
            <a:ext cx="4953000" cy="6858000"/>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2400" dirty="0"/>
              <a:t>To make a small change between the two we could </a:t>
            </a:r>
            <a:r>
              <a:rPr lang="en-US" sz="2400" dirty="0" smtClean="0"/>
              <a:t>use:</a:t>
            </a:r>
          </a:p>
          <a:p>
            <a:pPr marL="0" indent="0">
              <a:buNone/>
            </a:pPr>
            <a:endParaRPr lang="en-US" sz="2400" dirty="0"/>
          </a:p>
          <a:p>
            <a:pPr marL="0" indent="0">
              <a:buNone/>
            </a:pPr>
            <a:r>
              <a:rPr lang="en-US" sz="2400" dirty="0"/>
              <a:t>the same material, the same form, but a different color.</a:t>
            </a:r>
          </a:p>
          <a:p>
            <a:pPr marL="0" indent="0">
              <a:buNone/>
            </a:pPr>
            <a:r>
              <a:rPr lang="en-US" sz="2400" dirty="0"/>
              <a:t>OR </a:t>
            </a:r>
          </a:p>
          <a:p>
            <a:pPr marL="0" indent="0">
              <a:buNone/>
            </a:pPr>
            <a:r>
              <a:rPr lang="en-US" sz="2400" dirty="0"/>
              <a:t>the same material, a different form, the same color</a:t>
            </a:r>
          </a:p>
          <a:p>
            <a:pPr marL="0" indent="0">
              <a:buNone/>
            </a:pPr>
            <a:r>
              <a:rPr lang="en-US" sz="2400" dirty="0"/>
              <a:t>OR</a:t>
            </a:r>
          </a:p>
          <a:p>
            <a:pPr marL="0" indent="0">
              <a:buNone/>
            </a:pPr>
            <a:r>
              <a:rPr lang="en-US" sz="2400" dirty="0"/>
              <a:t>a different material, the same form, the same color</a:t>
            </a:r>
          </a:p>
          <a:p>
            <a:endParaRPr lang="en-US" sz="2800" dirty="0"/>
          </a:p>
          <a:p>
            <a:endParaRPr lang="en-US" dirty="0"/>
          </a:p>
        </p:txBody>
      </p:sp>
    </p:spTree>
    <p:extLst>
      <p:ext uri="{BB962C8B-B14F-4D97-AF65-F5344CB8AC3E}">
        <p14:creationId xmlns:p14="http://schemas.microsoft.com/office/powerpoint/2010/main" val="2269414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228600"/>
            <a:ext cx="8229600" cy="1143000"/>
          </a:xfrm>
        </p:spPr>
        <p:txBody>
          <a:bodyPr/>
          <a:lstStyle/>
          <a:p>
            <a:pPr algn="l" eaLnBrk="1" hangingPunct="1"/>
            <a:r>
              <a:rPr lang="en-US" sz="2800" dirty="0" smtClean="0"/>
              <a:t>Emphasize the beginning and ending of components: details &amp; joints</a:t>
            </a:r>
          </a:p>
        </p:txBody>
      </p:sp>
      <p:pic>
        <p:nvPicPr>
          <p:cNvPr id="19459" name="Picture 5" descr="Untitled-31"/>
          <p:cNvPicPr>
            <a:picLocks noGrp="1" noChangeAspect="1" noChangeArrowheads="1"/>
          </p:cNvPicPr>
          <p:nvPr>
            <p:ph sz="half" idx="1"/>
          </p:nvPr>
        </p:nvPicPr>
        <p:blipFill>
          <a:blip r:embed="rId2" cstate="print"/>
          <a:srcRect/>
          <a:stretch>
            <a:fillRect/>
          </a:stretch>
        </p:blipFill>
        <p:spPr>
          <a:xfrm>
            <a:off x="152400" y="1371600"/>
            <a:ext cx="3389313" cy="5181600"/>
          </a:xfrm>
          <a:noFill/>
        </p:spPr>
      </p:pic>
      <p:pic>
        <p:nvPicPr>
          <p:cNvPr id="19460" name="Picture 7" descr="Untitled-32"/>
          <p:cNvPicPr>
            <a:picLocks noGrp="1" noChangeAspect="1" noChangeArrowheads="1"/>
          </p:cNvPicPr>
          <p:nvPr>
            <p:ph sz="half" idx="2"/>
          </p:nvPr>
        </p:nvPicPr>
        <p:blipFill>
          <a:blip r:embed="rId3" cstate="print"/>
          <a:srcRect/>
          <a:stretch>
            <a:fillRect/>
          </a:stretch>
        </p:blipFill>
        <p:spPr>
          <a:xfrm>
            <a:off x="3581400" y="1371600"/>
            <a:ext cx="3457575" cy="3152775"/>
          </a:xfr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8"/>
          <p:cNvSpPr>
            <a:spLocks noGrp="1" noChangeArrowheads="1"/>
          </p:cNvSpPr>
          <p:nvPr>
            <p:ph type="title"/>
          </p:nvPr>
        </p:nvSpPr>
        <p:spPr/>
        <p:txBody>
          <a:bodyPr/>
          <a:lstStyle/>
          <a:p>
            <a:pPr eaLnBrk="1" hangingPunct="1"/>
            <a:endParaRPr lang="en-US" smtClean="0"/>
          </a:p>
        </p:txBody>
      </p:sp>
      <p:pic>
        <p:nvPicPr>
          <p:cNvPr id="20483" name="Picture 4" descr="Untitled-33"/>
          <p:cNvPicPr>
            <a:picLocks noGrp="1" noChangeAspect="1" noChangeArrowheads="1"/>
          </p:cNvPicPr>
          <p:nvPr>
            <p:ph sz="half" idx="1"/>
          </p:nvPr>
        </p:nvPicPr>
        <p:blipFill>
          <a:blip r:embed="rId2" cstate="print"/>
          <a:srcRect/>
          <a:stretch>
            <a:fillRect/>
          </a:stretch>
        </p:blipFill>
        <p:spPr>
          <a:xfrm>
            <a:off x="0" y="0"/>
            <a:ext cx="4521200" cy="4724400"/>
          </a:xfrm>
          <a:noFill/>
        </p:spPr>
      </p:pic>
      <p:pic>
        <p:nvPicPr>
          <p:cNvPr id="20484" name="Picture 7" descr="Untitled-41"/>
          <p:cNvPicPr>
            <a:picLocks noGrp="1" noChangeAspect="1" noChangeArrowheads="1"/>
          </p:cNvPicPr>
          <p:nvPr>
            <p:ph sz="half" idx="2"/>
          </p:nvPr>
        </p:nvPicPr>
        <p:blipFill>
          <a:blip r:embed="rId3" cstate="print"/>
          <a:srcRect/>
          <a:stretch>
            <a:fillRect/>
          </a:stretch>
        </p:blipFill>
        <p:spPr>
          <a:xfrm>
            <a:off x="4486275" y="0"/>
            <a:ext cx="4508500" cy="6858000"/>
          </a:xfrm>
          <a:noFill/>
        </p:spPr>
      </p:pic>
      <p:sp>
        <p:nvSpPr>
          <p:cNvPr id="20485" name="Text Box 10"/>
          <p:cNvSpPr txBox="1">
            <a:spLocks noChangeArrowheads="1"/>
          </p:cNvSpPr>
          <p:nvPr/>
        </p:nvSpPr>
        <p:spPr bwMode="auto">
          <a:xfrm>
            <a:off x="228600" y="4953000"/>
            <a:ext cx="3657600" cy="1384995"/>
          </a:xfrm>
          <a:prstGeom prst="rect">
            <a:avLst/>
          </a:prstGeom>
          <a:noFill/>
          <a:ln w="9525">
            <a:noFill/>
            <a:miter lim="800000"/>
            <a:headEnd/>
            <a:tailEnd/>
          </a:ln>
        </p:spPr>
        <p:txBody>
          <a:bodyPr>
            <a:spAutoFit/>
          </a:bodyPr>
          <a:lstStyle/>
          <a:p>
            <a:pPr>
              <a:spcBef>
                <a:spcPct val="50000"/>
              </a:spcBef>
            </a:pPr>
            <a:r>
              <a:rPr lang="en-US" sz="2800" dirty="0"/>
              <a:t>Dovetail </a:t>
            </a:r>
            <a:r>
              <a:rPr lang="en-US" sz="2800" dirty="0" smtClean="0"/>
              <a:t>Joints: a visual expression of the construction</a:t>
            </a:r>
            <a:endParaRPr lang="en-US" sz="2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3810000" cy="4678362"/>
          </a:xfrm>
        </p:spPr>
        <p:txBody>
          <a:bodyPr/>
          <a:lstStyle/>
          <a:p>
            <a:pPr algn="l" eaLnBrk="1" hangingPunct="1"/>
            <a:r>
              <a:rPr lang="en-US" sz="3200" dirty="0" smtClean="0"/>
              <a:t>Clarify and emphasize the connections between the parts of the building.</a:t>
            </a:r>
          </a:p>
        </p:txBody>
      </p:sp>
      <p:pic>
        <p:nvPicPr>
          <p:cNvPr id="21507" name="Picture 5" descr="Untitled-13"/>
          <p:cNvPicPr>
            <a:picLocks noGrp="1" noChangeAspect="1" noChangeArrowheads="1"/>
          </p:cNvPicPr>
          <p:nvPr>
            <p:ph idx="1"/>
          </p:nvPr>
        </p:nvPicPr>
        <p:blipFill>
          <a:blip r:embed="rId2" cstate="print"/>
          <a:srcRect/>
          <a:stretch>
            <a:fillRect/>
          </a:stretch>
        </p:blipFill>
        <p:spPr>
          <a:xfrm>
            <a:off x="4508500" y="0"/>
            <a:ext cx="4635500" cy="6858000"/>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381000"/>
            <a:ext cx="7239000" cy="1143000"/>
          </a:xfrm>
        </p:spPr>
        <p:txBody>
          <a:bodyPr/>
          <a:lstStyle/>
          <a:p>
            <a:pPr algn="l" eaLnBrk="1" hangingPunct="1"/>
            <a:r>
              <a:rPr lang="en-US" sz="3200" dirty="0" smtClean="0"/>
              <a:t>Contrast raw materials with refined materials.</a:t>
            </a:r>
          </a:p>
        </p:txBody>
      </p:sp>
      <p:pic>
        <p:nvPicPr>
          <p:cNvPr id="22531" name="Picture 10" descr="Untitled-03"/>
          <p:cNvPicPr>
            <a:picLocks noGrp="1" noChangeAspect="1" noChangeArrowheads="1"/>
          </p:cNvPicPr>
          <p:nvPr>
            <p:ph idx="1"/>
          </p:nvPr>
        </p:nvPicPr>
        <p:blipFill>
          <a:blip r:embed="rId2" cstate="print"/>
          <a:srcRect/>
          <a:stretch>
            <a:fillRect/>
          </a:stretch>
        </p:blipFill>
        <p:spPr>
          <a:xfrm>
            <a:off x="762000" y="1600200"/>
            <a:ext cx="6457950" cy="4324350"/>
          </a:xfr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title"/>
          </p:nvPr>
        </p:nvSpPr>
        <p:spPr/>
        <p:txBody>
          <a:bodyPr/>
          <a:lstStyle/>
          <a:p>
            <a:pPr eaLnBrk="1" hangingPunct="1"/>
            <a:endParaRPr lang="en-US" smtClean="0"/>
          </a:p>
        </p:txBody>
      </p:sp>
      <p:pic>
        <p:nvPicPr>
          <p:cNvPr id="23555" name="Picture 4" descr="Untitled-04"/>
          <p:cNvPicPr>
            <a:picLocks noGrp="1" noChangeAspect="1" noChangeArrowheads="1"/>
          </p:cNvPicPr>
          <p:nvPr>
            <p:ph idx="1"/>
          </p:nvPr>
        </p:nvPicPr>
        <p:blipFill>
          <a:blip r:embed="rId2" cstate="print"/>
          <a:srcRect/>
          <a:stretch>
            <a:fillRect/>
          </a:stretch>
        </p:blipFill>
        <p:spPr>
          <a:xfrm>
            <a:off x="0" y="0"/>
            <a:ext cx="9144000" cy="6545263"/>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3400" y="304800"/>
            <a:ext cx="8229600" cy="1143000"/>
          </a:xfrm>
        </p:spPr>
        <p:txBody>
          <a:bodyPr/>
          <a:lstStyle/>
          <a:p>
            <a:pPr algn="l" eaLnBrk="1" hangingPunct="1"/>
            <a:r>
              <a:rPr lang="en-US" sz="2800" dirty="0" smtClean="0"/>
              <a:t>Do not obscure the process of aging materials. Old, worn, materials can have a rich aesthetic character.</a:t>
            </a:r>
          </a:p>
        </p:txBody>
      </p:sp>
      <p:pic>
        <p:nvPicPr>
          <p:cNvPr id="5" name="Content Placeholder 4" descr="Untitled-35"/>
          <p:cNvPicPr>
            <a:picLocks noGrp="1" noChangeAspect="1" noChangeArrowheads="1"/>
          </p:cNvPicPr>
          <p:nvPr>
            <p:ph idx="1"/>
          </p:nvPr>
        </p:nvPicPr>
        <p:blipFill>
          <a:blip r:embed="rId2" cstate="print"/>
          <a:srcRect/>
          <a:stretch>
            <a:fillRect/>
          </a:stretch>
        </p:blipFill>
        <p:spPr>
          <a:xfrm>
            <a:off x="457200" y="1524000"/>
            <a:ext cx="3810000" cy="5255745"/>
          </a:xfrm>
          <a:noFill/>
        </p:spPr>
      </p:pic>
      <p:pic>
        <p:nvPicPr>
          <p:cNvPr id="6" name="Picture 7" descr="Untitled-36"/>
          <p:cNvPicPr>
            <a:picLocks noChangeAspect="1" noChangeArrowheads="1"/>
          </p:cNvPicPr>
          <p:nvPr/>
        </p:nvPicPr>
        <p:blipFill>
          <a:blip r:embed="rId3" cstate="print"/>
          <a:srcRect/>
          <a:stretch>
            <a:fillRect/>
          </a:stretch>
        </p:blipFill>
        <p:spPr>
          <a:xfrm>
            <a:off x="4267200" y="1524000"/>
            <a:ext cx="3745140" cy="52578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609600"/>
            <a:ext cx="4495800" cy="2697163"/>
          </a:xfrm>
        </p:spPr>
        <p:txBody>
          <a:bodyPr/>
          <a:lstStyle/>
          <a:p>
            <a:pPr algn="l" eaLnBrk="1" hangingPunct="1"/>
            <a:r>
              <a:rPr lang="en-US" dirty="0" smtClean="0"/>
              <a:t>Clean or replace materials that age quickly. (Maintenance is important for some materials.) </a:t>
            </a:r>
            <a:br>
              <a:rPr lang="en-US" dirty="0" smtClean="0"/>
            </a:br>
            <a:endParaRPr lang="en-US" dirty="0" smtClean="0"/>
          </a:p>
        </p:txBody>
      </p:sp>
      <p:pic>
        <p:nvPicPr>
          <p:cNvPr id="26627" name="Picture 5" descr="Untitled-39"/>
          <p:cNvPicPr>
            <a:picLocks noGrp="1" noChangeAspect="1" noChangeArrowheads="1"/>
          </p:cNvPicPr>
          <p:nvPr>
            <p:ph sz="half" idx="1"/>
          </p:nvPr>
        </p:nvPicPr>
        <p:blipFill>
          <a:blip r:embed="rId2" cstate="print"/>
          <a:srcRect/>
          <a:stretch>
            <a:fillRect/>
          </a:stretch>
        </p:blipFill>
        <p:spPr>
          <a:xfrm>
            <a:off x="4787900" y="0"/>
            <a:ext cx="4356100" cy="6858000"/>
          </a:xfrm>
          <a:noFill/>
        </p:spPr>
      </p:pic>
      <p:pic>
        <p:nvPicPr>
          <p:cNvPr id="26628" name="Picture 7" descr="Untitled-38"/>
          <p:cNvPicPr>
            <a:picLocks noGrp="1" noChangeAspect="1" noChangeArrowheads="1"/>
          </p:cNvPicPr>
          <p:nvPr>
            <p:ph sz="half" idx="2"/>
          </p:nvPr>
        </p:nvPicPr>
        <p:blipFill>
          <a:blip r:embed="rId3" cstate="print"/>
          <a:srcRect/>
          <a:stretch>
            <a:fillRect/>
          </a:stretch>
        </p:blipFill>
        <p:spPr>
          <a:xfrm>
            <a:off x="228600" y="3195638"/>
            <a:ext cx="4419600" cy="3662362"/>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3429000" cy="4830762"/>
          </a:xfrm>
        </p:spPr>
        <p:txBody>
          <a:bodyPr/>
          <a:lstStyle/>
          <a:p>
            <a:pPr algn="l" eaLnBrk="1" hangingPunct="1"/>
            <a:r>
              <a:rPr lang="en-US" smtClean="0"/>
              <a:t>Use materials in a new method.</a:t>
            </a:r>
          </a:p>
        </p:txBody>
      </p:sp>
      <p:pic>
        <p:nvPicPr>
          <p:cNvPr id="27651" name="Picture 6" descr="Untitled-30"/>
          <p:cNvPicPr>
            <a:picLocks noGrp="1" noChangeAspect="1" noChangeArrowheads="1"/>
          </p:cNvPicPr>
          <p:nvPr>
            <p:ph idx="1"/>
          </p:nvPr>
        </p:nvPicPr>
        <p:blipFill>
          <a:blip r:embed="rId2" cstate="print"/>
          <a:srcRect/>
          <a:stretch>
            <a:fillRect/>
          </a:stretch>
        </p:blipFill>
        <p:spPr>
          <a:xfrm>
            <a:off x="4154488" y="0"/>
            <a:ext cx="4989512" cy="6858000"/>
          </a:xfrm>
          <a:noFill/>
        </p:spPr>
      </p:pic>
      <p:sp>
        <p:nvSpPr>
          <p:cNvPr id="27652" name="Text Box 8"/>
          <p:cNvSpPr txBox="1">
            <a:spLocks noChangeArrowheads="1"/>
          </p:cNvSpPr>
          <p:nvPr/>
        </p:nvSpPr>
        <p:spPr bwMode="auto">
          <a:xfrm>
            <a:off x="609600" y="4572000"/>
            <a:ext cx="2895600" cy="1200329"/>
          </a:xfrm>
          <a:prstGeom prst="rect">
            <a:avLst/>
          </a:prstGeom>
          <a:noFill/>
          <a:ln w="9525">
            <a:noFill/>
            <a:miter lim="800000"/>
            <a:headEnd/>
            <a:tailEnd/>
          </a:ln>
        </p:spPr>
        <p:txBody>
          <a:bodyPr>
            <a:spAutoFit/>
          </a:bodyPr>
          <a:lstStyle/>
          <a:p>
            <a:pPr>
              <a:spcBef>
                <a:spcPct val="50000"/>
              </a:spcBef>
            </a:pPr>
            <a:r>
              <a:rPr lang="en-US" dirty="0"/>
              <a:t>Enhance the appreciation of materials. </a:t>
            </a:r>
            <a:r>
              <a:rPr lang="en-US" dirty="0" smtClean="0"/>
              <a:t>Thin stone panels used in place of glass in this window wall.</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bridge_detail_a"/>
          <p:cNvPicPr>
            <a:picLocks noChangeAspect="1" noChangeArrowheads="1"/>
          </p:cNvPicPr>
          <p:nvPr/>
        </p:nvPicPr>
        <p:blipFill>
          <a:blip r:embed="rId2" cstate="print"/>
          <a:srcRect/>
          <a:stretch>
            <a:fillRect/>
          </a:stretch>
        </p:blipFill>
        <p:spPr bwMode="auto">
          <a:xfrm>
            <a:off x="0" y="0"/>
            <a:ext cx="5086350" cy="6858000"/>
          </a:xfrm>
          <a:prstGeom prst="rect">
            <a:avLst/>
          </a:prstGeom>
          <a:noFill/>
          <a:ln w="9525">
            <a:noFill/>
            <a:miter lim="800000"/>
            <a:headEnd/>
            <a:tailEnd/>
          </a:ln>
        </p:spPr>
      </p:pic>
      <p:sp>
        <p:nvSpPr>
          <p:cNvPr id="28675" name="Text Box 6"/>
          <p:cNvSpPr txBox="1">
            <a:spLocks noChangeArrowheads="1"/>
          </p:cNvSpPr>
          <p:nvPr/>
        </p:nvSpPr>
        <p:spPr bwMode="auto">
          <a:xfrm>
            <a:off x="5181600" y="1143000"/>
            <a:ext cx="3505200" cy="1373188"/>
          </a:xfrm>
          <a:prstGeom prst="rect">
            <a:avLst/>
          </a:prstGeom>
          <a:noFill/>
          <a:ln w="9525">
            <a:noFill/>
            <a:miter lim="800000"/>
            <a:headEnd/>
            <a:tailEnd/>
          </a:ln>
        </p:spPr>
        <p:txBody>
          <a:bodyPr>
            <a:spAutoFit/>
          </a:bodyPr>
          <a:lstStyle/>
          <a:p>
            <a:pPr>
              <a:spcBef>
                <a:spcPct val="50000"/>
              </a:spcBef>
            </a:pPr>
            <a:r>
              <a:rPr lang="en-US" sz="2800" dirty="0"/>
              <a:t>Glass used for structural components.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title"/>
          </p:nvPr>
        </p:nvSpPr>
        <p:spPr/>
        <p:txBody>
          <a:bodyPr/>
          <a:lstStyle/>
          <a:p>
            <a:pPr eaLnBrk="1" hangingPunct="1"/>
            <a:endParaRPr lang="en-US" smtClean="0"/>
          </a:p>
        </p:txBody>
      </p:sp>
      <p:pic>
        <p:nvPicPr>
          <p:cNvPr id="29699" name="Picture 5" descr="glass"/>
          <p:cNvPicPr>
            <a:picLocks noGrp="1" noChangeAspect="1" noChangeArrowheads="1"/>
          </p:cNvPicPr>
          <p:nvPr>
            <p:ph idx="1"/>
          </p:nvPr>
        </p:nvPicPr>
        <p:blipFill>
          <a:blip r:embed="rId2" cstate="print"/>
          <a:srcRect/>
          <a:stretch>
            <a:fillRect/>
          </a:stretch>
        </p:blipFill>
        <p:spPr>
          <a:xfrm>
            <a:off x="0" y="0"/>
            <a:ext cx="9144000" cy="4432300"/>
          </a:xfrm>
          <a:noFill/>
        </p:spPr>
      </p:pic>
      <p:sp>
        <p:nvSpPr>
          <p:cNvPr id="29700" name="Text Box 8"/>
          <p:cNvSpPr txBox="1">
            <a:spLocks noChangeArrowheads="1"/>
          </p:cNvSpPr>
          <p:nvPr/>
        </p:nvSpPr>
        <p:spPr bwMode="auto">
          <a:xfrm>
            <a:off x="0" y="4495800"/>
            <a:ext cx="7620000" cy="519113"/>
          </a:xfrm>
          <a:prstGeom prst="rect">
            <a:avLst/>
          </a:prstGeom>
          <a:noFill/>
          <a:ln w="9525">
            <a:noFill/>
            <a:miter lim="800000"/>
            <a:headEnd/>
            <a:tailEnd/>
          </a:ln>
        </p:spPr>
        <p:txBody>
          <a:bodyPr>
            <a:spAutoFit/>
          </a:bodyPr>
          <a:lstStyle/>
          <a:p>
            <a:pPr>
              <a:spcBef>
                <a:spcPct val="50000"/>
              </a:spcBef>
            </a:pPr>
            <a:r>
              <a:rPr lang="en-US" sz="2800"/>
              <a:t>Glass used for structural components.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sz="2000" dirty="0"/>
              <a:t>T</a:t>
            </a:r>
            <a:r>
              <a:rPr lang="en-US" sz="2000" dirty="0" smtClean="0"/>
              <a:t>o make a dramatic change between the two, we could use:</a:t>
            </a:r>
          </a:p>
          <a:p>
            <a:pPr marL="0" indent="0" algn="ctr">
              <a:buNone/>
            </a:pPr>
            <a:r>
              <a:rPr lang="en-US" sz="2400" dirty="0" smtClean="0"/>
              <a:t>a different material, a different form, a different color</a:t>
            </a:r>
          </a:p>
          <a:p>
            <a:pPr marL="0" indent="0" algn="ctr">
              <a:buNone/>
            </a:pPr>
            <a:endParaRPr lang="en-US" sz="2400" dirty="0" smtClean="0"/>
          </a:p>
          <a:p>
            <a:pPr marL="0" indent="0" algn="ctr">
              <a:buNone/>
            </a:pPr>
            <a:endParaRPr lang="en-US" sz="2400" dirty="0"/>
          </a:p>
          <a:p>
            <a:pPr marL="0" indent="0" algn="ctr">
              <a:buNone/>
            </a:pPr>
            <a:endParaRPr lang="en-US" sz="2400" dirty="0"/>
          </a:p>
          <a:p>
            <a:pPr marL="0" indent="0" algn="ctr">
              <a:buNone/>
            </a:pPr>
            <a:r>
              <a:rPr lang="en-US" sz="2400" dirty="0" smtClean="0"/>
              <a:t>Sameness ------- Difference:</a:t>
            </a:r>
          </a:p>
          <a:p>
            <a:pPr marL="0" indent="0" algn="ctr">
              <a:buNone/>
            </a:pPr>
            <a:r>
              <a:rPr lang="en-US" sz="2400" dirty="0" smtClean="0"/>
              <a:t>the degree to which these occur is a decision we make.</a:t>
            </a:r>
          </a:p>
          <a:p>
            <a:endParaRPr lang="en-US" sz="2000" dirty="0"/>
          </a:p>
          <a:p>
            <a:endParaRPr lang="en-US" sz="2000" dirty="0"/>
          </a:p>
          <a:p>
            <a:endParaRPr lang="en-US" sz="2000" dirty="0" smtClean="0"/>
          </a:p>
        </p:txBody>
      </p:sp>
    </p:spTree>
    <p:extLst>
      <p:ext uri="{BB962C8B-B14F-4D97-AF65-F5344CB8AC3E}">
        <p14:creationId xmlns:p14="http://schemas.microsoft.com/office/powerpoint/2010/main" val="456892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
          <p:cNvSpPr>
            <a:spLocks noGrp="1" noChangeArrowheads="1"/>
          </p:cNvSpPr>
          <p:nvPr>
            <p:ph type="title"/>
          </p:nvPr>
        </p:nvSpPr>
        <p:spPr/>
        <p:txBody>
          <a:bodyPr/>
          <a:lstStyle/>
          <a:p>
            <a:pPr eaLnBrk="1" hangingPunct="1"/>
            <a:endParaRPr lang="en-US" smtClean="0"/>
          </a:p>
        </p:txBody>
      </p:sp>
      <p:pic>
        <p:nvPicPr>
          <p:cNvPr id="30723" name="Picture 5" descr="4"/>
          <p:cNvPicPr>
            <a:picLocks noGrp="1" noChangeAspect="1" noChangeArrowheads="1"/>
          </p:cNvPicPr>
          <p:nvPr>
            <p:ph sz="half" idx="1"/>
          </p:nvPr>
        </p:nvPicPr>
        <p:blipFill>
          <a:blip r:embed="rId2" cstate="print"/>
          <a:srcRect/>
          <a:stretch>
            <a:fillRect/>
          </a:stretch>
        </p:blipFill>
        <p:spPr>
          <a:xfrm>
            <a:off x="0" y="0"/>
            <a:ext cx="4516438" cy="6019800"/>
          </a:xfrm>
          <a:noFill/>
        </p:spPr>
      </p:pic>
      <p:pic>
        <p:nvPicPr>
          <p:cNvPr id="30724" name="Picture 9" descr="5"/>
          <p:cNvPicPr>
            <a:picLocks noGrp="1" noChangeAspect="1" noChangeArrowheads="1"/>
          </p:cNvPicPr>
          <p:nvPr>
            <p:ph sz="half" idx="2"/>
          </p:nvPr>
        </p:nvPicPr>
        <p:blipFill>
          <a:blip r:embed="rId3" cstate="print"/>
          <a:srcRect/>
          <a:stretch>
            <a:fillRect/>
          </a:stretch>
        </p:blipFill>
        <p:spPr>
          <a:xfrm>
            <a:off x="4495800" y="0"/>
            <a:ext cx="4648200" cy="3084513"/>
          </a:xfrm>
          <a:noFill/>
        </p:spPr>
      </p:pic>
      <p:sp>
        <p:nvSpPr>
          <p:cNvPr id="30725" name="Text Box 12"/>
          <p:cNvSpPr txBox="1">
            <a:spLocks noChangeArrowheads="1"/>
          </p:cNvSpPr>
          <p:nvPr/>
        </p:nvSpPr>
        <p:spPr bwMode="auto">
          <a:xfrm>
            <a:off x="4572000" y="3352800"/>
            <a:ext cx="4038600" cy="1373188"/>
          </a:xfrm>
          <a:prstGeom prst="rect">
            <a:avLst/>
          </a:prstGeom>
          <a:noFill/>
          <a:ln w="9525">
            <a:noFill/>
            <a:miter lim="800000"/>
            <a:headEnd/>
            <a:tailEnd/>
          </a:ln>
        </p:spPr>
        <p:txBody>
          <a:bodyPr>
            <a:spAutoFit/>
          </a:bodyPr>
          <a:lstStyle/>
          <a:p>
            <a:pPr>
              <a:spcBef>
                <a:spcPct val="50000"/>
              </a:spcBef>
            </a:pPr>
            <a:r>
              <a:rPr lang="en-US" sz="2800"/>
              <a:t>Stained and acid washed concrete floors. (Finished with wax.)</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p:txBody>
          <a:bodyPr/>
          <a:lstStyle/>
          <a:p>
            <a:pPr eaLnBrk="1" hangingPunct="1"/>
            <a:endParaRPr lang="en-US" smtClean="0"/>
          </a:p>
        </p:txBody>
      </p:sp>
      <p:pic>
        <p:nvPicPr>
          <p:cNvPr id="31747" name="Picture 4" descr="Untitled-17"/>
          <p:cNvPicPr>
            <a:picLocks noGrp="1" noChangeAspect="1" noChangeArrowheads="1"/>
          </p:cNvPicPr>
          <p:nvPr>
            <p:ph idx="1"/>
          </p:nvPr>
        </p:nvPicPr>
        <p:blipFill>
          <a:blip r:embed="rId2" cstate="print"/>
          <a:srcRect/>
          <a:stretch>
            <a:fillRect/>
          </a:stretch>
        </p:blipFill>
        <p:spPr>
          <a:xfrm>
            <a:off x="0" y="0"/>
            <a:ext cx="9144000" cy="4541838"/>
          </a:xfrm>
          <a:noFill/>
        </p:spPr>
      </p:pic>
      <p:sp>
        <p:nvSpPr>
          <p:cNvPr id="2" name="TextBox 1"/>
          <p:cNvSpPr txBox="1"/>
          <p:nvPr/>
        </p:nvSpPr>
        <p:spPr>
          <a:xfrm>
            <a:off x="381000" y="4953000"/>
            <a:ext cx="6908224" cy="646331"/>
          </a:xfrm>
          <a:prstGeom prst="rect">
            <a:avLst/>
          </a:prstGeom>
          <a:noFill/>
        </p:spPr>
        <p:txBody>
          <a:bodyPr wrap="none" rtlCol="0">
            <a:spAutoFit/>
          </a:bodyPr>
          <a:lstStyle/>
          <a:p>
            <a:r>
              <a:rPr lang="en-US" dirty="0" smtClean="0"/>
              <a:t>Concrete counter tops; currently popular due to low cost and easy </a:t>
            </a:r>
          </a:p>
          <a:p>
            <a:r>
              <a:rPr lang="en-US" dirty="0" smtClean="0"/>
              <a:t>customization of shapes. </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Concrete</a:t>
            </a:r>
            <a:endParaRPr lang="en-US" dirty="0"/>
          </a:p>
        </p:txBody>
      </p:sp>
      <p:sp>
        <p:nvSpPr>
          <p:cNvPr id="3" name="Content Placeholder 2"/>
          <p:cNvSpPr>
            <a:spLocks noGrp="1"/>
          </p:cNvSpPr>
          <p:nvPr>
            <p:ph idx="1"/>
          </p:nvPr>
        </p:nvSpPr>
        <p:spPr/>
        <p:txBody>
          <a:bodyPr/>
          <a:lstStyle/>
          <a:p>
            <a:pPr marL="0" indent="0">
              <a:buNone/>
            </a:pPr>
            <a:r>
              <a:rPr lang="en-US" sz="2400" dirty="0" smtClean="0">
                <a:hlinkClick r:id="rId2"/>
              </a:rPr>
              <a:t>How Portland Cement is made web page</a:t>
            </a:r>
            <a:endParaRPr lang="en-US" sz="2400" dirty="0" smtClean="0"/>
          </a:p>
          <a:p>
            <a:pPr marL="0" indent="0">
              <a:buNone/>
            </a:pPr>
            <a:endParaRPr lang="en-US" sz="2400" dirty="0"/>
          </a:p>
          <a:p>
            <a:pPr marL="0" indent="0">
              <a:buNone/>
            </a:pPr>
            <a:r>
              <a:rPr lang="en-US" sz="2400" dirty="0" smtClean="0">
                <a:hlinkClick r:id="rId3"/>
              </a:rPr>
              <a:t>How Portland Cement is made Video</a:t>
            </a:r>
            <a:r>
              <a:rPr lang="en-US" sz="2400" dirty="0" smtClean="0"/>
              <a:t>  </a:t>
            </a:r>
            <a:r>
              <a:rPr lang="en-US" sz="1600" dirty="0" smtClean="0"/>
              <a:t>(a 5 minute video)</a:t>
            </a:r>
          </a:p>
          <a:p>
            <a:pPr marL="0" indent="0">
              <a:buNone/>
            </a:pPr>
            <a:endParaRPr lang="en-US" sz="1600" dirty="0"/>
          </a:p>
          <a:p>
            <a:pPr marL="0" indent="0">
              <a:buNone/>
            </a:pPr>
            <a:r>
              <a:rPr lang="en-US" sz="2000" dirty="0" smtClean="0"/>
              <a:t>Concrete is often praised as being an ‘eco’ material, but a tremendous amount of energy is required to obtain (from a quarry) and then process (in a factory) the Portland cement which is the central ingredient in concrete. </a:t>
            </a:r>
          </a:p>
          <a:p>
            <a:pPr marL="0" indent="0">
              <a:buNone/>
            </a:pPr>
            <a:endParaRPr lang="en-US" sz="2000" dirty="0"/>
          </a:p>
          <a:p>
            <a:pPr marL="0" indent="0">
              <a:buNone/>
            </a:pPr>
            <a:r>
              <a:rPr lang="en-US" sz="2000" dirty="0" smtClean="0"/>
              <a:t>Once the concrete is made, and hardens, yes, it is clean, it does not ‘</a:t>
            </a:r>
            <a:r>
              <a:rPr lang="en-US" sz="2000" dirty="0" err="1" smtClean="0"/>
              <a:t>offgas</a:t>
            </a:r>
            <a:r>
              <a:rPr lang="en-US" sz="2000" dirty="0" smtClean="0"/>
              <a:t>’ and it is long lasting, all of which is important and ‘eco’. </a:t>
            </a:r>
          </a:p>
          <a:p>
            <a:pPr marL="0" indent="0">
              <a:buNone/>
            </a:pPr>
            <a:endParaRPr lang="en-US" sz="1600" dirty="0"/>
          </a:p>
          <a:p>
            <a:pPr marL="0" indent="0">
              <a:buNone/>
            </a:pPr>
            <a:endParaRPr lang="en-US" sz="2400" dirty="0"/>
          </a:p>
        </p:txBody>
      </p:sp>
    </p:spTree>
    <p:extLst>
      <p:ext uri="{BB962C8B-B14F-4D97-AF65-F5344CB8AC3E}">
        <p14:creationId xmlns:p14="http://schemas.microsoft.com/office/powerpoint/2010/main" val="3787430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Concrete countertop </a:t>
            </a:r>
            <a:br>
              <a:rPr lang="en-US" dirty="0" smtClean="0"/>
            </a:br>
            <a:r>
              <a:rPr lang="en-US" sz="2000" dirty="0" smtClean="0"/>
              <a:t>the drain area is formed into the concrete when it is cast</a:t>
            </a:r>
            <a:endParaRPr lang="en-US" sz="2000"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301962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 counter top price comparisons</a:t>
            </a:r>
            <a:endParaRPr lang="en-US" dirty="0"/>
          </a:p>
        </p:txBody>
      </p:sp>
      <p:pic>
        <p:nvPicPr>
          <p:cNvPr id="4" name="Content Placeholder 3"/>
          <p:cNvPicPr>
            <a:picLocks noGrp="1" noChangeAspect="1"/>
          </p:cNvPicPr>
          <p:nvPr>
            <p:ph idx="1"/>
          </p:nvPr>
        </p:nvPicPr>
        <p:blipFill>
          <a:blip r:embed="rId2"/>
          <a:srcRect l="-11216" r="-11216"/>
          <a:stretch>
            <a:fillRect/>
          </a:stretch>
        </p:blipFill>
        <p:spPr/>
      </p:pic>
    </p:spTree>
    <p:extLst>
      <p:ext uri="{BB962C8B-B14F-4D97-AF65-F5344CB8AC3E}">
        <p14:creationId xmlns:p14="http://schemas.microsoft.com/office/powerpoint/2010/main" val="856401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 counter top price comparisons</a:t>
            </a:r>
            <a:endParaRPr lang="en-US" dirty="0"/>
          </a:p>
        </p:txBody>
      </p:sp>
      <p:pic>
        <p:nvPicPr>
          <p:cNvPr id="4" name="Content Placeholder 3"/>
          <p:cNvPicPr>
            <a:picLocks noGrp="1" noChangeAspect="1"/>
          </p:cNvPicPr>
          <p:nvPr>
            <p:ph idx="1"/>
          </p:nvPr>
        </p:nvPicPr>
        <p:blipFill>
          <a:blip r:embed="rId2"/>
          <a:srcRect t="-7254" b="-7254"/>
          <a:stretch>
            <a:fillRect/>
          </a:stretch>
        </p:blipFill>
        <p:spPr/>
      </p:pic>
    </p:spTree>
    <p:extLst>
      <p:ext uri="{BB962C8B-B14F-4D97-AF65-F5344CB8AC3E}">
        <p14:creationId xmlns:p14="http://schemas.microsoft.com/office/powerpoint/2010/main" val="181976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25005" r="-25005"/>
          <a:stretch>
            <a:fillRect/>
          </a:stretch>
        </p:blipFill>
        <p:spPr>
          <a:xfrm>
            <a:off x="-838200" y="304800"/>
            <a:ext cx="11500078" cy="6324600"/>
          </a:xfrm>
        </p:spPr>
      </p:pic>
    </p:spTree>
    <p:extLst>
      <p:ext uri="{BB962C8B-B14F-4D97-AF65-F5344CB8AC3E}">
        <p14:creationId xmlns:p14="http://schemas.microsoft.com/office/powerpoint/2010/main" val="3286968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
            </a:r>
            <a:br>
              <a:rPr lang="en-US" sz="2000" dirty="0" smtClean="0"/>
            </a:br>
            <a:r>
              <a:rPr lang="en-US" sz="2000" dirty="0" smtClean="0"/>
              <a:t>The </a:t>
            </a:r>
            <a:r>
              <a:rPr lang="en-US" sz="2000" dirty="0"/>
              <a:t>cost of an architectural, interior design, element, such as a kitchen counter top </a:t>
            </a:r>
            <a:r>
              <a:rPr lang="en-US" sz="2000" dirty="0" smtClean="0"/>
              <a:t>is determined by </a:t>
            </a:r>
            <a:r>
              <a:rPr lang="en-US" sz="2000" dirty="0"/>
              <a:t>several </a:t>
            </a:r>
            <a:r>
              <a:rPr lang="en-US" sz="2000" dirty="0" smtClean="0"/>
              <a:t>factors</a:t>
            </a:r>
            <a:r>
              <a:rPr lang="en-US" dirty="0"/>
              <a:t/>
            </a:r>
            <a:br>
              <a:rPr lang="en-US" dirty="0"/>
            </a:br>
            <a:endParaRPr lang="en-US" dirty="0"/>
          </a:p>
        </p:txBody>
      </p:sp>
      <p:sp>
        <p:nvSpPr>
          <p:cNvPr id="3" name="Content Placeholder 2"/>
          <p:cNvSpPr>
            <a:spLocks noGrp="1"/>
          </p:cNvSpPr>
          <p:nvPr>
            <p:ph idx="1"/>
          </p:nvPr>
        </p:nvSpPr>
        <p:spPr/>
        <p:txBody>
          <a:bodyPr/>
          <a:lstStyle/>
          <a:p>
            <a:r>
              <a:rPr lang="en-US" sz="2000" dirty="0" smtClean="0"/>
              <a:t>labor cost:  how much time and effort is required to make/install</a:t>
            </a:r>
          </a:p>
          <a:p>
            <a:r>
              <a:rPr lang="en-US" sz="2000" dirty="0" smtClean="0"/>
              <a:t>who does the work?  skilled craftsmen? unskilled laborers?</a:t>
            </a:r>
          </a:p>
          <a:p>
            <a:endParaRPr lang="en-US" sz="2000" dirty="0" smtClean="0"/>
          </a:p>
          <a:p>
            <a:r>
              <a:rPr lang="en-US" sz="2000" dirty="0" smtClean="0"/>
              <a:t>material cost:  how much does the material itself cost, what is the possible price range:  is a material available used, at auction? </a:t>
            </a:r>
          </a:p>
          <a:p>
            <a:endParaRPr lang="en-US" sz="2000" dirty="0" smtClean="0"/>
          </a:p>
          <a:p>
            <a:r>
              <a:rPr lang="en-US" sz="2000" dirty="0" smtClean="0"/>
              <a:t>what size/thickness/quality of material is involved?  </a:t>
            </a:r>
          </a:p>
          <a:p>
            <a:r>
              <a:rPr lang="en-US" sz="2000" dirty="0" smtClean="0"/>
              <a:t>do you need ‘the best’ piece of granite? Brazilian granite? North Carolina granite?  </a:t>
            </a:r>
          </a:p>
          <a:p>
            <a:endParaRPr lang="en-US" sz="2000" dirty="0" smtClean="0"/>
          </a:p>
          <a:p>
            <a:r>
              <a:rPr lang="en-US" sz="2000" dirty="0" smtClean="0"/>
              <a:t>Does it need to be ¾” thick, 3” thick?  </a:t>
            </a:r>
          </a:p>
          <a:p>
            <a:r>
              <a:rPr lang="en-US" sz="2000" dirty="0" smtClean="0"/>
              <a:t>There is a big cost difference in thickness of stone. </a:t>
            </a:r>
          </a:p>
          <a:p>
            <a:endParaRPr lang="en-US" sz="2000" dirty="0"/>
          </a:p>
        </p:txBody>
      </p:sp>
    </p:spTree>
    <p:extLst>
      <p:ext uri="{BB962C8B-B14F-4D97-AF65-F5344CB8AC3E}">
        <p14:creationId xmlns:p14="http://schemas.microsoft.com/office/powerpoint/2010/main" val="3687917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Terrazzo Concrete Vanity Top and Bowls </a:t>
            </a:r>
          </a:p>
        </p:txBody>
      </p:sp>
      <p:pic>
        <p:nvPicPr>
          <p:cNvPr id="4" name="Content Placeholder 3"/>
          <p:cNvPicPr>
            <a:picLocks noGrp="1" noChangeAspect="1"/>
          </p:cNvPicPr>
          <p:nvPr>
            <p:ph idx="1"/>
          </p:nvPr>
        </p:nvPicPr>
        <p:blipFill>
          <a:blip r:embed="rId2"/>
          <a:srcRect l="-78408" r="-78408"/>
          <a:stretch>
            <a:fillRect/>
          </a:stretch>
        </p:blipFill>
        <p:spPr/>
      </p:pic>
    </p:spTree>
    <p:extLst>
      <p:ext uri="{BB962C8B-B14F-4D97-AF65-F5344CB8AC3E}">
        <p14:creationId xmlns:p14="http://schemas.microsoft.com/office/powerpoint/2010/main" val="2486325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Concrete countertop</a:t>
            </a:r>
            <a:endParaRPr lang="en-US" dirty="0"/>
          </a:p>
        </p:txBody>
      </p:sp>
      <p:pic>
        <p:nvPicPr>
          <p:cNvPr id="4" name="Content Placeholder 3"/>
          <p:cNvPicPr>
            <a:picLocks noGrp="1" noChangeAspect="1"/>
          </p:cNvPicPr>
          <p:nvPr>
            <p:ph idx="1"/>
          </p:nvPr>
        </p:nvPicPr>
        <p:blipFill>
          <a:blip r:embed="rId2"/>
          <a:srcRect l="-5993" r="-5993"/>
          <a:stretch>
            <a:fillRect/>
          </a:stretch>
        </p:blipFill>
        <p:spPr/>
      </p:pic>
    </p:spTree>
    <p:extLst>
      <p:ext uri="{BB962C8B-B14F-4D97-AF65-F5344CB8AC3E}">
        <p14:creationId xmlns:p14="http://schemas.microsoft.com/office/powerpoint/2010/main" val="728508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descr="Untitled-40"/>
          <p:cNvPicPr>
            <a:picLocks noChangeAspect="1" noChangeArrowheads="1"/>
          </p:cNvPicPr>
          <p:nvPr/>
        </p:nvPicPr>
        <p:blipFill>
          <a:blip r:embed="rId2" cstate="print"/>
          <a:srcRect/>
          <a:stretch>
            <a:fillRect/>
          </a:stretch>
        </p:blipFill>
        <p:spPr bwMode="auto">
          <a:xfrm>
            <a:off x="152400" y="76200"/>
            <a:ext cx="5102225" cy="5943600"/>
          </a:xfrm>
          <a:prstGeom prst="rect">
            <a:avLst/>
          </a:prstGeom>
          <a:noFill/>
          <a:ln w="9525">
            <a:noFill/>
            <a:miter lim="800000"/>
            <a:headEnd/>
            <a:tailEnd/>
          </a:ln>
        </p:spPr>
      </p:pic>
      <p:pic>
        <p:nvPicPr>
          <p:cNvPr id="2050" name="Picture 4" descr="FS-056"/>
          <p:cNvPicPr>
            <a:picLocks noChangeAspect="1" noChangeArrowheads="1"/>
          </p:cNvPicPr>
          <p:nvPr/>
        </p:nvPicPr>
        <p:blipFill>
          <a:blip r:embed="rId3" cstate="print"/>
          <a:srcRect/>
          <a:stretch>
            <a:fillRect/>
          </a:stretch>
        </p:blipFill>
        <p:spPr bwMode="auto">
          <a:xfrm>
            <a:off x="4340225" y="3581400"/>
            <a:ext cx="4635500" cy="3124200"/>
          </a:xfrm>
          <a:prstGeom prst="rect">
            <a:avLst/>
          </a:prstGeom>
          <a:noFill/>
          <a:ln w="9525">
            <a:noFill/>
            <a:miter lim="800000"/>
            <a:headEnd/>
            <a:tailEnd/>
          </a:ln>
        </p:spPr>
      </p:pic>
      <p:sp>
        <p:nvSpPr>
          <p:cNvPr id="5" name="TextBox 4"/>
          <p:cNvSpPr txBox="1"/>
          <p:nvPr/>
        </p:nvSpPr>
        <p:spPr>
          <a:xfrm>
            <a:off x="5638800" y="381000"/>
            <a:ext cx="3220879" cy="646331"/>
          </a:xfrm>
          <a:prstGeom prst="rect">
            <a:avLst/>
          </a:prstGeom>
          <a:noFill/>
        </p:spPr>
        <p:txBody>
          <a:bodyPr wrap="none" rtlCol="0">
            <a:spAutoFit/>
          </a:bodyPr>
          <a:lstStyle/>
          <a:p>
            <a:r>
              <a:rPr lang="en-US" dirty="0" smtClean="0"/>
              <a:t>Same form, different material, </a:t>
            </a:r>
          </a:p>
          <a:p>
            <a:r>
              <a:rPr lang="en-US" dirty="0" smtClean="0"/>
              <a:t>different color</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Stained concrete counter top</a:t>
            </a:r>
            <a:endParaRPr lang="en-US" dirty="0"/>
          </a:p>
        </p:txBody>
      </p:sp>
      <p:pic>
        <p:nvPicPr>
          <p:cNvPr id="4" name="Content Placeholder 3"/>
          <p:cNvPicPr>
            <a:picLocks noGrp="1" noChangeAspect="1"/>
          </p:cNvPicPr>
          <p:nvPr>
            <p:ph idx="1"/>
          </p:nvPr>
        </p:nvPicPr>
        <p:blipFill>
          <a:blip r:embed="rId2"/>
          <a:srcRect l="-11896" r="-11896"/>
          <a:stretch>
            <a:fillRect/>
          </a:stretch>
        </p:blipFill>
        <p:spPr/>
      </p:pic>
    </p:spTree>
    <p:extLst>
      <p:ext uri="{BB962C8B-B14F-4D97-AF65-F5344CB8AC3E}">
        <p14:creationId xmlns:p14="http://schemas.microsoft.com/office/powerpoint/2010/main" val="630174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ASKEW </a:t>
            </a:r>
            <a:r>
              <a:rPr lang="en-US" sz="2400" dirty="0" smtClean="0"/>
              <a:t>Concrete Table </a:t>
            </a:r>
            <a:br>
              <a:rPr lang="en-US" sz="2400" dirty="0" smtClean="0"/>
            </a:br>
            <a:r>
              <a:rPr lang="en-US" sz="2000" dirty="0" smtClean="0"/>
              <a:t>by </a:t>
            </a:r>
            <a:r>
              <a:rPr lang="en-US" sz="2000" dirty="0" err="1"/>
              <a:t>Oso</a:t>
            </a:r>
            <a:r>
              <a:rPr lang="en-US" sz="2000" dirty="0"/>
              <a:t> Industries</a:t>
            </a:r>
          </a:p>
        </p:txBody>
      </p:sp>
      <p:pic>
        <p:nvPicPr>
          <p:cNvPr id="4" name="Content Placeholder 3"/>
          <p:cNvPicPr>
            <a:picLocks noGrp="1" noChangeAspect="1"/>
          </p:cNvPicPr>
          <p:nvPr>
            <p:ph idx="1"/>
          </p:nvPr>
        </p:nvPicPr>
        <p:blipFill>
          <a:blip r:embed="rId2"/>
          <a:srcRect l="-9425" r="-9425"/>
          <a:stretch>
            <a:fillRect/>
          </a:stretch>
        </p:blipFill>
        <p:spPr/>
      </p:pic>
    </p:spTree>
    <p:extLst>
      <p:ext uri="{BB962C8B-B14F-4D97-AF65-F5344CB8AC3E}">
        <p14:creationId xmlns:p14="http://schemas.microsoft.com/office/powerpoint/2010/main" val="35216878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‘Concrete Chair’</a:t>
            </a:r>
            <a:br>
              <a:rPr lang="en-US" sz="2400" dirty="0" smtClean="0"/>
            </a:br>
            <a:r>
              <a:rPr lang="en-US" sz="2000" dirty="0" smtClean="0"/>
              <a:t>Design by </a:t>
            </a:r>
            <a:r>
              <a:rPr lang="en-US" sz="2000" dirty="0"/>
              <a:t>Willy </a:t>
            </a:r>
            <a:r>
              <a:rPr lang="en-US" sz="2000" dirty="0" err="1" smtClean="0"/>
              <a:t>Guhl</a:t>
            </a:r>
            <a:r>
              <a:rPr lang="en-US" sz="2000" dirty="0" smtClean="0"/>
              <a:t>, 1954 </a:t>
            </a:r>
            <a:r>
              <a:rPr lang="en-US" sz="2000" dirty="0"/>
              <a:t/>
            </a:r>
            <a:br>
              <a:rPr lang="en-US" sz="2000" dirty="0"/>
            </a:br>
            <a:r>
              <a:rPr lang="en-US" sz="2000" dirty="0"/>
              <a:t>Manufacturer </a:t>
            </a:r>
            <a:r>
              <a:rPr lang="en-US" sz="2000" dirty="0" err="1"/>
              <a:t>Eternit</a:t>
            </a:r>
            <a:r>
              <a:rPr lang="en-US" sz="2000" dirty="0"/>
              <a:t> </a:t>
            </a:r>
            <a:r>
              <a:rPr lang="en-US" sz="2000" dirty="0" smtClean="0"/>
              <a:t> AG </a:t>
            </a:r>
            <a:endParaRPr lang="en-US" sz="2000" dirty="0"/>
          </a:p>
        </p:txBody>
      </p:sp>
      <p:pic>
        <p:nvPicPr>
          <p:cNvPr id="4" name="Content Placeholder 3"/>
          <p:cNvPicPr>
            <a:picLocks noGrp="1" noChangeAspect="1"/>
          </p:cNvPicPr>
          <p:nvPr>
            <p:ph idx="1"/>
          </p:nvPr>
        </p:nvPicPr>
        <p:blipFill>
          <a:blip r:embed="rId2"/>
          <a:srcRect l="-20732" r="-20732"/>
          <a:stretch>
            <a:fillRect/>
          </a:stretch>
        </p:blipFill>
        <p:spPr/>
      </p:pic>
    </p:spTree>
    <p:extLst>
      <p:ext uri="{BB962C8B-B14F-4D97-AF65-F5344CB8AC3E}">
        <p14:creationId xmlns:p14="http://schemas.microsoft.com/office/powerpoint/2010/main" val="14763304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Arc Table, </a:t>
            </a:r>
            <a:br>
              <a:rPr lang="en-US" sz="2400" dirty="0" smtClean="0"/>
            </a:br>
            <a:r>
              <a:rPr lang="en-US" sz="1800" dirty="0" smtClean="0"/>
              <a:t>designed by </a:t>
            </a:r>
            <a:r>
              <a:rPr lang="en-US" sz="1800" dirty="0" err="1"/>
              <a:t>Foster+</a:t>
            </a:r>
            <a:r>
              <a:rPr lang="en-US" sz="1800" dirty="0" err="1" smtClean="0"/>
              <a:t>Partners</a:t>
            </a:r>
            <a:r>
              <a:rPr lang="en-US" sz="1800" dirty="0" smtClean="0"/>
              <a:t/>
            </a:r>
            <a:br>
              <a:rPr lang="en-US" sz="1800" dirty="0" smtClean="0"/>
            </a:br>
            <a:r>
              <a:rPr lang="en-US" sz="1400" dirty="0"/>
              <a:t>made of </a:t>
            </a:r>
            <a:r>
              <a:rPr lang="en-US" sz="1400" dirty="0" smtClean="0"/>
              <a:t>a composite material of </a:t>
            </a:r>
            <a:r>
              <a:rPr lang="en-US" sz="1400" dirty="0"/>
              <a:t>cement and organic </a:t>
            </a:r>
            <a:r>
              <a:rPr lang="en-US" sz="1400" dirty="0" smtClean="0"/>
              <a:t>fibers</a:t>
            </a:r>
            <a:r>
              <a:rPr lang="en-US" sz="1400" dirty="0"/>
              <a:t>, strong, elastic and </a:t>
            </a:r>
            <a:r>
              <a:rPr lang="en-US" sz="1400" dirty="0" smtClean="0"/>
              <a:t>impermeable</a:t>
            </a:r>
            <a:r>
              <a:rPr lang="en-US" sz="1400" dirty="0"/>
              <a:t>.</a:t>
            </a:r>
          </a:p>
        </p:txBody>
      </p:sp>
      <p:pic>
        <p:nvPicPr>
          <p:cNvPr id="4" name="Content Placeholder 3"/>
          <p:cNvPicPr>
            <a:picLocks noGrp="1" noChangeAspect="1"/>
          </p:cNvPicPr>
          <p:nvPr>
            <p:ph idx="1"/>
          </p:nvPr>
        </p:nvPicPr>
        <p:blipFill>
          <a:blip r:embed="rId2"/>
          <a:srcRect t="8650" b="8650"/>
          <a:stretch>
            <a:fillRect/>
          </a:stretch>
        </p:blipFill>
        <p:spPr>
          <a:xfrm>
            <a:off x="381000" y="1676400"/>
            <a:ext cx="2895600" cy="1592468"/>
          </a:xfrm>
        </p:spPr>
      </p:pic>
      <p:pic>
        <p:nvPicPr>
          <p:cNvPr id="5" name="Picture 4"/>
          <p:cNvPicPr>
            <a:picLocks noChangeAspect="1"/>
          </p:cNvPicPr>
          <p:nvPr/>
        </p:nvPicPr>
        <p:blipFill>
          <a:blip r:embed="rId3"/>
          <a:stretch>
            <a:fillRect/>
          </a:stretch>
        </p:blipFill>
        <p:spPr>
          <a:xfrm>
            <a:off x="381000" y="3429000"/>
            <a:ext cx="2913530" cy="1981200"/>
          </a:xfrm>
          <a:prstGeom prst="rect">
            <a:avLst/>
          </a:prstGeom>
        </p:spPr>
      </p:pic>
      <p:pic>
        <p:nvPicPr>
          <p:cNvPr id="6" name="Picture 5"/>
          <p:cNvPicPr>
            <a:picLocks noChangeAspect="1"/>
          </p:cNvPicPr>
          <p:nvPr/>
        </p:nvPicPr>
        <p:blipFill>
          <a:blip r:embed="rId4"/>
          <a:stretch>
            <a:fillRect/>
          </a:stretch>
        </p:blipFill>
        <p:spPr>
          <a:xfrm>
            <a:off x="381000" y="5562600"/>
            <a:ext cx="1447799" cy="981871"/>
          </a:xfrm>
          <a:prstGeom prst="rect">
            <a:avLst/>
          </a:prstGeom>
        </p:spPr>
      </p:pic>
      <p:pic>
        <p:nvPicPr>
          <p:cNvPr id="7" name="Picture 6"/>
          <p:cNvPicPr>
            <a:picLocks noChangeAspect="1"/>
          </p:cNvPicPr>
          <p:nvPr/>
        </p:nvPicPr>
        <p:blipFill>
          <a:blip r:embed="rId5"/>
          <a:stretch>
            <a:fillRect/>
          </a:stretch>
        </p:blipFill>
        <p:spPr>
          <a:xfrm>
            <a:off x="3581400" y="1676400"/>
            <a:ext cx="3508131" cy="3733800"/>
          </a:xfrm>
          <a:prstGeom prst="rect">
            <a:avLst/>
          </a:prstGeom>
        </p:spPr>
      </p:pic>
    </p:spTree>
    <p:extLst>
      <p:ext uri="{BB962C8B-B14F-4D97-AF65-F5344CB8AC3E}">
        <p14:creationId xmlns:p14="http://schemas.microsoft.com/office/powerpoint/2010/main" val="7213062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 table</a:t>
            </a:r>
            <a:br>
              <a:rPr lang="en-US" dirty="0" smtClean="0"/>
            </a:br>
            <a:r>
              <a:rPr lang="en-US" sz="2400" dirty="0" smtClean="0"/>
              <a:t>made of fiber reinforced cement</a:t>
            </a:r>
            <a:br>
              <a:rPr lang="en-US" sz="2400" dirty="0" smtClean="0"/>
            </a:br>
            <a:r>
              <a:rPr lang="en-US" sz="1600" dirty="0" smtClean="0"/>
              <a:t>(which is like concrete, but without the ‘aggregate’/stones)</a:t>
            </a:r>
            <a:endParaRPr lang="en-US" sz="1600" dirty="0"/>
          </a:p>
        </p:txBody>
      </p:sp>
      <p:pic>
        <p:nvPicPr>
          <p:cNvPr id="4" name="Content Placeholder 3"/>
          <p:cNvPicPr>
            <a:picLocks noGrp="1" noChangeAspect="1"/>
          </p:cNvPicPr>
          <p:nvPr>
            <p:ph idx="1"/>
          </p:nvPr>
        </p:nvPicPr>
        <p:blipFill>
          <a:blip r:embed="rId2"/>
          <a:srcRect l="4542" r="4542"/>
          <a:stretch>
            <a:fillRect/>
          </a:stretch>
        </p:blipFill>
        <p:spPr>
          <a:xfrm>
            <a:off x="2286000" y="1600200"/>
            <a:ext cx="4572321" cy="2514600"/>
          </a:xfrm>
        </p:spPr>
      </p:pic>
      <p:pic>
        <p:nvPicPr>
          <p:cNvPr id="5" name="Picture 4"/>
          <p:cNvPicPr>
            <a:picLocks noChangeAspect="1"/>
          </p:cNvPicPr>
          <p:nvPr/>
        </p:nvPicPr>
        <p:blipFill>
          <a:blip r:embed="rId3"/>
          <a:stretch>
            <a:fillRect/>
          </a:stretch>
        </p:blipFill>
        <p:spPr>
          <a:xfrm>
            <a:off x="2286000" y="4267200"/>
            <a:ext cx="4572000" cy="2286000"/>
          </a:xfrm>
          <a:prstGeom prst="rect">
            <a:avLst/>
          </a:prstGeom>
        </p:spPr>
      </p:pic>
    </p:spTree>
    <p:extLst>
      <p:ext uri="{BB962C8B-B14F-4D97-AF65-F5344CB8AC3E}">
        <p14:creationId xmlns:p14="http://schemas.microsoft.com/office/powerpoint/2010/main" val="3462060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1800" dirty="0"/>
              <a:t>The Arc Table was developed by Foster + Partners Product Design Group for </a:t>
            </a:r>
            <a:r>
              <a:rPr lang="en-US" sz="1800" dirty="0" err="1"/>
              <a:t>Molteni</a:t>
            </a:r>
            <a:r>
              <a:rPr lang="en-US" sz="1800" dirty="0"/>
              <a:t>.  </a:t>
            </a:r>
            <a:endParaRPr lang="en-US" sz="1800" dirty="0" smtClean="0"/>
          </a:p>
          <a:p>
            <a:pPr marL="0" indent="0">
              <a:buNone/>
            </a:pPr>
            <a:endParaRPr lang="en-US" sz="1800" dirty="0" smtClean="0"/>
          </a:p>
          <a:p>
            <a:pPr marL="0" indent="0">
              <a:buNone/>
            </a:pPr>
            <a:r>
              <a:rPr lang="en-US" sz="1800" dirty="0" smtClean="0"/>
              <a:t>The </a:t>
            </a:r>
            <a:r>
              <a:rPr lang="en-US" sz="1800" dirty="0"/>
              <a:t>Specialist Modeling Group worked closely on the project creating the digital tools to generate the form and link these design tools to the fabrication process.  </a:t>
            </a:r>
            <a:endParaRPr lang="en-US" sz="1800" dirty="0" smtClean="0"/>
          </a:p>
          <a:p>
            <a:pPr marL="0" indent="0">
              <a:buNone/>
            </a:pPr>
            <a:endParaRPr lang="en-US" sz="1800" dirty="0" smtClean="0"/>
          </a:p>
          <a:p>
            <a:pPr marL="0" indent="0">
              <a:buNone/>
            </a:pPr>
            <a:r>
              <a:rPr lang="en-US" sz="1800" dirty="0" smtClean="0"/>
              <a:t>I </a:t>
            </a:r>
            <a:r>
              <a:rPr lang="en-US" sz="1800" dirty="0"/>
              <a:t>wrote a computer program based on the structural dynamic relaxation algorithm of Dr. Chris Williams of the University of Bath</a:t>
            </a:r>
            <a:r>
              <a:rPr lang="en-US" sz="1800" dirty="0" smtClean="0"/>
              <a:t>.</a:t>
            </a:r>
          </a:p>
          <a:p>
            <a:pPr marL="0" indent="0">
              <a:buNone/>
            </a:pPr>
            <a:endParaRPr lang="en-US" sz="1800" dirty="0"/>
          </a:p>
          <a:p>
            <a:pPr marL="0" indent="0">
              <a:buNone/>
            </a:pPr>
            <a:r>
              <a:rPr lang="en-US" sz="1800" dirty="0" smtClean="0"/>
              <a:t>This </a:t>
            </a:r>
            <a:r>
              <a:rPr lang="en-US" sz="1800" dirty="0"/>
              <a:t>form finding tool was used to generate many different table options.  </a:t>
            </a:r>
            <a:endParaRPr lang="en-US" sz="1800" dirty="0" smtClean="0"/>
          </a:p>
          <a:p>
            <a:pPr marL="0" indent="0">
              <a:buNone/>
            </a:pPr>
            <a:endParaRPr lang="en-US" sz="1800" dirty="0" smtClean="0"/>
          </a:p>
          <a:p>
            <a:pPr marL="0" indent="0">
              <a:buNone/>
            </a:pPr>
            <a:r>
              <a:rPr lang="en-US" sz="1800" dirty="0" smtClean="0"/>
              <a:t>These </a:t>
            </a:r>
            <a:r>
              <a:rPr lang="en-US" sz="1800" dirty="0"/>
              <a:t>options were then 3d printed using the office's rapid prototyping machines.</a:t>
            </a:r>
          </a:p>
        </p:txBody>
      </p:sp>
    </p:spTree>
    <p:extLst>
      <p:ext uri="{BB962C8B-B14F-4D97-AF65-F5344CB8AC3E}">
        <p14:creationId xmlns:p14="http://schemas.microsoft.com/office/powerpoint/2010/main" val="4122364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000" dirty="0"/>
              <a:t>The generating script was constantly modified during the design process.  </a:t>
            </a:r>
            <a:endParaRPr lang="en-US" sz="2000" dirty="0" smtClean="0"/>
          </a:p>
          <a:p>
            <a:endParaRPr lang="en-US" sz="2000" dirty="0" smtClean="0"/>
          </a:p>
          <a:p>
            <a:r>
              <a:rPr lang="en-US" sz="2000" dirty="0" smtClean="0"/>
              <a:t>The </a:t>
            </a:r>
            <a:r>
              <a:rPr lang="en-US" sz="2000" dirty="0"/>
              <a:t>natural-looking curves of the form-found shape were generated by the algorithm, however, this algorithm was constantly adjusted to new design considerations.  </a:t>
            </a:r>
            <a:endParaRPr lang="en-US" sz="2000" dirty="0" smtClean="0"/>
          </a:p>
          <a:p>
            <a:endParaRPr lang="en-US" sz="2000" dirty="0" smtClean="0"/>
          </a:p>
          <a:p>
            <a:r>
              <a:rPr lang="en-US" sz="2000" dirty="0" smtClean="0"/>
              <a:t>For </a:t>
            </a:r>
            <a:r>
              <a:rPr lang="en-US" sz="2000" dirty="0"/>
              <a:t>example, the raised height of the </a:t>
            </a:r>
            <a:r>
              <a:rPr lang="en-US" sz="2000" dirty="0" smtClean="0"/>
              <a:t>center </a:t>
            </a:r>
            <a:r>
              <a:rPr lang="en-US" sz="2000" dirty="0"/>
              <a:t>of the table was achieved by adding a negative gravity to the structural nodes of the mesh.  </a:t>
            </a:r>
            <a:endParaRPr lang="en-US" sz="2000" dirty="0" smtClean="0"/>
          </a:p>
          <a:p>
            <a:endParaRPr lang="en-US" sz="2000" dirty="0" smtClean="0"/>
          </a:p>
          <a:p>
            <a:r>
              <a:rPr lang="en-US" sz="2000" dirty="0" smtClean="0"/>
              <a:t>A </a:t>
            </a:r>
            <a:r>
              <a:rPr lang="en-US" sz="2000" dirty="0"/>
              <a:t>separate complex algorithm was written to calculate the structural thickness of the surface.</a:t>
            </a:r>
          </a:p>
        </p:txBody>
      </p:sp>
    </p:spTree>
    <p:extLst>
      <p:ext uri="{BB962C8B-B14F-4D97-AF65-F5344CB8AC3E}">
        <p14:creationId xmlns:p14="http://schemas.microsoft.com/office/powerpoint/2010/main" val="1294923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229600" cy="1143000"/>
          </a:xfrm>
        </p:spPr>
        <p:txBody>
          <a:bodyPr/>
          <a:lstStyle/>
          <a:p>
            <a:pPr algn="l" eaLnBrk="1" hangingPunct="1"/>
            <a:r>
              <a:rPr lang="en-US" sz="2800" dirty="0" smtClean="0"/>
              <a:t>Materials: Bring outside materials to the </a:t>
            </a:r>
            <a:r>
              <a:rPr lang="en-US" sz="2800" dirty="0"/>
              <a:t>i</a:t>
            </a:r>
            <a:r>
              <a:rPr lang="en-US" sz="2800" dirty="0" smtClean="0"/>
              <a:t>nside</a:t>
            </a:r>
          </a:p>
        </p:txBody>
      </p:sp>
      <p:pic>
        <p:nvPicPr>
          <p:cNvPr id="32771" name="Picture 4" descr="Untitled-05"/>
          <p:cNvPicPr>
            <a:picLocks noGrp="1" noChangeAspect="1" noChangeArrowheads="1"/>
          </p:cNvPicPr>
          <p:nvPr>
            <p:ph sz="half" idx="1"/>
          </p:nvPr>
        </p:nvPicPr>
        <p:blipFill>
          <a:blip r:embed="rId2" cstate="print"/>
          <a:srcRect/>
          <a:stretch>
            <a:fillRect/>
          </a:stretch>
        </p:blipFill>
        <p:spPr>
          <a:xfrm>
            <a:off x="2743200" y="1066800"/>
            <a:ext cx="6400800" cy="4200525"/>
          </a:xfrm>
          <a:noFill/>
        </p:spPr>
      </p:pic>
      <p:pic>
        <p:nvPicPr>
          <p:cNvPr id="32772" name="Picture 6" descr="Untitled-37"/>
          <p:cNvPicPr>
            <a:picLocks noGrp="1" noChangeAspect="1" noChangeArrowheads="1"/>
          </p:cNvPicPr>
          <p:nvPr>
            <p:ph sz="half" idx="2"/>
          </p:nvPr>
        </p:nvPicPr>
        <p:blipFill>
          <a:blip r:embed="rId3" cstate="print"/>
          <a:srcRect/>
          <a:stretch>
            <a:fillRect/>
          </a:stretch>
        </p:blipFill>
        <p:spPr>
          <a:xfrm>
            <a:off x="0" y="1066800"/>
            <a:ext cx="2700338" cy="2743200"/>
          </a:xfr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3276600" cy="5059362"/>
          </a:xfrm>
        </p:spPr>
        <p:txBody>
          <a:bodyPr/>
          <a:lstStyle/>
          <a:p>
            <a:pPr algn="l" eaLnBrk="1" hangingPunct="1"/>
            <a:r>
              <a:rPr lang="en-US" sz="2800" dirty="0" smtClean="0"/>
              <a:t>Rough and Smooth components contrasted with refined, finished components. </a:t>
            </a:r>
          </a:p>
        </p:txBody>
      </p:sp>
      <p:pic>
        <p:nvPicPr>
          <p:cNvPr id="33795" name="Picture 4" descr="Untitled-02"/>
          <p:cNvPicPr>
            <a:picLocks noGrp="1" noChangeAspect="1" noChangeArrowheads="1"/>
          </p:cNvPicPr>
          <p:nvPr>
            <p:ph idx="1"/>
          </p:nvPr>
        </p:nvPicPr>
        <p:blipFill>
          <a:blip r:embed="rId2" cstate="print"/>
          <a:srcRect/>
          <a:stretch>
            <a:fillRect/>
          </a:stretch>
        </p:blipFill>
        <p:spPr>
          <a:xfrm>
            <a:off x="4152900" y="0"/>
            <a:ext cx="4991100" cy="6858000"/>
          </a:xfr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8229600" cy="1143000"/>
          </a:xfrm>
        </p:spPr>
        <p:txBody>
          <a:bodyPr/>
          <a:lstStyle/>
          <a:p>
            <a:pPr algn="l" eaLnBrk="1" hangingPunct="1"/>
            <a:r>
              <a:rPr lang="en-US" sz="2800" dirty="0" smtClean="0"/>
              <a:t>Structure and Finish: </a:t>
            </a:r>
            <a:r>
              <a:rPr lang="en-US" sz="2400" dirty="0" smtClean="0"/>
              <a:t>The actual structural material can also be the finished surface that we see. </a:t>
            </a:r>
          </a:p>
        </p:txBody>
      </p:sp>
      <p:pic>
        <p:nvPicPr>
          <p:cNvPr id="34819" name="Picture 4" descr="Untitled-29"/>
          <p:cNvPicPr>
            <a:picLocks noGrp="1" noChangeAspect="1" noChangeArrowheads="1"/>
          </p:cNvPicPr>
          <p:nvPr>
            <p:ph idx="1"/>
          </p:nvPr>
        </p:nvPicPr>
        <p:blipFill>
          <a:blip r:embed="rId2" cstate="print"/>
          <a:srcRect/>
          <a:stretch>
            <a:fillRect/>
          </a:stretch>
        </p:blipFill>
        <p:spPr>
          <a:xfrm>
            <a:off x="0" y="1295400"/>
            <a:ext cx="7620000" cy="5581650"/>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8229600" cy="1143000"/>
          </a:xfrm>
        </p:spPr>
        <p:txBody>
          <a:bodyPr/>
          <a:lstStyle/>
          <a:p>
            <a:pPr algn="l" eaLnBrk="1" hangingPunct="1"/>
            <a:r>
              <a:rPr lang="en-US" sz="2800" dirty="0" smtClean="0"/>
              <a:t>Materials are Described by referring to:</a:t>
            </a:r>
          </a:p>
        </p:txBody>
      </p:sp>
      <p:sp>
        <p:nvSpPr>
          <p:cNvPr id="4099" name="Rectangle 3"/>
          <p:cNvSpPr>
            <a:spLocks noGrp="1" noChangeArrowheads="1"/>
          </p:cNvSpPr>
          <p:nvPr>
            <p:ph idx="1"/>
          </p:nvPr>
        </p:nvSpPr>
        <p:spPr>
          <a:xfrm>
            <a:off x="0" y="1066800"/>
            <a:ext cx="8229600" cy="5791200"/>
          </a:xfrm>
        </p:spPr>
        <p:txBody>
          <a:bodyPr/>
          <a:lstStyle/>
          <a:p>
            <a:pPr lvl="1" eaLnBrk="1" hangingPunct="1"/>
            <a:r>
              <a:rPr lang="en-US" dirty="0" smtClean="0"/>
              <a:t>Texture</a:t>
            </a:r>
          </a:p>
          <a:p>
            <a:pPr lvl="1" eaLnBrk="1" hangingPunct="1"/>
            <a:r>
              <a:rPr lang="en-US" dirty="0" smtClean="0"/>
              <a:t>Color</a:t>
            </a:r>
          </a:p>
          <a:p>
            <a:pPr lvl="1" eaLnBrk="1" hangingPunct="1"/>
            <a:r>
              <a:rPr lang="en-US" dirty="0" smtClean="0"/>
              <a:t>Pattern</a:t>
            </a:r>
          </a:p>
          <a:p>
            <a:pPr lvl="1" eaLnBrk="1" hangingPunct="1"/>
            <a:r>
              <a:rPr lang="en-US" dirty="0" smtClean="0"/>
              <a:t>Transparency, Opacity</a:t>
            </a:r>
          </a:p>
          <a:p>
            <a:pPr lvl="1" eaLnBrk="1" hangingPunct="1"/>
            <a:r>
              <a:rPr lang="en-US" dirty="0" smtClean="0"/>
              <a:t>Weight</a:t>
            </a:r>
          </a:p>
          <a:p>
            <a:pPr lvl="1" eaLnBrk="1" hangingPunct="1"/>
            <a:r>
              <a:rPr lang="en-US" dirty="0" smtClean="0"/>
              <a:t>Strength</a:t>
            </a:r>
          </a:p>
          <a:p>
            <a:pPr lvl="1" eaLnBrk="1" hangingPunct="1"/>
            <a:r>
              <a:rPr lang="en-US" dirty="0" smtClean="0"/>
              <a:t>Warmth, Coolness</a:t>
            </a:r>
          </a:p>
          <a:p>
            <a:pPr lvl="1" eaLnBrk="1" hangingPunct="1"/>
            <a:r>
              <a:rPr lang="en-US" dirty="0" smtClean="0"/>
              <a:t>Reflectivity</a:t>
            </a:r>
          </a:p>
          <a:p>
            <a:pPr lvl="1" eaLnBrk="1" hangingPunct="1"/>
            <a:r>
              <a:rPr lang="en-US" dirty="0" smtClean="0"/>
              <a:t>Size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8"/>
          <p:cNvSpPr>
            <a:spLocks noGrp="1" noChangeArrowheads="1"/>
          </p:cNvSpPr>
          <p:nvPr>
            <p:ph type="title"/>
          </p:nvPr>
        </p:nvSpPr>
        <p:spPr/>
        <p:txBody>
          <a:bodyPr/>
          <a:lstStyle/>
          <a:p>
            <a:pPr eaLnBrk="1" hangingPunct="1"/>
            <a:endParaRPr lang="en-US" smtClean="0"/>
          </a:p>
        </p:txBody>
      </p:sp>
      <p:pic>
        <p:nvPicPr>
          <p:cNvPr id="35843" name="Picture 4" descr="Untitled-23"/>
          <p:cNvPicPr>
            <a:picLocks noGrp="1" noChangeAspect="1" noChangeArrowheads="1"/>
          </p:cNvPicPr>
          <p:nvPr>
            <p:ph sz="half" idx="1"/>
          </p:nvPr>
        </p:nvPicPr>
        <p:blipFill>
          <a:blip r:embed="rId2" cstate="print"/>
          <a:srcRect/>
          <a:stretch>
            <a:fillRect/>
          </a:stretch>
        </p:blipFill>
        <p:spPr>
          <a:xfrm>
            <a:off x="0" y="0"/>
            <a:ext cx="4572000" cy="3740150"/>
          </a:xfrm>
          <a:noFill/>
        </p:spPr>
      </p:pic>
      <p:pic>
        <p:nvPicPr>
          <p:cNvPr id="35844" name="Picture 7" descr="Untitled-21"/>
          <p:cNvPicPr>
            <a:picLocks noGrp="1" noChangeAspect="1" noChangeArrowheads="1"/>
          </p:cNvPicPr>
          <p:nvPr>
            <p:ph sz="half" idx="2"/>
          </p:nvPr>
        </p:nvPicPr>
        <p:blipFill>
          <a:blip r:embed="rId3" cstate="print"/>
          <a:srcRect/>
          <a:stretch>
            <a:fillRect/>
          </a:stretch>
        </p:blipFill>
        <p:spPr>
          <a:xfrm>
            <a:off x="4648200" y="0"/>
            <a:ext cx="4495800" cy="3741738"/>
          </a:xfrm>
          <a:noFill/>
        </p:spPr>
      </p:pic>
      <p:sp>
        <p:nvSpPr>
          <p:cNvPr id="2" name="TextBox 1"/>
          <p:cNvSpPr txBox="1"/>
          <p:nvPr/>
        </p:nvSpPr>
        <p:spPr>
          <a:xfrm>
            <a:off x="457200" y="4191000"/>
            <a:ext cx="8752266" cy="1631216"/>
          </a:xfrm>
          <a:prstGeom prst="rect">
            <a:avLst/>
          </a:prstGeom>
          <a:noFill/>
        </p:spPr>
        <p:txBody>
          <a:bodyPr wrap="none" rtlCol="0">
            <a:spAutoFit/>
          </a:bodyPr>
          <a:lstStyle/>
          <a:p>
            <a:r>
              <a:rPr lang="en-US" sz="2000" dirty="0"/>
              <a:t>T</a:t>
            </a:r>
            <a:r>
              <a:rPr lang="en-US" sz="2000" dirty="0" smtClean="0"/>
              <a:t>his could be an actual stone bearing wall or it could be stone facing on top </a:t>
            </a:r>
          </a:p>
          <a:p>
            <a:r>
              <a:rPr lang="en-US" sz="2000" dirty="0" smtClean="0"/>
              <a:t>of a concrete wall.  </a:t>
            </a:r>
          </a:p>
          <a:p>
            <a:endParaRPr lang="en-US" sz="2000" dirty="0"/>
          </a:p>
          <a:p>
            <a:r>
              <a:rPr lang="en-US" sz="2000" dirty="0" smtClean="0"/>
              <a:t>Still, the substantial, solid, and heavy quality of the stone contrasts</a:t>
            </a:r>
          </a:p>
          <a:p>
            <a:r>
              <a:rPr lang="en-US" sz="2000" dirty="0" smtClean="0"/>
              <a:t>with the finish of the wood and stainless steel. </a:t>
            </a:r>
            <a:endParaRPr lang="en-US" sz="20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8"/>
          <p:cNvSpPr>
            <a:spLocks noGrp="1" noChangeArrowheads="1"/>
          </p:cNvSpPr>
          <p:nvPr>
            <p:ph type="title"/>
          </p:nvPr>
        </p:nvSpPr>
        <p:spPr/>
        <p:txBody>
          <a:bodyPr/>
          <a:lstStyle/>
          <a:p>
            <a:pPr eaLnBrk="1" hangingPunct="1"/>
            <a:r>
              <a:rPr lang="en-US" sz="2800" dirty="0" smtClean="0"/>
              <a:t>Ceramic tile can be used to produce complex patterns and color fields. </a:t>
            </a:r>
          </a:p>
        </p:txBody>
      </p:sp>
      <p:pic>
        <p:nvPicPr>
          <p:cNvPr id="36867" name="Picture 4" descr="Untitled-07"/>
          <p:cNvPicPr>
            <a:picLocks noGrp="1" noChangeAspect="1" noChangeArrowheads="1"/>
          </p:cNvPicPr>
          <p:nvPr>
            <p:ph sz="half" idx="1"/>
          </p:nvPr>
        </p:nvPicPr>
        <p:blipFill>
          <a:blip r:embed="rId2" cstate="print"/>
          <a:srcRect/>
          <a:stretch>
            <a:fillRect/>
          </a:stretch>
        </p:blipFill>
        <p:spPr>
          <a:xfrm>
            <a:off x="4705350" y="1524000"/>
            <a:ext cx="4438650" cy="5334000"/>
          </a:xfrm>
          <a:noFill/>
        </p:spPr>
      </p:pic>
      <p:pic>
        <p:nvPicPr>
          <p:cNvPr id="36868" name="Picture 7" descr="Untitled-06"/>
          <p:cNvPicPr>
            <a:picLocks noGrp="1" noChangeAspect="1" noChangeArrowheads="1"/>
          </p:cNvPicPr>
          <p:nvPr>
            <p:ph sz="half" idx="2"/>
          </p:nvPr>
        </p:nvPicPr>
        <p:blipFill>
          <a:blip r:embed="rId3" cstate="print"/>
          <a:srcRect/>
          <a:stretch>
            <a:fillRect/>
          </a:stretch>
        </p:blipFill>
        <p:spPr>
          <a:xfrm>
            <a:off x="2484438" y="1524000"/>
            <a:ext cx="2106612" cy="5334000"/>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Grp="1" noChangeArrowheads="1"/>
          </p:cNvSpPr>
          <p:nvPr>
            <p:ph type="title"/>
          </p:nvPr>
        </p:nvSpPr>
        <p:spPr/>
        <p:txBody>
          <a:bodyPr/>
          <a:lstStyle/>
          <a:p>
            <a:pPr eaLnBrk="1" hangingPunct="1"/>
            <a:endParaRPr lang="en-US" smtClean="0"/>
          </a:p>
        </p:txBody>
      </p:sp>
      <p:pic>
        <p:nvPicPr>
          <p:cNvPr id="37891" name="Picture 4" descr="Untitled-19"/>
          <p:cNvPicPr>
            <a:picLocks noGrp="1" noChangeAspect="1" noChangeArrowheads="1"/>
          </p:cNvPicPr>
          <p:nvPr>
            <p:ph sz="half" idx="1"/>
          </p:nvPr>
        </p:nvPicPr>
        <p:blipFill>
          <a:blip r:embed="rId2" cstate="print"/>
          <a:srcRect/>
          <a:stretch>
            <a:fillRect/>
          </a:stretch>
        </p:blipFill>
        <p:spPr>
          <a:xfrm>
            <a:off x="0" y="0"/>
            <a:ext cx="4152900" cy="6553200"/>
          </a:xfrm>
          <a:noFill/>
        </p:spPr>
      </p:pic>
      <p:pic>
        <p:nvPicPr>
          <p:cNvPr id="37892" name="Picture 7" descr="Untitled-18"/>
          <p:cNvPicPr>
            <a:picLocks noGrp="1" noChangeAspect="1" noChangeArrowheads="1"/>
          </p:cNvPicPr>
          <p:nvPr>
            <p:ph sz="half" idx="2"/>
          </p:nvPr>
        </p:nvPicPr>
        <p:blipFill>
          <a:blip r:embed="rId3" cstate="print"/>
          <a:srcRect/>
          <a:stretch>
            <a:fillRect/>
          </a:stretch>
        </p:blipFill>
        <p:spPr>
          <a:xfrm>
            <a:off x="4191000" y="0"/>
            <a:ext cx="4194175" cy="6553200"/>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err="1" smtClean="0"/>
              <a:t>Bisazza</a:t>
            </a:r>
            <a:r>
              <a:rPr lang="en-US" sz="2800" dirty="0" smtClean="0"/>
              <a:t> Tile</a:t>
            </a:r>
            <a:br>
              <a:rPr lang="en-US" sz="2800" dirty="0" smtClean="0"/>
            </a:br>
            <a:r>
              <a:rPr lang="en-US" sz="2000" dirty="0" smtClean="0"/>
              <a:t>An Italian tile company specializing in glass mosaic tile</a:t>
            </a:r>
            <a:endParaRPr lang="en-US" sz="2000" dirty="0"/>
          </a:p>
        </p:txBody>
      </p:sp>
      <p:pic>
        <p:nvPicPr>
          <p:cNvPr id="7" name="Content Placeholder 6" descr="3179575277_a5f09b17a3.jpg"/>
          <p:cNvPicPr>
            <a:picLocks noGrp="1" noChangeAspect="1"/>
          </p:cNvPicPr>
          <p:nvPr>
            <p:ph idx="1"/>
          </p:nvPr>
        </p:nvPicPr>
        <p:blipFill>
          <a:blip r:embed="rId2">
            <a:extLst>
              <a:ext uri="{28A0092B-C50C-407E-A947-70E740481C1C}">
                <a14:useLocalDpi xmlns:a14="http://schemas.microsoft.com/office/drawing/2010/main" val="0"/>
              </a:ext>
            </a:extLst>
          </a:blip>
          <a:srcRect l="-64215" r="-64215"/>
          <a:stretch>
            <a:fillRect/>
          </a:stretch>
        </p:blipFill>
        <p:spPr>
          <a:xfrm>
            <a:off x="-1828800" y="1600200"/>
            <a:ext cx="8229600" cy="4525963"/>
          </a:xfrm>
        </p:spPr>
      </p:pic>
      <p:pic>
        <p:nvPicPr>
          <p:cNvPr id="8" name="Picture 7" descr="bisazza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600200"/>
            <a:ext cx="3218125" cy="4559011"/>
          </a:xfrm>
          <a:prstGeom prst="rect">
            <a:avLst/>
          </a:prstGeom>
        </p:spPr>
      </p:pic>
    </p:spTree>
    <p:extLst>
      <p:ext uri="{BB962C8B-B14F-4D97-AF65-F5344CB8AC3E}">
        <p14:creationId xmlns:p14="http://schemas.microsoft.com/office/powerpoint/2010/main" val="11598730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 table lamp, by Plug, made using </a:t>
            </a:r>
            <a:r>
              <a:rPr lang="en-US" sz="2800" dirty="0" err="1" smtClean="0"/>
              <a:t>Bisazza</a:t>
            </a:r>
            <a:r>
              <a:rPr lang="en-US" sz="2800" dirty="0" smtClean="0"/>
              <a:t> </a:t>
            </a:r>
            <a:r>
              <a:rPr lang="en-US" sz="2800" smtClean="0"/>
              <a:t>glass tile</a:t>
            </a:r>
            <a:endParaRPr lang="en-US" sz="2800"/>
          </a:p>
        </p:txBody>
      </p:sp>
      <p:pic>
        <p:nvPicPr>
          <p:cNvPr id="4" name="Content Placeholder 3" descr="mosaico_1.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533400" y="1600200"/>
            <a:ext cx="8229600" cy="4525963"/>
          </a:xfrm>
        </p:spPr>
      </p:pic>
    </p:spTree>
    <p:extLst>
      <p:ext uri="{BB962C8B-B14F-4D97-AF65-F5344CB8AC3E}">
        <p14:creationId xmlns:p14="http://schemas.microsoft.com/office/powerpoint/2010/main" val="34925047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ChangeArrowheads="1"/>
          </p:cNvSpPr>
          <p:nvPr>
            <p:ph type="title"/>
          </p:nvPr>
        </p:nvSpPr>
        <p:spPr/>
        <p:txBody>
          <a:bodyPr/>
          <a:lstStyle/>
          <a:p>
            <a:pPr eaLnBrk="1" hangingPunct="1"/>
            <a:endParaRPr lang="en-US" smtClean="0"/>
          </a:p>
        </p:txBody>
      </p:sp>
      <p:pic>
        <p:nvPicPr>
          <p:cNvPr id="39939" name="Picture 4" descr="Untitled-09"/>
          <p:cNvPicPr>
            <a:picLocks noGrp="1" noChangeAspect="1" noChangeArrowheads="1"/>
          </p:cNvPicPr>
          <p:nvPr>
            <p:ph idx="1"/>
          </p:nvPr>
        </p:nvPicPr>
        <p:blipFill>
          <a:blip r:embed="rId2" cstate="print"/>
          <a:srcRect t="-8" b="-8"/>
          <a:stretch>
            <a:fillRect/>
          </a:stretch>
        </p:blipFill>
        <p:spPr>
          <a:xfrm>
            <a:off x="0" y="0"/>
            <a:ext cx="9144000" cy="5803900"/>
          </a:xfrm>
          <a:noFill/>
        </p:spPr>
      </p:pic>
      <p:sp>
        <p:nvSpPr>
          <p:cNvPr id="2" name="TextBox 1"/>
          <p:cNvSpPr txBox="1"/>
          <p:nvPr/>
        </p:nvSpPr>
        <p:spPr>
          <a:xfrm>
            <a:off x="457200" y="6019800"/>
            <a:ext cx="7049225" cy="369332"/>
          </a:xfrm>
          <a:prstGeom prst="rect">
            <a:avLst/>
          </a:prstGeom>
          <a:noFill/>
        </p:spPr>
        <p:txBody>
          <a:bodyPr wrap="none" rtlCol="0">
            <a:spAutoFit/>
          </a:bodyPr>
          <a:lstStyle/>
          <a:p>
            <a:r>
              <a:rPr lang="en-US" dirty="0" smtClean="0"/>
              <a:t>The wood of the ceiling is used in long, linear, visibly distinct pieces.</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4" descr="Untitled-14"/>
          <p:cNvPicPr>
            <a:picLocks noGrp="1" noChangeAspect="1" noChangeArrowheads="1"/>
          </p:cNvPicPr>
          <p:nvPr>
            <p:ph idx="1"/>
          </p:nvPr>
        </p:nvPicPr>
        <p:blipFill>
          <a:blip r:embed="rId2" cstate="print"/>
          <a:srcRect/>
          <a:stretch>
            <a:fillRect/>
          </a:stretch>
        </p:blipFill>
        <p:spPr>
          <a:xfrm>
            <a:off x="3470275" y="0"/>
            <a:ext cx="5673725" cy="6858000"/>
          </a:xfrm>
          <a:noFill/>
        </p:spPr>
      </p:pic>
      <p:sp>
        <p:nvSpPr>
          <p:cNvPr id="40964" name="Text Box 7"/>
          <p:cNvSpPr txBox="1">
            <a:spLocks noChangeArrowheads="1"/>
          </p:cNvSpPr>
          <p:nvPr/>
        </p:nvSpPr>
        <p:spPr bwMode="auto">
          <a:xfrm>
            <a:off x="228600" y="228600"/>
            <a:ext cx="2971800" cy="4893647"/>
          </a:xfrm>
          <a:prstGeom prst="rect">
            <a:avLst/>
          </a:prstGeom>
          <a:noFill/>
          <a:ln w="9525">
            <a:noFill/>
            <a:miter lim="800000"/>
            <a:headEnd/>
            <a:tailEnd/>
          </a:ln>
        </p:spPr>
        <p:txBody>
          <a:bodyPr wrap="square">
            <a:spAutoFit/>
          </a:bodyPr>
          <a:lstStyle/>
          <a:p>
            <a:pPr>
              <a:spcBef>
                <a:spcPct val="50000"/>
              </a:spcBef>
            </a:pPr>
            <a:r>
              <a:rPr lang="en-US" sz="2400" dirty="0"/>
              <a:t>Let the design respond to standard sizes of materials</a:t>
            </a:r>
            <a:r>
              <a:rPr lang="en-US" sz="2400" dirty="0" smtClean="0"/>
              <a:t>.</a:t>
            </a:r>
          </a:p>
          <a:p>
            <a:pPr>
              <a:spcBef>
                <a:spcPct val="50000"/>
              </a:spcBef>
            </a:pPr>
            <a:r>
              <a:rPr lang="en-US" sz="2400" dirty="0" smtClean="0"/>
              <a:t>Nearly all materials are manufactured in ‘standard’ sizes.  </a:t>
            </a:r>
          </a:p>
          <a:p>
            <a:pPr>
              <a:spcBef>
                <a:spcPct val="50000"/>
              </a:spcBef>
            </a:pPr>
            <a:r>
              <a:rPr lang="en-US" sz="2400" dirty="0" smtClean="0"/>
              <a:t>Use the standard sizes in creative ways before demanding ‘custom’ manufactured products.  </a:t>
            </a:r>
            <a:endParaRPr lang="en-US" sz="2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Untitled-34"/>
          <p:cNvPicPr>
            <a:picLocks noGrp="1" noChangeAspect="1" noChangeArrowheads="1"/>
          </p:cNvPicPr>
          <p:nvPr>
            <p:ph idx="1"/>
          </p:nvPr>
        </p:nvPicPr>
        <p:blipFill>
          <a:blip r:embed="rId2" cstate="print"/>
          <a:srcRect/>
          <a:stretch>
            <a:fillRect/>
          </a:stretch>
        </p:blipFill>
        <p:spPr>
          <a:xfrm>
            <a:off x="3981450" y="0"/>
            <a:ext cx="5162550" cy="6858000"/>
          </a:xfrm>
          <a:noFill/>
        </p:spPr>
      </p:pic>
      <p:sp>
        <p:nvSpPr>
          <p:cNvPr id="2" name="TextBox 1"/>
          <p:cNvSpPr txBox="1"/>
          <p:nvPr/>
        </p:nvSpPr>
        <p:spPr>
          <a:xfrm>
            <a:off x="152401" y="685800"/>
            <a:ext cx="3505200" cy="1200329"/>
          </a:xfrm>
          <a:prstGeom prst="rect">
            <a:avLst/>
          </a:prstGeom>
          <a:noFill/>
        </p:spPr>
        <p:txBody>
          <a:bodyPr wrap="square" rtlCol="0">
            <a:spAutoFit/>
          </a:bodyPr>
          <a:lstStyle/>
          <a:p>
            <a:r>
              <a:rPr lang="en-US" dirty="0" smtClean="0"/>
              <a:t>Metal tubing, including steel, </a:t>
            </a:r>
          </a:p>
          <a:p>
            <a:r>
              <a:rPr lang="en-US" dirty="0" smtClean="0"/>
              <a:t>aluminum, and copper are </a:t>
            </a:r>
          </a:p>
          <a:p>
            <a:r>
              <a:rPr lang="en-US" dirty="0" smtClean="0"/>
              <a:t>manufactured in a vast array of</a:t>
            </a:r>
          </a:p>
          <a:p>
            <a:r>
              <a:rPr lang="en-US" dirty="0" smtClean="0"/>
              <a:t>shapes and dimensional sizes.</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building materials are manufactured in a range of Standard Sizes</a:t>
            </a:r>
            <a:endParaRPr lang="en-US" dirty="0"/>
          </a:p>
        </p:txBody>
      </p:sp>
      <p:sp>
        <p:nvSpPr>
          <p:cNvPr id="3" name="Content Placeholder 2"/>
          <p:cNvSpPr>
            <a:spLocks noGrp="1"/>
          </p:cNvSpPr>
          <p:nvPr>
            <p:ph idx="1"/>
          </p:nvPr>
        </p:nvSpPr>
        <p:spPr/>
        <p:txBody>
          <a:bodyPr/>
          <a:lstStyle/>
          <a:p>
            <a:r>
              <a:rPr lang="en-US" sz="2400" dirty="0"/>
              <a:t>Panel products, such as plywood, particle </a:t>
            </a:r>
            <a:r>
              <a:rPr lang="en-US" sz="2400" dirty="0" smtClean="0"/>
              <a:t>board, </a:t>
            </a:r>
            <a:r>
              <a:rPr lang="en-US" sz="2400" dirty="0" err="1" smtClean="0"/>
              <a:t>masonite</a:t>
            </a:r>
            <a:r>
              <a:rPr lang="en-US" sz="2400" dirty="0" smtClean="0"/>
              <a:t>, fiber board, gypsum board, </a:t>
            </a:r>
            <a:r>
              <a:rPr lang="en-US" sz="2400" dirty="0" err="1" smtClean="0"/>
              <a:t>fiberglas</a:t>
            </a:r>
            <a:r>
              <a:rPr lang="en-US" sz="2400" dirty="0" smtClean="0"/>
              <a:t> sheets, insulation boards, et cetera are all made in 4’ x 8’ sizes.</a:t>
            </a:r>
          </a:p>
          <a:p>
            <a:endParaRPr lang="en-US" sz="2400" dirty="0" smtClean="0"/>
          </a:p>
          <a:p>
            <a:r>
              <a:rPr lang="en-US" sz="2000" dirty="0" smtClean="0"/>
              <a:t>(other sizes of these materials are often made as well, but 4’ x 8’ remains the most common ‘standard’ size).</a:t>
            </a:r>
          </a:p>
          <a:p>
            <a:endParaRPr lang="en-US" sz="2400" dirty="0"/>
          </a:p>
          <a:p>
            <a:r>
              <a:rPr lang="en-US" sz="2400" dirty="0" smtClean="0"/>
              <a:t>Using the standard sizes will reduce both material cost and labor cost.  </a:t>
            </a:r>
          </a:p>
          <a:p>
            <a:endParaRPr lang="en-US" sz="2400" dirty="0"/>
          </a:p>
        </p:txBody>
      </p:sp>
    </p:spTree>
    <p:extLst>
      <p:ext uri="{BB962C8B-B14F-4D97-AF65-F5344CB8AC3E}">
        <p14:creationId xmlns:p14="http://schemas.microsoft.com/office/powerpoint/2010/main" val="1458560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size </a:t>
            </a:r>
            <a:r>
              <a:rPr lang="en-US" dirty="0" err="1" smtClean="0"/>
              <a:t>vs</a:t>
            </a:r>
            <a:r>
              <a:rPr lang="en-US" dirty="0" smtClean="0"/>
              <a:t> Custom</a:t>
            </a:r>
            <a:endParaRPr lang="en-US" dirty="0"/>
          </a:p>
        </p:txBody>
      </p:sp>
      <p:sp>
        <p:nvSpPr>
          <p:cNvPr id="3" name="Content Placeholder 2"/>
          <p:cNvSpPr>
            <a:spLocks noGrp="1"/>
          </p:cNvSpPr>
          <p:nvPr>
            <p:ph idx="1"/>
          </p:nvPr>
        </p:nvSpPr>
        <p:spPr/>
        <p:txBody>
          <a:bodyPr/>
          <a:lstStyle/>
          <a:p>
            <a:r>
              <a:rPr lang="en-US" sz="2400" dirty="0"/>
              <a:t>Imagine </a:t>
            </a:r>
            <a:r>
              <a:rPr lang="en-US" sz="2400" dirty="0" smtClean="0"/>
              <a:t>a designer proposes </a:t>
            </a:r>
            <a:r>
              <a:rPr lang="en-US" sz="2400" dirty="0"/>
              <a:t>that a gypsum board, or veneer plywood, wall panel is to </a:t>
            </a:r>
            <a:r>
              <a:rPr lang="en-US" sz="2400" dirty="0" smtClean="0"/>
              <a:t>be installed with a module size of  </a:t>
            </a:r>
            <a:r>
              <a:rPr lang="en-US" sz="2400" dirty="0"/>
              <a:t>47” wide, across all of the walls of a room.  </a:t>
            </a:r>
            <a:endParaRPr lang="en-US" sz="2400" dirty="0" smtClean="0"/>
          </a:p>
          <a:p>
            <a:endParaRPr lang="en-US" sz="2400" dirty="0"/>
          </a:p>
          <a:p>
            <a:r>
              <a:rPr lang="en-US" sz="2400" dirty="0" smtClean="0"/>
              <a:t>This </a:t>
            </a:r>
            <a:r>
              <a:rPr lang="en-US" sz="2400" dirty="0"/>
              <a:t>means that the contractor is going to have to cut 1” off the </a:t>
            </a:r>
            <a:r>
              <a:rPr lang="en-US" sz="2400" dirty="0" smtClean="0"/>
              <a:t>width </a:t>
            </a:r>
            <a:r>
              <a:rPr lang="en-US" sz="2400" dirty="0"/>
              <a:t>of a 4’ (48”) wide sheet of </a:t>
            </a:r>
            <a:r>
              <a:rPr lang="en-US" sz="2400" dirty="0" smtClean="0"/>
              <a:t> plywood, or gypsum board.</a:t>
            </a:r>
          </a:p>
          <a:p>
            <a:endParaRPr lang="en-US" sz="2400" dirty="0" smtClean="0"/>
          </a:p>
          <a:p>
            <a:r>
              <a:rPr lang="en-US" sz="2400" dirty="0" smtClean="0"/>
              <a:t>This takes time (labor cost) and wastes material. </a:t>
            </a:r>
            <a:endParaRPr lang="en-US" sz="2400" dirty="0"/>
          </a:p>
          <a:p>
            <a:endParaRPr lang="en-US" sz="2400" dirty="0"/>
          </a:p>
        </p:txBody>
      </p:sp>
    </p:spTree>
    <p:extLst>
      <p:ext uri="{BB962C8B-B14F-4D97-AF65-F5344CB8AC3E}">
        <p14:creationId xmlns:p14="http://schemas.microsoft.com/office/powerpoint/2010/main" val="3516456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Same material, different color</a:t>
            </a:r>
            <a:br>
              <a:rPr lang="en-US" dirty="0" smtClean="0"/>
            </a:br>
            <a:r>
              <a:rPr lang="en-US" dirty="0" smtClean="0"/>
              <a:t>(woven linen)</a:t>
            </a:r>
            <a:endParaRPr lang="en-US" dirty="0"/>
          </a:p>
        </p:txBody>
      </p:sp>
      <p:pic>
        <p:nvPicPr>
          <p:cNvPr id="4" name="Content Placeholder 3"/>
          <p:cNvPicPr>
            <a:picLocks noGrp="1" noChangeAspect="1"/>
          </p:cNvPicPr>
          <p:nvPr>
            <p:ph idx="1"/>
          </p:nvPr>
        </p:nvPicPr>
        <p:blipFill>
          <a:blip r:embed="rId2"/>
          <a:srcRect t="7532" b="7532"/>
          <a:stretch>
            <a:fillRect/>
          </a:stretch>
        </p:blipFill>
        <p:spPr>
          <a:xfrm>
            <a:off x="533401" y="1508596"/>
            <a:ext cx="3962400" cy="2179167"/>
          </a:xfrm>
        </p:spPr>
      </p:pic>
      <p:pic>
        <p:nvPicPr>
          <p:cNvPr id="5" name="Picture 4"/>
          <p:cNvPicPr>
            <a:picLocks noChangeAspect="1"/>
          </p:cNvPicPr>
          <p:nvPr/>
        </p:nvPicPr>
        <p:blipFill>
          <a:blip r:embed="rId3"/>
          <a:stretch>
            <a:fillRect/>
          </a:stretch>
        </p:blipFill>
        <p:spPr>
          <a:xfrm>
            <a:off x="609600" y="3886200"/>
            <a:ext cx="3911600" cy="2532761"/>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standard sizes (6’-8” x 32”x 1 3/4” thick) </a:t>
            </a:r>
            <a:br>
              <a:rPr lang="en-US" dirty="0" smtClean="0"/>
            </a:br>
            <a:r>
              <a:rPr lang="en-US" dirty="0" smtClean="0"/>
              <a:t>of hollow metal doors</a:t>
            </a:r>
            <a:endParaRPr lang="en-US" dirty="0"/>
          </a:p>
        </p:txBody>
      </p:sp>
      <p:pic>
        <p:nvPicPr>
          <p:cNvPr id="4" name="Content Placeholder 3"/>
          <p:cNvPicPr>
            <a:picLocks noGrp="1" noChangeAspect="1"/>
          </p:cNvPicPr>
          <p:nvPr>
            <p:ph idx="1"/>
          </p:nvPr>
        </p:nvPicPr>
        <p:blipFill>
          <a:blip r:embed="rId2"/>
          <a:srcRect l="-28187" r="-28187"/>
          <a:stretch>
            <a:fillRect/>
          </a:stretch>
        </p:blipFill>
        <p:spPr/>
      </p:pic>
    </p:spTree>
    <p:extLst>
      <p:ext uri="{BB962C8B-B14F-4D97-AF65-F5344CB8AC3E}">
        <p14:creationId xmlns:p14="http://schemas.microsoft.com/office/powerpoint/2010/main" val="37957422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size and ‘design’ of doors</a:t>
            </a:r>
            <a:endParaRPr lang="en-US" dirty="0"/>
          </a:p>
        </p:txBody>
      </p:sp>
      <p:pic>
        <p:nvPicPr>
          <p:cNvPr id="4" name="Content Placeholder 3"/>
          <p:cNvPicPr>
            <a:picLocks noGrp="1" noChangeAspect="1"/>
          </p:cNvPicPr>
          <p:nvPr>
            <p:ph idx="1"/>
          </p:nvPr>
        </p:nvPicPr>
        <p:blipFill>
          <a:blip r:embed="rId2"/>
          <a:srcRect l="-56874" r="-56874"/>
          <a:stretch>
            <a:fillRect/>
          </a:stretch>
        </p:blipFill>
        <p:spPr/>
      </p:pic>
    </p:spTree>
    <p:extLst>
      <p:ext uri="{BB962C8B-B14F-4D97-AF65-F5344CB8AC3E}">
        <p14:creationId xmlns:p14="http://schemas.microsoft.com/office/powerpoint/2010/main" val="34777925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 wishes this door was better designed to meet </a:t>
            </a:r>
            <a:r>
              <a:rPr lang="en-US" dirty="0" smtClean="0"/>
              <a:t>his needs!</a:t>
            </a:r>
            <a:endParaRPr lang="en-US" dirty="0"/>
          </a:p>
        </p:txBody>
      </p:sp>
      <p:pic>
        <p:nvPicPr>
          <p:cNvPr id="4" name="Content Placeholder 3"/>
          <p:cNvPicPr>
            <a:picLocks noGrp="1" noChangeAspect="1"/>
          </p:cNvPicPr>
          <p:nvPr>
            <p:ph idx="1"/>
          </p:nvPr>
        </p:nvPicPr>
        <p:blipFill>
          <a:blip r:embed="rId2"/>
          <a:srcRect l="-78050" r="-78050"/>
          <a:stretch>
            <a:fillRect/>
          </a:stretch>
        </p:blipFill>
        <p:spPr/>
      </p:pic>
    </p:spTree>
    <p:extLst>
      <p:ext uri="{BB962C8B-B14F-4D97-AF65-F5344CB8AC3E}">
        <p14:creationId xmlns:p14="http://schemas.microsoft.com/office/powerpoint/2010/main" val="28587629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6’-8” x 32” wood interior door</a:t>
            </a:r>
            <a:br>
              <a:rPr lang="en-US" dirty="0" smtClean="0"/>
            </a:br>
            <a:r>
              <a:rPr lang="en-US" sz="2000" dirty="0" smtClean="0"/>
              <a:t>This is a ‘standard’ simply because it is widely accepted and it works reasonably well for most applications.</a:t>
            </a:r>
            <a:endParaRPr lang="en-US" sz="2000" dirty="0"/>
          </a:p>
        </p:txBody>
      </p:sp>
      <p:pic>
        <p:nvPicPr>
          <p:cNvPr id="4" name="Content Placeholder 3"/>
          <p:cNvPicPr>
            <a:picLocks noGrp="1" noChangeAspect="1"/>
          </p:cNvPicPr>
          <p:nvPr>
            <p:ph idx="1"/>
          </p:nvPr>
        </p:nvPicPr>
        <p:blipFill>
          <a:blip r:embed="rId2"/>
          <a:srcRect l="-62753" r="-62753"/>
          <a:stretch>
            <a:fillRect/>
          </a:stretch>
        </p:blipFill>
        <p:spPr/>
      </p:pic>
    </p:spTree>
    <p:extLst>
      <p:ext uri="{BB962C8B-B14F-4D97-AF65-F5344CB8AC3E}">
        <p14:creationId xmlns:p14="http://schemas.microsoft.com/office/powerpoint/2010/main" val="31246801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size door</a:t>
            </a:r>
            <a:endParaRPr lang="en-US" dirty="0"/>
          </a:p>
        </p:txBody>
      </p:sp>
      <p:pic>
        <p:nvPicPr>
          <p:cNvPr id="4" name="Content Placeholder 3"/>
          <p:cNvPicPr>
            <a:picLocks noGrp="1" noChangeAspect="1"/>
          </p:cNvPicPr>
          <p:nvPr>
            <p:ph idx="1"/>
          </p:nvPr>
        </p:nvPicPr>
        <p:blipFill>
          <a:blip r:embed="rId2"/>
          <a:srcRect l="-68190" r="-68190"/>
          <a:stretch>
            <a:fillRect/>
          </a:stretch>
        </p:blipFill>
        <p:spPr/>
      </p:pic>
    </p:spTree>
    <p:extLst>
      <p:ext uri="{BB962C8B-B14F-4D97-AF65-F5344CB8AC3E}">
        <p14:creationId xmlns:p14="http://schemas.microsoft.com/office/powerpoint/2010/main" val="7074127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size doors: nicely </a:t>
            </a:r>
            <a:r>
              <a:rPr lang="en-US" dirty="0" smtClean="0"/>
              <a:t>made: </a:t>
            </a:r>
            <a:br>
              <a:rPr lang="en-US" dirty="0" smtClean="0"/>
            </a:br>
            <a:r>
              <a:rPr lang="en-US" dirty="0" smtClean="0"/>
              <a:t>high quality materials, good craftsmanship</a:t>
            </a:r>
            <a:endParaRPr lang="en-US" dirty="0"/>
          </a:p>
        </p:txBody>
      </p:sp>
      <p:pic>
        <p:nvPicPr>
          <p:cNvPr id="6" name="Content Placeholder 5"/>
          <p:cNvPicPr>
            <a:picLocks noGrp="1" noChangeAspect="1"/>
          </p:cNvPicPr>
          <p:nvPr>
            <p:ph idx="1"/>
          </p:nvPr>
        </p:nvPicPr>
        <p:blipFill>
          <a:blip r:embed="rId2"/>
          <a:srcRect l="-1140" r="-1140"/>
          <a:stretch>
            <a:fillRect/>
          </a:stretch>
        </p:blipFill>
        <p:spPr/>
      </p:pic>
    </p:spTree>
    <p:extLst>
      <p:ext uri="{BB962C8B-B14F-4D97-AF65-F5344CB8AC3E}">
        <p14:creationId xmlns:p14="http://schemas.microsoft.com/office/powerpoint/2010/main" val="15550654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Unusual, one of a kind, size and design</a:t>
            </a:r>
            <a:endParaRPr lang="en-US" dirty="0"/>
          </a:p>
        </p:txBody>
      </p:sp>
      <p:pic>
        <p:nvPicPr>
          <p:cNvPr id="4" name="Content Placeholder 3"/>
          <p:cNvPicPr>
            <a:picLocks noGrp="1" noChangeAspect="1"/>
          </p:cNvPicPr>
          <p:nvPr>
            <p:ph idx="1"/>
          </p:nvPr>
        </p:nvPicPr>
        <p:blipFill>
          <a:blip r:embed="rId2"/>
          <a:srcRect l="-106842" r="-106842"/>
          <a:stretch>
            <a:fillRect/>
          </a:stretch>
        </p:blipFill>
        <p:spPr/>
      </p:pic>
    </p:spTree>
    <p:extLst>
      <p:ext uri="{BB962C8B-B14F-4D97-AF65-F5344CB8AC3E}">
        <p14:creationId xmlns:p14="http://schemas.microsoft.com/office/powerpoint/2010/main" val="39081067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of a kind door</a:t>
            </a:r>
            <a:endParaRPr lang="en-US" dirty="0"/>
          </a:p>
        </p:txBody>
      </p:sp>
      <p:pic>
        <p:nvPicPr>
          <p:cNvPr id="4" name="Content Placeholder 3"/>
          <p:cNvPicPr>
            <a:picLocks noGrp="1" noChangeAspect="1"/>
          </p:cNvPicPr>
          <p:nvPr>
            <p:ph idx="1"/>
          </p:nvPr>
        </p:nvPicPr>
        <p:blipFill>
          <a:blip r:embed="rId2"/>
          <a:srcRect l="-90789" r="-90789"/>
          <a:stretch>
            <a:fillRect/>
          </a:stretch>
        </p:blipFill>
        <p:spPr/>
      </p:pic>
    </p:spTree>
    <p:extLst>
      <p:ext uri="{BB962C8B-B14F-4D97-AF65-F5344CB8AC3E}">
        <p14:creationId xmlns:p14="http://schemas.microsoft.com/office/powerpoint/2010/main" val="7673499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size doors</a:t>
            </a:r>
            <a:endParaRPr lang="en-US" dirty="0"/>
          </a:p>
        </p:txBody>
      </p:sp>
      <p:pic>
        <p:nvPicPr>
          <p:cNvPr id="4" name="Content Placeholder 3"/>
          <p:cNvPicPr>
            <a:picLocks noGrp="1" noChangeAspect="1"/>
          </p:cNvPicPr>
          <p:nvPr>
            <p:ph idx="1"/>
          </p:nvPr>
        </p:nvPicPr>
        <p:blipFill>
          <a:blip r:embed="rId2"/>
          <a:srcRect l="-35167" r="-35167"/>
          <a:stretch>
            <a:fillRect/>
          </a:stretch>
        </p:blipFill>
        <p:spPr/>
      </p:pic>
    </p:spTree>
    <p:extLst>
      <p:ext uri="{BB962C8B-B14F-4D97-AF65-F5344CB8AC3E}">
        <p14:creationId xmlns:p14="http://schemas.microsoft.com/office/powerpoint/2010/main" val="5693595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specialized </a:t>
            </a:r>
            <a:r>
              <a:rPr lang="en-US" dirty="0" smtClean="0"/>
              <a:t>door: particular user needs considered </a:t>
            </a:r>
            <a:endParaRPr lang="en-US" dirty="0"/>
          </a:p>
        </p:txBody>
      </p:sp>
      <p:pic>
        <p:nvPicPr>
          <p:cNvPr id="4" name="Content Placeholder 3"/>
          <p:cNvPicPr>
            <a:picLocks noGrp="1" noChangeAspect="1"/>
          </p:cNvPicPr>
          <p:nvPr>
            <p:ph idx="1"/>
          </p:nvPr>
        </p:nvPicPr>
        <p:blipFill>
          <a:blip r:embed="rId2"/>
          <a:srcRect l="-92550" r="-92550"/>
          <a:stretch>
            <a:fillRect/>
          </a:stretch>
        </p:blipFill>
        <p:spPr>
          <a:xfrm>
            <a:off x="-1524000" y="1524000"/>
            <a:ext cx="6234982" cy="3429000"/>
          </a:xfrm>
        </p:spPr>
      </p:pic>
      <p:pic>
        <p:nvPicPr>
          <p:cNvPr id="5" name="Picture 4"/>
          <p:cNvPicPr>
            <a:picLocks noChangeAspect="1"/>
          </p:cNvPicPr>
          <p:nvPr/>
        </p:nvPicPr>
        <p:blipFill>
          <a:blip r:embed="rId3"/>
          <a:stretch>
            <a:fillRect/>
          </a:stretch>
        </p:blipFill>
        <p:spPr>
          <a:xfrm>
            <a:off x="2971800" y="1524000"/>
            <a:ext cx="1908072" cy="3429000"/>
          </a:xfrm>
          <a:prstGeom prst="rect">
            <a:avLst/>
          </a:prstGeom>
        </p:spPr>
      </p:pic>
      <p:pic>
        <p:nvPicPr>
          <p:cNvPr id="6" name="Picture 5"/>
          <p:cNvPicPr>
            <a:picLocks noChangeAspect="1"/>
          </p:cNvPicPr>
          <p:nvPr/>
        </p:nvPicPr>
        <p:blipFill>
          <a:blip r:embed="rId4"/>
          <a:stretch>
            <a:fillRect/>
          </a:stretch>
        </p:blipFill>
        <p:spPr>
          <a:xfrm>
            <a:off x="5029200" y="1523999"/>
            <a:ext cx="3886200" cy="5188077"/>
          </a:xfrm>
          <a:prstGeom prst="rect">
            <a:avLst/>
          </a:prstGeom>
        </p:spPr>
      </p:pic>
    </p:spTree>
    <p:extLst>
      <p:ext uri="{BB962C8B-B14F-4D97-AF65-F5344CB8AC3E}">
        <p14:creationId xmlns:p14="http://schemas.microsoft.com/office/powerpoint/2010/main" val="2454508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
            </a:r>
            <a:r>
              <a:rPr lang="en-US" dirty="0" smtClean="0"/>
              <a:t>ifferent materials, different colors, different forms</a:t>
            </a:r>
            <a:endParaRPr lang="en-US" dirty="0"/>
          </a:p>
        </p:txBody>
      </p:sp>
      <p:pic>
        <p:nvPicPr>
          <p:cNvPr id="6147" name="Picture 4" descr="FS-009"/>
          <p:cNvPicPr>
            <a:picLocks noGrp="1" noChangeAspect="1" noChangeArrowheads="1"/>
          </p:cNvPicPr>
          <p:nvPr>
            <p:ph idx="1"/>
          </p:nvPr>
        </p:nvPicPr>
        <p:blipFill>
          <a:blip r:embed="rId2" cstate="print"/>
          <a:srcRect t="31184" b="31184"/>
          <a:stretch>
            <a:fillRect/>
          </a:stretch>
        </p:blipFill>
        <p:spPr>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 48” wide front door allows furniture and appliances to easily pass through: this is a GOOD design idea!</a:t>
            </a:r>
            <a:endParaRPr lang="en-US" sz="2400" dirty="0"/>
          </a:p>
        </p:txBody>
      </p:sp>
      <p:pic>
        <p:nvPicPr>
          <p:cNvPr id="4" name="Content Placeholder 3"/>
          <p:cNvPicPr>
            <a:picLocks noGrp="1" noChangeAspect="1"/>
          </p:cNvPicPr>
          <p:nvPr>
            <p:ph idx="1"/>
          </p:nvPr>
        </p:nvPicPr>
        <p:blipFill>
          <a:blip r:embed="rId2"/>
          <a:srcRect l="-86650" r="-86650"/>
          <a:stretch>
            <a:fillRect/>
          </a:stretch>
        </p:blipFill>
        <p:spPr/>
      </p:pic>
    </p:spTree>
    <p:extLst>
      <p:ext uri="{BB962C8B-B14F-4D97-AF65-F5344CB8AC3E}">
        <p14:creationId xmlns:p14="http://schemas.microsoft.com/office/powerpoint/2010/main" val="26603313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48” wide front door!</a:t>
            </a:r>
            <a:endParaRPr lang="en-US" dirty="0"/>
          </a:p>
        </p:txBody>
      </p:sp>
      <p:pic>
        <p:nvPicPr>
          <p:cNvPr id="4" name="Content Placeholder 3"/>
          <p:cNvPicPr>
            <a:picLocks noGrp="1" noChangeAspect="1"/>
          </p:cNvPicPr>
          <p:nvPr>
            <p:ph idx="1"/>
          </p:nvPr>
        </p:nvPicPr>
        <p:blipFill>
          <a:blip r:embed="rId2"/>
          <a:srcRect l="-33894" r="-33894"/>
          <a:stretch>
            <a:fillRect/>
          </a:stretch>
        </p:blipFill>
        <p:spPr/>
      </p:pic>
    </p:spTree>
    <p:extLst>
      <p:ext uri="{BB962C8B-B14F-4D97-AF65-F5344CB8AC3E}">
        <p14:creationId xmlns:p14="http://schemas.microsoft.com/office/powerpoint/2010/main" val="5834444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‘custom’ designed door</a:t>
            </a:r>
            <a:endParaRPr lang="en-US" dirty="0"/>
          </a:p>
        </p:txBody>
      </p:sp>
      <p:pic>
        <p:nvPicPr>
          <p:cNvPr id="4" name="Content Placeholder 3"/>
          <p:cNvPicPr>
            <a:picLocks noGrp="1" noChangeAspect="1"/>
          </p:cNvPicPr>
          <p:nvPr>
            <p:ph idx="1"/>
          </p:nvPr>
        </p:nvPicPr>
        <p:blipFill>
          <a:blip r:embed="rId2"/>
          <a:srcRect l="-24551" r="-24551"/>
          <a:stretch>
            <a:fillRect/>
          </a:stretch>
        </p:blipFill>
        <p:spPr/>
      </p:pic>
    </p:spTree>
    <p:extLst>
      <p:ext uri="{BB962C8B-B14F-4D97-AF65-F5344CB8AC3E}">
        <p14:creationId xmlns:p14="http://schemas.microsoft.com/office/powerpoint/2010/main" val="42037326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pivot hinge doors</a:t>
            </a:r>
            <a:br>
              <a:rPr lang="en-US" dirty="0" smtClean="0"/>
            </a:br>
            <a:r>
              <a:rPr lang="en-US" dirty="0" smtClean="0"/>
              <a:t>these are like movable walls</a:t>
            </a:r>
            <a:endParaRPr lang="en-US" dirty="0"/>
          </a:p>
        </p:txBody>
      </p:sp>
      <p:pic>
        <p:nvPicPr>
          <p:cNvPr id="4" name="Content Placeholder 3"/>
          <p:cNvPicPr>
            <a:picLocks noGrp="1" noChangeAspect="1"/>
          </p:cNvPicPr>
          <p:nvPr>
            <p:ph idx="1"/>
          </p:nvPr>
        </p:nvPicPr>
        <p:blipFill>
          <a:blip r:embed="rId2"/>
          <a:srcRect l="-86373" r="-86373"/>
          <a:stretch>
            <a:fillRect/>
          </a:stretch>
        </p:blipFill>
        <p:spPr>
          <a:xfrm>
            <a:off x="-2133600" y="1600200"/>
            <a:ext cx="8229600" cy="4525963"/>
          </a:xfrm>
        </p:spPr>
      </p:pic>
      <p:pic>
        <p:nvPicPr>
          <p:cNvPr id="5" name="Picture 4"/>
          <p:cNvPicPr>
            <a:picLocks noChangeAspect="1"/>
          </p:cNvPicPr>
          <p:nvPr/>
        </p:nvPicPr>
        <p:blipFill>
          <a:blip r:embed="rId3"/>
          <a:stretch>
            <a:fillRect/>
          </a:stretch>
        </p:blipFill>
        <p:spPr>
          <a:xfrm>
            <a:off x="3733800" y="1600200"/>
            <a:ext cx="4810405" cy="4495800"/>
          </a:xfrm>
          <a:prstGeom prst="rect">
            <a:avLst/>
          </a:prstGeom>
        </p:spPr>
      </p:pic>
    </p:spTree>
    <p:extLst>
      <p:ext uri="{BB962C8B-B14F-4D97-AF65-F5344CB8AC3E}">
        <p14:creationId xmlns:p14="http://schemas.microsoft.com/office/powerpoint/2010/main" val="31599971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 large visual entry but it will still be difficult to move a sofa through this door opening because the door itself is only 36” wide.</a:t>
            </a:r>
            <a:endParaRPr lang="en-US" sz="2400" dirty="0"/>
          </a:p>
        </p:txBody>
      </p:sp>
      <p:pic>
        <p:nvPicPr>
          <p:cNvPr id="4" name="Content Placeholder 3"/>
          <p:cNvPicPr>
            <a:picLocks noGrp="1" noChangeAspect="1"/>
          </p:cNvPicPr>
          <p:nvPr>
            <p:ph idx="1"/>
          </p:nvPr>
        </p:nvPicPr>
        <p:blipFill>
          <a:blip r:embed="rId2"/>
          <a:srcRect l="-58772" r="-58772"/>
          <a:stretch>
            <a:fillRect/>
          </a:stretch>
        </p:blipFill>
        <p:spPr/>
      </p:pic>
    </p:spTree>
    <p:extLst>
      <p:ext uri="{BB962C8B-B14F-4D97-AF65-F5344CB8AC3E}">
        <p14:creationId xmlns:p14="http://schemas.microsoft.com/office/powerpoint/2010/main" val="10248758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8"/>
          <p:cNvSpPr>
            <a:spLocks noGrp="1" noChangeArrowheads="1"/>
          </p:cNvSpPr>
          <p:nvPr>
            <p:ph type="title"/>
          </p:nvPr>
        </p:nvSpPr>
        <p:spPr/>
        <p:txBody>
          <a:bodyPr/>
          <a:lstStyle/>
          <a:p>
            <a:pPr eaLnBrk="1" hangingPunct="1"/>
            <a:endParaRPr lang="en-US" smtClean="0"/>
          </a:p>
        </p:txBody>
      </p:sp>
      <p:pic>
        <p:nvPicPr>
          <p:cNvPr id="43011" name="Picture 4" descr="Untitled-11"/>
          <p:cNvPicPr>
            <a:picLocks noGrp="1" noChangeAspect="1" noChangeArrowheads="1"/>
          </p:cNvPicPr>
          <p:nvPr>
            <p:ph sz="half" idx="1"/>
          </p:nvPr>
        </p:nvPicPr>
        <p:blipFill>
          <a:blip r:embed="rId2" cstate="print"/>
          <a:srcRect/>
          <a:stretch>
            <a:fillRect/>
          </a:stretch>
        </p:blipFill>
        <p:spPr>
          <a:xfrm>
            <a:off x="0" y="0"/>
            <a:ext cx="3278845" cy="5105400"/>
          </a:xfrm>
          <a:noFill/>
        </p:spPr>
      </p:pic>
      <p:pic>
        <p:nvPicPr>
          <p:cNvPr id="43012" name="Picture 7" descr="Untitled-12"/>
          <p:cNvPicPr>
            <a:picLocks noGrp="1" noChangeAspect="1" noChangeArrowheads="1"/>
          </p:cNvPicPr>
          <p:nvPr>
            <p:ph sz="half" idx="2"/>
          </p:nvPr>
        </p:nvPicPr>
        <p:blipFill>
          <a:blip r:embed="rId3" cstate="print"/>
          <a:srcRect/>
          <a:stretch>
            <a:fillRect/>
          </a:stretch>
        </p:blipFill>
        <p:spPr>
          <a:xfrm>
            <a:off x="3264624" y="0"/>
            <a:ext cx="5879376" cy="5105400"/>
          </a:xfrm>
          <a:noFill/>
        </p:spPr>
      </p:pic>
      <p:sp>
        <p:nvSpPr>
          <p:cNvPr id="43013" name="Text Box 10"/>
          <p:cNvSpPr txBox="1">
            <a:spLocks noChangeArrowheads="1"/>
          </p:cNvSpPr>
          <p:nvPr/>
        </p:nvSpPr>
        <p:spPr bwMode="auto">
          <a:xfrm>
            <a:off x="152400" y="5715000"/>
            <a:ext cx="8839200" cy="769441"/>
          </a:xfrm>
          <a:prstGeom prst="rect">
            <a:avLst/>
          </a:prstGeom>
          <a:noFill/>
          <a:ln w="9525">
            <a:noFill/>
            <a:miter lim="800000"/>
            <a:headEnd/>
            <a:tailEnd/>
          </a:ln>
        </p:spPr>
        <p:txBody>
          <a:bodyPr wrap="square">
            <a:spAutoFit/>
          </a:bodyPr>
          <a:lstStyle/>
          <a:p>
            <a:pPr>
              <a:spcBef>
                <a:spcPct val="50000"/>
              </a:spcBef>
            </a:pPr>
            <a:r>
              <a:rPr lang="en-US" sz="4400" dirty="0"/>
              <a:t>Computers and Materials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CNC machines</a:t>
            </a:r>
            <a:br>
              <a:rPr lang="en-US" sz="2800" dirty="0" smtClean="0"/>
            </a:br>
            <a:r>
              <a:rPr lang="en-US" sz="2800" dirty="0" smtClean="0"/>
              <a:t>(Computer Numerical Control)</a:t>
            </a:r>
            <a:endParaRPr lang="en-US" sz="2800" dirty="0"/>
          </a:p>
        </p:txBody>
      </p:sp>
      <p:sp>
        <p:nvSpPr>
          <p:cNvPr id="6" name="Content Placeholder 5"/>
          <p:cNvSpPr>
            <a:spLocks noGrp="1"/>
          </p:cNvSpPr>
          <p:nvPr>
            <p:ph idx="1"/>
          </p:nvPr>
        </p:nvSpPr>
        <p:spPr/>
        <p:txBody>
          <a:bodyPr/>
          <a:lstStyle/>
          <a:p>
            <a:r>
              <a:rPr lang="en-US" sz="2400" dirty="0" smtClean="0"/>
              <a:t>CNC </a:t>
            </a:r>
            <a:r>
              <a:rPr lang="en-US" sz="2400" dirty="0"/>
              <a:t>machines are automated </a:t>
            </a:r>
            <a:r>
              <a:rPr lang="en-US" sz="2400" dirty="0" smtClean="0"/>
              <a:t>milling/cutting </a:t>
            </a:r>
            <a:r>
              <a:rPr lang="en-US" sz="2400" dirty="0"/>
              <a:t>machines that make industrial components without human assistance. </a:t>
            </a:r>
            <a:endParaRPr lang="en-US" sz="2400" dirty="0" smtClean="0"/>
          </a:p>
          <a:p>
            <a:endParaRPr lang="en-US" sz="2400" dirty="0" smtClean="0"/>
          </a:p>
          <a:p>
            <a:r>
              <a:rPr lang="en-US" sz="2400" dirty="0" smtClean="0"/>
              <a:t>This </a:t>
            </a:r>
            <a:r>
              <a:rPr lang="en-US" sz="2400" dirty="0"/>
              <a:t>is possible because CNC machines are fed a series of instructions that are delivered to an internal computer controller. </a:t>
            </a:r>
            <a:endParaRPr lang="en-US" sz="2400" dirty="0" smtClean="0"/>
          </a:p>
          <a:p>
            <a:endParaRPr lang="en-US" sz="2400" dirty="0" smtClean="0"/>
          </a:p>
          <a:p>
            <a:r>
              <a:rPr lang="en-US" sz="2400" dirty="0" smtClean="0"/>
              <a:t>These instructions </a:t>
            </a:r>
            <a:r>
              <a:rPr lang="en-US" sz="2400" dirty="0"/>
              <a:t>are in the form of codes that belong to the numerical control programming language.</a:t>
            </a:r>
          </a:p>
        </p:txBody>
      </p:sp>
    </p:spTree>
    <p:extLst>
      <p:ext uri="{BB962C8B-B14F-4D97-AF65-F5344CB8AC3E}">
        <p14:creationId xmlns:p14="http://schemas.microsoft.com/office/powerpoint/2010/main" val="37605502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Computer Numeric Controlled (CNC) machines make it possible to create amazingly complex and very precise building components</a:t>
            </a:r>
            <a:endParaRPr lang="en-US" sz="2000" dirty="0"/>
          </a:p>
        </p:txBody>
      </p:sp>
      <p:sp>
        <p:nvSpPr>
          <p:cNvPr id="3" name="Content Placeholder 2"/>
          <p:cNvSpPr>
            <a:spLocks noGrp="1"/>
          </p:cNvSpPr>
          <p:nvPr>
            <p:ph idx="1"/>
          </p:nvPr>
        </p:nvSpPr>
        <p:spPr/>
        <p:txBody>
          <a:bodyPr/>
          <a:lstStyle/>
          <a:p>
            <a:pPr marL="0" indent="0">
              <a:buNone/>
            </a:pPr>
            <a:r>
              <a:rPr lang="en-US" sz="2400" dirty="0" smtClean="0">
                <a:hlinkClick r:id="rId2"/>
              </a:rPr>
              <a:t>CNC Machine Makes A Wood Cabinet</a:t>
            </a:r>
            <a:r>
              <a:rPr lang="en-US" sz="2400" dirty="0" smtClean="0"/>
              <a:t>  </a:t>
            </a:r>
            <a:r>
              <a:rPr lang="en-US" sz="1600" dirty="0" smtClean="0"/>
              <a:t>(a 4 minute video)</a:t>
            </a:r>
          </a:p>
          <a:p>
            <a:pPr marL="0" indent="0">
              <a:buNone/>
            </a:pPr>
            <a:endParaRPr lang="en-US" sz="2800" dirty="0" smtClean="0"/>
          </a:p>
          <a:p>
            <a:pPr marL="0" indent="0">
              <a:buNone/>
            </a:pPr>
            <a:r>
              <a:rPr lang="en-US" sz="2400" dirty="0" smtClean="0">
                <a:hlinkClick r:id="rId3"/>
              </a:rPr>
              <a:t>CNC Cutting Alucobond Panels</a:t>
            </a:r>
            <a:r>
              <a:rPr lang="en-US" sz="2400" dirty="0" smtClean="0"/>
              <a:t>  </a:t>
            </a:r>
            <a:r>
              <a:rPr lang="en-US" sz="1600" dirty="0" smtClean="0"/>
              <a:t>(a 4 minute video)</a:t>
            </a:r>
            <a:endParaRPr lang="en-US" sz="1600" dirty="0"/>
          </a:p>
        </p:txBody>
      </p:sp>
    </p:spTree>
    <p:extLst>
      <p:ext uri="{BB962C8B-B14F-4D97-AF65-F5344CB8AC3E}">
        <p14:creationId xmlns:p14="http://schemas.microsoft.com/office/powerpoint/2010/main" val="6663880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ChangeArrowheads="1"/>
          </p:cNvSpPr>
          <p:nvPr>
            <p:ph type="title"/>
          </p:nvPr>
        </p:nvSpPr>
        <p:spPr/>
        <p:txBody>
          <a:bodyPr/>
          <a:lstStyle/>
          <a:p>
            <a:pPr eaLnBrk="1" hangingPunct="1"/>
            <a:endParaRPr lang="en-US" smtClean="0"/>
          </a:p>
        </p:txBody>
      </p:sp>
      <p:pic>
        <p:nvPicPr>
          <p:cNvPr id="44035" name="Picture 4" descr="Untitled-10"/>
          <p:cNvPicPr>
            <a:picLocks noGrp="1" noChangeAspect="1" noChangeArrowheads="1"/>
          </p:cNvPicPr>
          <p:nvPr>
            <p:ph idx="1"/>
          </p:nvPr>
        </p:nvPicPr>
        <p:blipFill>
          <a:blip r:embed="rId2" cstate="print"/>
          <a:srcRect/>
          <a:stretch>
            <a:fillRect/>
          </a:stretch>
        </p:blipFill>
        <p:spPr>
          <a:xfrm>
            <a:off x="0" y="0"/>
            <a:ext cx="9144000" cy="3313113"/>
          </a:xfrm>
          <a:noFill/>
        </p:spPr>
      </p:pic>
      <p:pic>
        <p:nvPicPr>
          <p:cNvPr id="44036" name="Picture 4"/>
          <p:cNvPicPr>
            <a:picLocks noChangeAspect="1" noChangeArrowheads="1"/>
          </p:cNvPicPr>
          <p:nvPr/>
        </p:nvPicPr>
        <p:blipFill>
          <a:blip r:embed="rId3" cstate="print"/>
          <a:srcRect/>
          <a:stretch>
            <a:fillRect/>
          </a:stretch>
        </p:blipFill>
        <p:spPr bwMode="auto">
          <a:xfrm>
            <a:off x="-1" y="3352800"/>
            <a:ext cx="4819155" cy="3352800"/>
          </a:xfrm>
          <a:prstGeom prst="rect">
            <a:avLst/>
          </a:prstGeom>
          <a:noFill/>
          <a:ln w="9525">
            <a:noFill/>
            <a:miter lim="800000"/>
            <a:headEnd/>
            <a:tailEnd/>
          </a:ln>
        </p:spPr>
      </p:pic>
      <p:pic>
        <p:nvPicPr>
          <p:cNvPr id="44037" name="Picture 5"/>
          <p:cNvPicPr>
            <a:picLocks noChangeAspect="1" noChangeArrowheads="1"/>
          </p:cNvPicPr>
          <p:nvPr/>
        </p:nvPicPr>
        <p:blipFill>
          <a:blip r:embed="rId4" cstate="print"/>
          <a:srcRect/>
          <a:stretch>
            <a:fillRect/>
          </a:stretch>
        </p:blipFill>
        <p:spPr bwMode="auto">
          <a:xfrm>
            <a:off x="5638800" y="3352800"/>
            <a:ext cx="3505200" cy="35052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Computers were absolutely required to create this undulating, irregular structure by Frank </a:t>
            </a:r>
            <a:r>
              <a:rPr lang="en-US" sz="2800" dirty="0" err="1" smtClean="0"/>
              <a:t>Gehry</a:t>
            </a:r>
            <a:r>
              <a:rPr lang="en-US" sz="2800" dirty="0" smtClean="0"/>
              <a:t>. </a:t>
            </a:r>
            <a:endParaRPr lang="en-US" sz="2800" dirty="0"/>
          </a:p>
        </p:txBody>
      </p:sp>
      <p:pic>
        <p:nvPicPr>
          <p:cNvPr id="4" name="Content Placeholder 3" descr="blob architecture blobism blobitecture dancing house prague.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2456613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All fabrics, (textiles) but of different colors &amp; different textures, (because of different weaves)</a:t>
            </a:r>
            <a:endParaRPr lang="en-US" sz="2000" dirty="0"/>
          </a:p>
        </p:txBody>
      </p:sp>
      <p:pic>
        <p:nvPicPr>
          <p:cNvPr id="7173" name="Picture 4" descr="L-009"/>
          <p:cNvPicPr>
            <a:picLocks noGrp="1" noChangeAspect="1" noChangeArrowheads="1"/>
          </p:cNvPicPr>
          <p:nvPr>
            <p:ph idx="1"/>
          </p:nvPr>
        </p:nvPicPr>
        <p:blipFill>
          <a:blip r:embed="rId2" cstate="print"/>
          <a:srcRect t="9127" b="9127"/>
          <a:stretch>
            <a:fillRect/>
          </a:stretch>
        </p:blipFill>
        <p:spPr>
          <a:noFill/>
        </p:spPr>
      </p:pic>
      <p:pic>
        <p:nvPicPr>
          <p:cNvPr id="7171" name="Picture 4" descr="BD-040"/>
          <p:cNvPicPr>
            <a:picLocks noChangeAspect="1" noChangeArrowheads="1"/>
          </p:cNvPicPr>
          <p:nvPr/>
        </p:nvPicPr>
        <p:blipFill>
          <a:blip r:embed="rId3" cstate="print"/>
          <a:srcRect/>
          <a:stretch>
            <a:fillRect/>
          </a:stretch>
        </p:blipFill>
        <p:spPr bwMode="auto">
          <a:xfrm>
            <a:off x="0" y="3429000"/>
            <a:ext cx="5184775" cy="3429000"/>
          </a:xfrm>
          <a:prstGeom prst="rect">
            <a:avLst/>
          </a:prstGeom>
          <a:noFill/>
          <a:ln w="9525">
            <a:noFill/>
            <a:miter lim="800000"/>
            <a:headEnd/>
            <a:tailEnd/>
          </a:ln>
        </p:spPr>
      </p:pic>
      <p:pic>
        <p:nvPicPr>
          <p:cNvPr id="7172" name="Picture 4" descr="BW-171"/>
          <p:cNvPicPr>
            <a:picLocks noChangeAspect="1" noChangeArrowheads="1"/>
          </p:cNvPicPr>
          <p:nvPr/>
        </p:nvPicPr>
        <p:blipFill>
          <a:blip r:embed="rId4" cstate="print"/>
          <a:srcRect/>
          <a:stretch>
            <a:fillRect/>
          </a:stretch>
        </p:blipFill>
        <p:spPr bwMode="auto">
          <a:xfrm>
            <a:off x="3505200" y="2925763"/>
            <a:ext cx="5638800" cy="3932237"/>
          </a:xfrm>
          <a:prstGeom prst="rect">
            <a:avLst/>
          </a:prstGeom>
          <a:noFill/>
          <a:ln w="9525">
            <a:noFill/>
            <a:miter lim="800000"/>
            <a:headEnd/>
            <a:tailEnd/>
          </a:ln>
        </p:spPr>
      </p:pic>
      <p:pic>
        <p:nvPicPr>
          <p:cNvPr id="7174" name="Picture 4" descr="BW-015"/>
          <p:cNvPicPr>
            <a:picLocks noChangeAspect="1" noChangeArrowheads="1"/>
          </p:cNvPicPr>
          <p:nvPr/>
        </p:nvPicPr>
        <p:blipFill>
          <a:blip r:embed="rId5" cstate="print"/>
          <a:srcRect/>
          <a:stretch>
            <a:fillRect/>
          </a:stretch>
        </p:blipFill>
        <p:spPr bwMode="auto">
          <a:xfrm>
            <a:off x="6172200" y="1600200"/>
            <a:ext cx="2590800" cy="1713902"/>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and this one…</a:t>
            </a:r>
            <a:br>
              <a:rPr lang="en-US" sz="2800" dirty="0" smtClean="0"/>
            </a:br>
            <a:r>
              <a:rPr lang="en-US" sz="2000" dirty="0" smtClean="0"/>
              <a:t>the Guggenheim Museum, Bilbao, Spain</a:t>
            </a:r>
            <a:endParaRPr lang="en-US" sz="2000" dirty="0"/>
          </a:p>
        </p:txBody>
      </p:sp>
      <p:pic>
        <p:nvPicPr>
          <p:cNvPr id="4" name="Content Placeholder 3" descr="guggenheim-bilbao.jpg"/>
          <p:cNvPicPr>
            <a:picLocks noGrp="1" noChangeAspect="1"/>
          </p:cNvPicPr>
          <p:nvPr>
            <p:ph idx="1"/>
          </p:nvPr>
        </p:nvPicPr>
        <p:blipFill>
          <a:blip r:embed="rId2">
            <a:extLst>
              <a:ext uri="{28A0092B-C50C-407E-A947-70E740481C1C}">
                <a14:useLocalDpi xmlns:a14="http://schemas.microsoft.com/office/drawing/2010/main" val="0"/>
              </a:ext>
            </a:extLst>
          </a:blip>
          <a:srcRect l="-25763" r="-25763"/>
          <a:stretch>
            <a:fillRect/>
          </a:stretch>
        </p:blipFill>
        <p:spPr/>
      </p:pic>
    </p:spTree>
    <p:extLst>
      <p:ext uri="{BB962C8B-B14F-4D97-AF65-F5344CB8AC3E}">
        <p14:creationId xmlns:p14="http://schemas.microsoft.com/office/powerpoint/2010/main" val="23893692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but not this one.</a:t>
            </a:r>
            <a:br>
              <a:rPr lang="en-US" sz="2800" dirty="0" smtClean="0"/>
            </a:br>
            <a:r>
              <a:rPr lang="en-US" sz="1800" dirty="0" smtClean="0"/>
              <a:t>Notre Dame du Haut, located in </a:t>
            </a:r>
            <a:r>
              <a:rPr lang="en-US" sz="1800" dirty="0" err="1" smtClean="0"/>
              <a:t>Ronchamp</a:t>
            </a:r>
            <a:r>
              <a:rPr lang="en-US" sz="1800" dirty="0" smtClean="0"/>
              <a:t> , designed by Le Corbusier, 1954</a:t>
            </a:r>
            <a:endParaRPr lang="en-US" sz="1800" dirty="0"/>
          </a:p>
        </p:txBody>
      </p:sp>
      <p:pic>
        <p:nvPicPr>
          <p:cNvPr id="4" name="Content Placeholder 3" descr="p58203-Ronchamp_France-Le_Corbusier_Chapel_Ronchamp_France.jpg"/>
          <p:cNvPicPr>
            <a:picLocks noGrp="1" noChangeAspect="1"/>
          </p:cNvPicPr>
          <p:nvPr>
            <p:ph idx="1"/>
          </p:nvPr>
        </p:nvPicPr>
        <p:blipFill>
          <a:blip r:embed="rId2">
            <a:extLst>
              <a:ext uri="{28A0092B-C50C-407E-A947-70E740481C1C}">
                <a14:useLocalDpi xmlns:a14="http://schemas.microsoft.com/office/drawing/2010/main" val="0"/>
              </a:ext>
            </a:extLst>
          </a:blip>
          <a:srcRect l="-18236" r="-18236"/>
          <a:stretch>
            <a:fillRect/>
          </a:stretch>
        </p:blipFill>
        <p:spPr/>
      </p:pic>
    </p:spTree>
    <p:extLst>
      <p:ext uri="{BB962C8B-B14F-4D97-AF65-F5344CB8AC3E}">
        <p14:creationId xmlns:p14="http://schemas.microsoft.com/office/powerpoint/2010/main" val="26295458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Reclaimed and Recycled Materials </a:t>
            </a:r>
            <a:endParaRPr lang="en-US" sz="3600" dirty="0"/>
          </a:p>
        </p:txBody>
      </p:sp>
      <p:pic>
        <p:nvPicPr>
          <p:cNvPr id="58370" name="Picture 2"/>
          <p:cNvPicPr>
            <a:picLocks noGrp="1" noChangeAspect="1" noChangeArrowheads="1"/>
          </p:cNvPicPr>
          <p:nvPr>
            <p:ph idx="1"/>
          </p:nvPr>
        </p:nvPicPr>
        <p:blipFill>
          <a:blip r:embed="rId2" cstate="print"/>
          <a:stretch>
            <a:fillRect/>
          </a:stretch>
        </p:blipFill>
        <p:spPr bwMode="auto">
          <a:xfrm>
            <a:off x="5715000" y="1219200"/>
            <a:ext cx="2647688" cy="4525963"/>
          </a:xfrm>
          <a:prstGeom prst="rect">
            <a:avLst/>
          </a:prstGeom>
          <a:noFill/>
          <a:ln w="9525">
            <a:noFill/>
            <a:miter lim="800000"/>
            <a:headEnd/>
            <a:tailEnd/>
          </a:ln>
        </p:spPr>
      </p:pic>
      <p:pic>
        <p:nvPicPr>
          <p:cNvPr id="58371" name="Picture 3"/>
          <p:cNvPicPr>
            <a:picLocks noChangeAspect="1" noChangeArrowheads="1"/>
          </p:cNvPicPr>
          <p:nvPr/>
        </p:nvPicPr>
        <p:blipFill>
          <a:blip r:embed="rId3" cstate="print"/>
          <a:srcRect/>
          <a:stretch>
            <a:fillRect/>
          </a:stretch>
        </p:blipFill>
        <p:spPr bwMode="auto">
          <a:xfrm>
            <a:off x="0" y="1219200"/>
            <a:ext cx="5715000" cy="38735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Recycled and Reclaimed materials have </a:t>
            </a:r>
            <a:br>
              <a:rPr lang="en-US" sz="2400" dirty="0" smtClean="0"/>
            </a:br>
            <a:r>
              <a:rPr lang="en-US" sz="2400" dirty="0" smtClean="0"/>
              <a:t>created an aesthetic of age, of patina, and of historic materiality.</a:t>
            </a:r>
            <a:endParaRPr lang="en-US" sz="2400" dirty="0"/>
          </a:p>
        </p:txBody>
      </p:sp>
      <p:pic>
        <p:nvPicPr>
          <p:cNvPr id="4" name="Content Placeholder 3" descr="fork1-511x400.jpg"/>
          <p:cNvPicPr>
            <a:picLocks noGrp="1" noChangeAspect="1"/>
          </p:cNvPicPr>
          <p:nvPr>
            <p:ph idx="1"/>
          </p:nvPr>
        </p:nvPicPr>
        <p:blipFill>
          <a:blip r:embed="rId2">
            <a:extLst>
              <a:ext uri="{28A0092B-C50C-407E-A947-70E740481C1C}">
                <a14:useLocalDpi xmlns:a14="http://schemas.microsoft.com/office/drawing/2010/main" val="0"/>
              </a:ext>
            </a:extLst>
          </a:blip>
          <a:srcRect l="-21167" r="-21167"/>
          <a:stretch>
            <a:fillRect/>
          </a:stretch>
        </p:blipFill>
        <p:spPr>
          <a:xfrm>
            <a:off x="457200" y="1600201"/>
            <a:ext cx="3186769" cy="1752600"/>
          </a:xfrm>
        </p:spPr>
      </p:pic>
      <p:pic>
        <p:nvPicPr>
          <p:cNvPr id="5" name="Picture 4" descr="!Bw0!5kwB2k~$(KGrHqEOKi8Ev-20F36UBMKrrDP)Vg~~_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3760" y="1600200"/>
            <a:ext cx="5608320" cy="3505200"/>
          </a:xfrm>
          <a:prstGeom prst="rect">
            <a:avLst/>
          </a:prstGeom>
        </p:spPr>
      </p:pic>
      <p:pic>
        <p:nvPicPr>
          <p:cNvPr id="6" name="Picture 5" descr="screen-shot-2010-10-28-at-am-12-47-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581400"/>
            <a:ext cx="2646641" cy="1981200"/>
          </a:xfrm>
          <a:prstGeom prst="rect">
            <a:avLst/>
          </a:prstGeom>
        </p:spPr>
      </p:pic>
    </p:spTree>
    <p:extLst>
      <p:ext uri="{BB962C8B-B14F-4D97-AF65-F5344CB8AC3E}">
        <p14:creationId xmlns:p14="http://schemas.microsoft.com/office/powerpoint/2010/main" val="40451109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table made from </a:t>
            </a:r>
            <a:r>
              <a:rPr lang="en-US" dirty="0" err="1" smtClean="0"/>
              <a:t>mazazines</a:t>
            </a:r>
            <a:r>
              <a:rPr lang="en-US" dirty="0" smtClean="0"/>
              <a:t>, rolled up and finished with a water proof sealer. </a:t>
            </a:r>
            <a:endParaRPr lang="en-US" dirty="0"/>
          </a:p>
        </p:txBody>
      </p:sp>
      <p:pic>
        <p:nvPicPr>
          <p:cNvPr id="4" name="Content Placeholder 3"/>
          <p:cNvPicPr>
            <a:picLocks noGrp="1" noChangeAspect="1"/>
          </p:cNvPicPr>
          <p:nvPr>
            <p:ph idx="1"/>
          </p:nvPr>
        </p:nvPicPr>
        <p:blipFill>
          <a:blip r:embed="rId2"/>
          <a:srcRect l="-56068" r="-56068"/>
          <a:stretch>
            <a:fillRect/>
          </a:stretch>
        </p:blipFill>
        <p:spPr/>
      </p:pic>
    </p:spTree>
    <p:extLst>
      <p:ext uri="{BB962C8B-B14F-4D97-AF65-F5344CB8AC3E}">
        <p14:creationId xmlns:p14="http://schemas.microsoft.com/office/powerpoint/2010/main" val="19617634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wood benches made from reclaimed wood boards. </a:t>
            </a:r>
            <a:endParaRPr lang="en-US" dirty="0"/>
          </a:p>
        </p:txBody>
      </p:sp>
      <p:pic>
        <p:nvPicPr>
          <p:cNvPr id="4" name="Content Placeholder 3"/>
          <p:cNvPicPr>
            <a:picLocks noGrp="1" noChangeAspect="1"/>
          </p:cNvPicPr>
          <p:nvPr>
            <p:ph idx="1"/>
          </p:nvPr>
        </p:nvPicPr>
        <p:blipFill>
          <a:blip r:embed="rId2"/>
          <a:srcRect l="-7901" r="-7901"/>
          <a:stretch>
            <a:fillRect/>
          </a:stretch>
        </p:blipFill>
        <p:spPr/>
      </p:pic>
    </p:spTree>
    <p:extLst>
      <p:ext uri="{BB962C8B-B14F-4D97-AF65-F5344CB8AC3E}">
        <p14:creationId xmlns:p14="http://schemas.microsoft.com/office/powerpoint/2010/main" val="30423428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recycled elements</a:t>
            </a:r>
            <a:endParaRPr lang="en-US" dirty="0"/>
          </a:p>
        </p:txBody>
      </p:sp>
      <p:pic>
        <p:nvPicPr>
          <p:cNvPr id="4" name="Content Placeholder 3"/>
          <p:cNvPicPr>
            <a:picLocks noGrp="1" noChangeAspect="1"/>
          </p:cNvPicPr>
          <p:nvPr>
            <p:ph idx="1"/>
          </p:nvPr>
        </p:nvPicPr>
        <p:blipFill>
          <a:blip r:embed="rId2"/>
          <a:srcRect l="-24323" r="-24323"/>
          <a:stretch>
            <a:fillRect/>
          </a:stretch>
        </p:blipFill>
        <p:spPr/>
      </p:pic>
    </p:spTree>
    <p:extLst>
      <p:ext uri="{BB962C8B-B14F-4D97-AF65-F5344CB8AC3E}">
        <p14:creationId xmlns:p14="http://schemas.microsoft.com/office/powerpoint/2010/main" val="32993121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California House </a:t>
            </a:r>
            <a:br>
              <a:rPr lang="en-US" dirty="0" smtClean="0"/>
            </a:br>
            <a:r>
              <a:rPr lang="en-US" sz="2000" dirty="0" smtClean="0"/>
              <a:t>designed by </a:t>
            </a:r>
            <a:r>
              <a:rPr lang="en-US" sz="2000" dirty="0" err="1" smtClean="0"/>
              <a:t>Fernau</a:t>
            </a:r>
            <a:r>
              <a:rPr lang="en-US" sz="2000" dirty="0" smtClean="0"/>
              <a:t> &amp; Hartman Architects</a:t>
            </a:r>
            <a:endParaRPr lang="en-US" sz="2000" dirty="0"/>
          </a:p>
        </p:txBody>
      </p:sp>
      <p:pic>
        <p:nvPicPr>
          <p:cNvPr id="4" name="Content Placeholder 3"/>
          <p:cNvPicPr>
            <a:picLocks noGrp="1" noChangeAspect="1"/>
          </p:cNvPicPr>
          <p:nvPr>
            <p:ph idx="1"/>
          </p:nvPr>
        </p:nvPicPr>
        <p:blipFill>
          <a:blip r:embed="rId2"/>
          <a:srcRect l="-23301" r="-23301"/>
          <a:stretch>
            <a:fillRect/>
          </a:stretch>
        </p:blipFill>
        <p:spPr/>
      </p:pic>
    </p:spTree>
    <p:extLst>
      <p:ext uri="{BB962C8B-B14F-4D97-AF65-F5344CB8AC3E}">
        <p14:creationId xmlns:p14="http://schemas.microsoft.com/office/powerpoint/2010/main" val="6618293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composing with materials</a:t>
            </a:r>
            <a:endParaRPr lang="en-US" dirty="0"/>
          </a:p>
        </p:txBody>
      </p:sp>
      <p:pic>
        <p:nvPicPr>
          <p:cNvPr id="4" name="Content Placeholder 3"/>
          <p:cNvPicPr>
            <a:picLocks noGrp="1" noChangeAspect="1"/>
          </p:cNvPicPr>
          <p:nvPr>
            <p:ph idx="1"/>
          </p:nvPr>
        </p:nvPicPr>
        <p:blipFill>
          <a:blip r:embed="rId2"/>
          <a:srcRect l="-10459" r="-10459"/>
          <a:stretch>
            <a:fillRect/>
          </a:stretch>
        </p:blipFill>
        <p:spPr/>
      </p:pic>
    </p:spTree>
    <p:extLst>
      <p:ext uri="{BB962C8B-B14F-4D97-AF65-F5344CB8AC3E}">
        <p14:creationId xmlns:p14="http://schemas.microsoft.com/office/powerpoint/2010/main" val="11225334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rcRect l="-15199" r="-15199"/>
          <a:stretch>
            <a:fillRect/>
          </a:stretch>
        </p:blipFill>
        <p:spPr/>
      </p:pic>
    </p:spTree>
    <p:extLst>
      <p:ext uri="{BB962C8B-B14F-4D97-AF65-F5344CB8AC3E}">
        <p14:creationId xmlns:p14="http://schemas.microsoft.com/office/powerpoint/2010/main" val="4001887293"/>
      </p:ext>
    </p:extLst>
  </p:cSld>
  <p:clrMapOvr>
    <a:masterClrMapping/>
  </p:clrMapOvr>
</p:sld>
</file>

<file path=ppt/theme/theme1.xml><?xml version="1.0" encoding="utf-8"?>
<a:theme xmlns:a="http://schemas.openxmlformats.org/drawingml/2006/main" name="Default Design">
  <a:themeElements>
    <a:clrScheme name="Custom 19">
      <a:dk1>
        <a:srgbClr val="FFFF66"/>
      </a:dk1>
      <a:lt1>
        <a:srgbClr val="FFFF00"/>
      </a:lt1>
      <a:dk2>
        <a:srgbClr val="000000"/>
      </a:dk2>
      <a:lt2>
        <a:srgbClr val="FFFF00"/>
      </a:lt2>
      <a:accent1>
        <a:srgbClr val="BBE0E3"/>
      </a:accent1>
      <a:accent2>
        <a:srgbClr val="333399"/>
      </a:accent2>
      <a:accent3>
        <a:srgbClr val="AAAAAA"/>
      </a:accent3>
      <a:accent4>
        <a:srgbClr val="BDBDBD"/>
      </a:accent4>
      <a:accent5>
        <a:srgbClr val="DAEDEF"/>
      </a:accent5>
      <a:accent6>
        <a:srgbClr val="2D2D8A"/>
      </a:accent6>
      <a:hlink>
        <a:srgbClr val="1D49B7"/>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DDDDDD"/>
        </a:lt1>
        <a:dk2>
          <a:srgbClr val="000000"/>
        </a:dk2>
        <a:lt2>
          <a:srgbClr val="DDDDDD"/>
        </a:lt2>
        <a:accent1>
          <a:srgbClr val="BBE0E3"/>
        </a:accent1>
        <a:accent2>
          <a:srgbClr val="333399"/>
        </a:accent2>
        <a:accent3>
          <a:srgbClr val="AAAAAA"/>
        </a:accent3>
        <a:accent4>
          <a:srgbClr val="BDBDBD"/>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1316</TotalTime>
  <Words>3465</Words>
  <Application>Microsoft Macintosh PowerPoint</Application>
  <PresentationFormat>On-screen Show (4:3)</PresentationFormat>
  <Paragraphs>433</Paragraphs>
  <Slides>181</Slides>
  <Notes>43</Notes>
  <HiddenSlides>0</HiddenSlides>
  <MMClips>0</MMClips>
  <ScaleCrop>false</ScaleCrop>
  <HeadingPairs>
    <vt:vector size="4" baseType="variant">
      <vt:variant>
        <vt:lpstr>Theme</vt:lpstr>
      </vt:variant>
      <vt:variant>
        <vt:i4>1</vt:i4>
      </vt:variant>
      <vt:variant>
        <vt:lpstr>Slide Titles</vt:lpstr>
      </vt:variant>
      <vt:variant>
        <vt:i4>181</vt:i4>
      </vt:variant>
    </vt:vector>
  </HeadingPairs>
  <TitlesOfParts>
    <vt:vector size="182" baseType="lpstr">
      <vt:lpstr>Default Design</vt:lpstr>
      <vt:lpstr>  ART 1600, The Aesthetics of Architecture, Interiors, and Design Matthew Ziff, Associate Professor, Interior Architecture Area Chair Fall Semester 2015  </vt:lpstr>
      <vt:lpstr>If Design can be described as  ‘Same-ness Tempered With Difference’ then we can create gradations of same-ness or difference</vt:lpstr>
      <vt:lpstr>PowerPoint Presentation</vt:lpstr>
      <vt:lpstr>PowerPoint Presentation</vt:lpstr>
      <vt:lpstr>PowerPoint Presentation</vt:lpstr>
      <vt:lpstr>Materials are Described by referring to:</vt:lpstr>
      <vt:lpstr>Same material, different color (woven linen)</vt:lpstr>
      <vt:lpstr>Different materials, different colors, different forms</vt:lpstr>
      <vt:lpstr>All fabrics, (textiles) but of different colors &amp; different textures, (because of different weaves)</vt:lpstr>
      <vt:lpstr>PowerPoint Presentation</vt:lpstr>
      <vt:lpstr>PowerPoint Presentation</vt:lpstr>
      <vt:lpstr>PowerPoint Presentation</vt:lpstr>
      <vt:lpstr>PowerPoint Presentation</vt:lpstr>
      <vt:lpstr>Terrazzo Flooring</vt:lpstr>
      <vt:lpstr>Terrazzo Flooring</vt:lpstr>
      <vt:lpstr>Terrazzo</vt:lpstr>
      <vt:lpstr>The Clay Center for the Arts and Sciences, Charleston, WV Architect: Calloway, Johnson, Moore West, Winston-Salem, North Carolina Terrazzo Contractor: Roman Mosaic and Tile Company, Linthicum, Maryland</vt:lpstr>
      <vt:lpstr>What is Terrazzo?</vt:lpstr>
      <vt:lpstr>How Terrazzo is installed</vt:lpstr>
      <vt:lpstr>How Terrazzo is installed</vt:lpstr>
      <vt:lpstr>How Terrazzo is installed</vt:lpstr>
      <vt:lpstr>Bethesda Academy of Performing Arts, Maryland Architect: Wood and Zapata, Boise, Idaho Terrazzo Contractor: Roman Mosaic and Tile Company, Linthicum, Maryland</vt:lpstr>
      <vt:lpstr>Terrazzo Floor Video (a 6 minute video)</vt:lpstr>
      <vt:lpstr>Same material, stainless steel, same color, different surface texture (shape). </vt:lpstr>
      <vt:lpstr>Materials, like colors, are not inherently Good or Bad:  it is in the way they are used  that results in ‘good’ or ‘bad’ design.</vt:lpstr>
      <vt:lpstr>Composing with Materials</vt:lpstr>
      <vt:lpstr>Composing with Materials</vt:lpstr>
      <vt:lpstr>Emphasize properties of materials by placing them next to contrasting materials.</vt:lpstr>
      <vt:lpstr>Use specific and different materials for different components of the building.   ‘Structure’ vs ‘infill’</vt:lpstr>
      <vt:lpstr>Emphasize the beginning and ending of components: details &amp; joints</vt:lpstr>
      <vt:lpstr>PowerPoint Presentation</vt:lpstr>
      <vt:lpstr>Clarify and emphasize the connections between the parts of the building.</vt:lpstr>
      <vt:lpstr>Contrast raw materials with refined materials.</vt:lpstr>
      <vt:lpstr>PowerPoint Presentation</vt:lpstr>
      <vt:lpstr>Do not obscure the process of aging materials. Old, worn, materials can have a rich aesthetic character.</vt:lpstr>
      <vt:lpstr>Clean or replace materials that age quickly. (Maintenance is important for some materials.)  </vt:lpstr>
      <vt:lpstr>Use materials in a new method.</vt:lpstr>
      <vt:lpstr>PowerPoint Presentation</vt:lpstr>
      <vt:lpstr>PowerPoint Presentation</vt:lpstr>
      <vt:lpstr>PowerPoint Presentation</vt:lpstr>
      <vt:lpstr>PowerPoint Presentation</vt:lpstr>
      <vt:lpstr>Concrete</vt:lpstr>
      <vt:lpstr>Concrete countertop  the drain area is formed into the concrete when it is cast</vt:lpstr>
      <vt:lpstr>kitchen counter top price comparisons</vt:lpstr>
      <vt:lpstr>kitchen counter top price comparisons</vt:lpstr>
      <vt:lpstr>PowerPoint Presentation</vt:lpstr>
      <vt:lpstr> The cost of an architectural, interior design, element, such as a kitchen counter top is determined by several factors </vt:lpstr>
      <vt:lpstr>Terrazzo Concrete Vanity Top and Bowls </vt:lpstr>
      <vt:lpstr>Concrete countertop</vt:lpstr>
      <vt:lpstr>Stained concrete counter top</vt:lpstr>
      <vt:lpstr>ASKEW Concrete Table  by Oso Industries</vt:lpstr>
      <vt:lpstr>‘Concrete Chair’ Design by Willy Guhl, 1954  Manufacturer Eternit  AG </vt:lpstr>
      <vt:lpstr>Arc Table,  designed by Foster+Partners made of a composite material of cement and organic fibers, strong, elastic and impermeable.</vt:lpstr>
      <vt:lpstr>‘Arc’ table made of fiber reinforced cement (which is like concrete, but without the ‘aggregate’/stones)</vt:lpstr>
      <vt:lpstr>PowerPoint Presentation</vt:lpstr>
      <vt:lpstr>PowerPoint Presentation</vt:lpstr>
      <vt:lpstr>Materials: Bring outside materials to the inside</vt:lpstr>
      <vt:lpstr>Rough and Smooth components contrasted with refined, finished components. </vt:lpstr>
      <vt:lpstr>Structure and Finish: The actual structural material can also be the finished surface that we see. </vt:lpstr>
      <vt:lpstr>PowerPoint Presentation</vt:lpstr>
      <vt:lpstr>Ceramic tile can be used to produce complex patterns and color fields. </vt:lpstr>
      <vt:lpstr>PowerPoint Presentation</vt:lpstr>
      <vt:lpstr>Bisazza Tile An Italian tile company specializing in glass mosaic tile</vt:lpstr>
      <vt:lpstr>A table lamp, by Plug, made using Bisazza glass tile</vt:lpstr>
      <vt:lpstr>PowerPoint Presentation</vt:lpstr>
      <vt:lpstr>PowerPoint Presentation</vt:lpstr>
      <vt:lpstr>PowerPoint Presentation</vt:lpstr>
      <vt:lpstr>Many building materials are manufactured in a range of Standard Sizes</vt:lpstr>
      <vt:lpstr>Standard size vs Custom</vt:lpstr>
      <vt:lpstr>some standard sizes (6’-8” x 32”x 1 3/4” thick)  of hollow metal doors</vt:lpstr>
      <vt:lpstr>standard size and ‘design’ of doors</vt:lpstr>
      <vt:lpstr>He wishes this door was better designed to meet his needs!</vt:lpstr>
      <vt:lpstr>standard, 6’-8” x 32” wood interior door This is a ‘standard’ simply because it is widely accepted and it works reasonably well for most applications.</vt:lpstr>
      <vt:lpstr>Standard size door</vt:lpstr>
      <vt:lpstr>standard size doors: nicely made:  high quality materials, good craftsmanship</vt:lpstr>
      <vt:lpstr>Unusual, one of a kind, size and design</vt:lpstr>
      <vt:lpstr>One of a kind door</vt:lpstr>
      <vt:lpstr>Standard size doors</vt:lpstr>
      <vt:lpstr>a specialized door: particular user needs considered </vt:lpstr>
      <vt:lpstr>a 48” wide front door allows furniture and appliances to easily pass through: this is a GOOD design idea!</vt:lpstr>
      <vt:lpstr>a 48” wide front door!</vt:lpstr>
      <vt:lpstr>a ‘custom’ designed door</vt:lpstr>
      <vt:lpstr>pivot hinge doors these are like movable walls</vt:lpstr>
      <vt:lpstr>a large visual entry but it will still be difficult to move a sofa through this door opening because the door itself is only 36” wide.</vt:lpstr>
      <vt:lpstr>PowerPoint Presentation</vt:lpstr>
      <vt:lpstr>CNC machines (Computer Numerical Control)</vt:lpstr>
      <vt:lpstr>Computer Numeric Controlled (CNC) machines make it possible to create amazingly complex and very precise building components</vt:lpstr>
      <vt:lpstr>PowerPoint Presentation</vt:lpstr>
      <vt:lpstr>Computers were absolutely required to create this undulating, irregular structure by Frank Gehry. </vt:lpstr>
      <vt:lpstr>and this one… the Guggenheim Museum, Bilbao, Spain</vt:lpstr>
      <vt:lpstr>but not this one. Notre Dame du Haut, located in Ronchamp , designed by Le Corbusier, 1954</vt:lpstr>
      <vt:lpstr>Reclaimed and Recycled Materials </vt:lpstr>
      <vt:lpstr>Recycled and Reclaimed materials have  created an aesthetic of age, of patina, and of historic materiality.</vt:lpstr>
      <vt:lpstr>End table made from mazazines, rolled up and finished with a water proof sealer. </vt:lpstr>
      <vt:lpstr>Simple wood benches made from reclaimed wood boards. </vt:lpstr>
      <vt:lpstr>recycled elements</vt:lpstr>
      <vt:lpstr>California House  designed by Fernau &amp; Hartman Architects</vt:lpstr>
      <vt:lpstr>composing with materials</vt:lpstr>
      <vt:lpstr>PowerPoint Presentation</vt:lpstr>
      <vt:lpstr>PowerPoint Presentation</vt:lpstr>
      <vt:lpstr>PowerPoint Presentation</vt:lpstr>
      <vt:lpstr>Ice Hotel X, Copenhagen, Denmark</vt:lpstr>
      <vt:lpstr>‘Snow Village’ Montreal</vt:lpstr>
      <vt:lpstr>PowerPoint Presentation</vt:lpstr>
      <vt:lpstr>PowerPoint Presentation</vt:lpstr>
      <vt:lpstr>PowerPoint Presentation</vt:lpstr>
      <vt:lpstr>Glass, as a material used for architectural functions is a material that is produced in this way. </vt:lpstr>
      <vt:lpstr>Dale Chihuly, Glass Artist</vt:lpstr>
      <vt:lpstr>Dale Chihuly is an internationally known artist who works with glass</vt:lpstr>
      <vt:lpstr>Types of Glass</vt:lpstr>
      <vt:lpstr>Tempered Glass</vt:lpstr>
      <vt:lpstr>Laminated Glass: </vt:lpstr>
      <vt:lpstr>Laminated glass</vt:lpstr>
      <vt:lpstr>Insulated Glass</vt:lpstr>
      <vt:lpstr>Reflective Glass</vt:lpstr>
      <vt:lpstr>Pattern Glass</vt:lpstr>
      <vt:lpstr>‘Obscure’ glass is the term used for any glass that distorts the view.</vt:lpstr>
      <vt:lpstr>‘Obscure’ glass</vt:lpstr>
      <vt:lpstr>Wire Glass</vt:lpstr>
      <vt:lpstr>Bullet resistant glass</vt:lpstr>
      <vt:lpstr>Tempered Glass (a 3 minute video)  shatters into harmless chunks rather than into dangerous knife shapes as non-tempered glass does.  </vt:lpstr>
      <vt:lpstr>PowerPoint Presentation</vt:lpstr>
      <vt:lpstr>Corning Museum of Glass, Corning, NY</vt:lpstr>
      <vt:lpstr>PowerPoint Presentation</vt:lpstr>
      <vt:lpstr>PowerPoint Presentation</vt:lpstr>
      <vt:lpstr>PowerPoint Presentation</vt:lpstr>
      <vt:lpstr>A steel connector &amp; a drawing of the same these are called ‘spiders’ </vt:lpstr>
      <vt:lpstr>A ‘spider’ metal connector piece</vt:lpstr>
      <vt:lpstr>Galleria, Toronto,  designed by Santiago Calatrava</vt:lpstr>
      <vt:lpstr>galleria, toronto, canada designed by santiago calatrava</vt:lpstr>
      <vt:lpstr>designed by Santiago Calatrava</vt:lpstr>
      <vt:lpstr>designed by Santiago Calatrava</vt:lpstr>
      <vt:lpstr>Tabourettli Theater, Zurich, Switzerland, designed by Santiago Calatrava</vt:lpstr>
      <vt:lpstr>designed by Santiago Calatrava</vt:lpstr>
      <vt:lpstr>designed by Santiago Calatrava</vt:lpstr>
      <vt:lpstr>Glass provides light, surface, and color in interior architecture </vt:lpstr>
      <vt:lpstr>Naturally colored glass is composed of 72% silica, 15% soda, 10% lime, and 3% other impurities.  silica is basically sand.</vt:lpstr>
      <vt:lpstr>PowerPoint Presentation</vt:lpstr>
      <vt:lpstr>PowerPoint Presentation</vt:lpstr>
      <vt:lpstr>glass stairways</vt:lpstr>
      <vt:lpstr>Laminated glass applications</vt:lpstr>
      <vt:lpstr>Details within glass stair construction</vt:lpstr>
      <vt:lpstr>connecting glass pieces to other glass pieces, or connecting glass pieces to other building parts requires careful, and often sophisticated, detailing. </vt:lpstr>
      <vt:lpstr>here the steel column and beam structure of the building is separated from the glass enclosing planes by building an  additional light structure just for the glazing. </vt:lpstr>
      <vt:lpstr>the glass is virtually invisible, allowing the unusual, and dynamic,  steel structure to be seen as a whole wall.</vt:lpstr>
      <vt:lpstr>‘glass box’ house designed by ken yokogawa,  located in kobe, japan the interior seems to be pulled to the outdoors because of the  large expanses of clear glass</vt:lpstr>
      <vt:lpstr>PowerPoint Presentation</vt:lpstr>
      <vt:lpstr>floor plan of ‘glass box’ house</vt:lpstr>
      <vt:lpstr>here the clear glass exterior ‘walls’ of the house disappear.  this sort of application only makes sense for a site that offers  substantial privacy. </vt:lpstr>
      <vt:lpstr>wood framing for the fixed glass panels, operable ‘sash’, and doors. </vt:lpstr>
      <vt:lpstr>PowerPoint Presentation</vt:lpstr>
      <vt:lpstr>The design firm 3deluxe created this building for the brand Leonardo</vt:lpstr>
      <vt:lpstr>The design firm 3deluxe created this building for the brand Leonardo</vt:lpstr>
      <vt:lpstr>The design firm 3deluxe created this building for the brand Leonardo</vt:lpstr>
      <vt:lpstr>The design firm 3deluxe created this building for the brand Leonardo: these odd shaped vertical elements are actually structural columns!</vt:lpstr>
      <vt:lpstr>The design firm 3deluxe created this building for the brand Leonardo</vt:lpstr>
      <vt:lpstr>The design firm 3deluxe created this building for the brand Leonardo</vt:lpstr>
      <vt:lpstr>The design firm 3deluxe created this building for the brand Leonardo</vt:lpstr>
      <vt:lpstr>‘The Glass House’, 1949 designed by  Phillip Johnson located in New Canaan, Connecticut</vt:lpstr>
      <vt:lpstr>‘The Glass House’  designed by Phillip Johnson, 1949</vt:lpstr>
      <vt:lpstr>‘Farnsworth House’, 1946-1950 designed by Ludwig  Mies Van de Rohe located in Plano, Illinois</vt:lpstr>
      <vt:lpstr>Concrete infused with glass fibers light is transmitted through this solid material</vt:lpstr>
      <vt:lpstr>Loft in New York City designed by David Serero A glass wall divides the space of this Soho loft to separate the living space from more intimate spaces and keep the light flowing through the apartment.</vt:lpstr>
      <vt:lpstr>PowerPoint Presentation</vt:lpstr>
      <vt:lpstr>Glass stair by Scottish architects, McInnes Gardner and Partners. Each tread is supported only on one side, cantilevering out of the solid wall. The other side is made of two large sheets of glass, floor to ceiling</vt:lpstr>
      <vt:lpstr>PowerPoint Presentation</vt:lpstr>
      <vt:lpstr>PowerPoint Presentation</vt:lpstr>
      <vt:lpstr>Materials: what form of the material being used</vt:lpstr>
      <vt:lpstr>One cubic foot of water weighs 62.4 pounds</vt:lpstr>
      <vt:lpstr>One cubic foot of granite weighs 166 pounds</vt:lpstr>
      <vt:lpstr>Studio For A  Composer designed by Johnsen Schmaling Architects</vt:lpstr>
      <vt:lpstr>Material creates character through color, texture, acoustics and construction techniques.</vt:lpstr>
      <vt:lpstr>Material (weathered Cor-ten steel) is visually predominant, strong, unavoidable.</vt:lpstr>
      <vt:lpstr>Cor-Ten steel (The Ohio University Golf Course bridge)</vt:lpstr>
      <vt:lpstr>Material creates character through color, texture, acoustics and construction techniques.</vt:lpstr>
      <vt:lpstr>Material creates character through color, texture, acoustics and construction techniques.</vt:lpstr>
      <vt:lpstr>Material creates character through color, texture, acoustics and construction techniques.</vt:lpstr>
      <vt:lpstr>Material creates character through color, texture, acoustics and construction techniques.</vt:lpstr>
      <vt:lpstr>Material creates character through color, texture, acoustics and construction techniques.</vt:lpstr>
      <vt:lpstr>Composing with Materials</vt:lpstr>
      <vt:lpstr>Composing with materials as an element of designing</vt:lpstr>
    </vt:vector>
  </TitlesOfParts>
  <Company>ou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Composing with Materials</dc:title>
  <dc:creator>David Matthews</dc:creator>
  <cp:lastModifiedBy>Ohio User</cp:lastModifiedBy>
  <cp:revision>98</cp:revision>
  <dcterms:created xsi:type="dcterms:W3CDTF">2012-11-16T13:19:26Z</dcterms:created>
  <dcterms:modified xsi:type="dcterms:W3CDTF">2015-12-04T17:18:18Z</dcterms:modified>
</cp:coreProperties>
</file>